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9" r:id="rId5"/>
    <p:sldId id="265" r:id="rId6"/>
    <p:sldId id="266" r:id="rId7"/>
    <p:sldId id="267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83" r:id="rId22"/>
    <p:sldId id="258" r:id="rId23"/>
    <p:sldId id="260" r:id="rId24"/>
    <p:sldId id="261" r:id="rId25"/>
    <p:sldId id="262" r:id="rId26"/>
    <p:sldId id="26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A0F3F49-3F4A-4495-AF05-AAC6EC42ADB2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C8DD48B-F8D8-40A3-A736-42925E538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85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3F49-3F4A-4495-AF05-AAC6EC42ADB2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D48B-F8D8-40A3-A736-42925E538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12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3F49-3F4A-4495-AF05-AAC6EC42ADB2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D48B-F8D8-40A3-A736-42925E538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245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3F49-3F4A-4495-AF05-AAC6EC42ADB2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D48B-F8D8-40A3-A736-42925E538FBF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5448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3F49-3F4A-4495-AF05-AAC6EC42ADB2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D48B-F8D8-40A3-A736-42925E538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573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3F49-3F4A-4495-AF05-AAC6EC42ADB2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D48B-F8D8-40A3-A736-42925E538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945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3F49-3F4A-4495-AF05-AAC6EC42ADB2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D48B-F8D8-40A3-A736-42925E538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483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3F49-3F4A-4495-AF05-AAC6EC42ADB2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D48B-F8D8-40A3-A736-42925E538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437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3F49-3F4A-4495-AF05-AAC6EC42ADB2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D48B-F8D8-40A3-A736-42925E538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47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3F49-3F4A-4495-AF05-AAC6EC42ADB2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D48B-F8D8-40A3-A736-42925E538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50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3F49-3F4A-4495-AF05-AAC6EC42ADB2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D48B-F8D8-40A3-A736-42925E538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09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3F49-3F4A-4495-AF05-AAC6EC42ADB2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D48B-F8D8-40A3-A736-42925E538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21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3F49-3F4A-4495-AF05-AAC6EC42ADB2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D48B-F8D8-40A3-A736-42925E538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94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3F49-3F4A-4495-AF05-AAC6EC42ADB2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D48B-F8D8-40A3-A736-42925E538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41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3F49-3F4A-4495-AF05-AAC6EC42ADB2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D48B-F8D8-40A3-A736-42925E538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98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3F49-3F4A-4495-AF05-AAC6EC42ADB2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D48B-F8D8-40A3-A736-42925E538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85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3F49-3F4A-4495-AF05-AAC6EC42ADB2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D48B-F8D8-40A3-A736-42925E538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05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F3F49-3F4A-4495-AF05-AAC6EC42ADB2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DD48B-F8D8-40A3-A736-42925E538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946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66AA2-BD31-47F3-BABF-3470A6346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Компьютерная лингвистика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C8B06A-3D38-4E41-A7E2-CE13C096C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Автоматический анализ речи</a:t>
            </a:r>
          </a:p>
        </p:txBody>
      </p:sp>
    </p:spTree>
    <p:extLst>
      <p:ext uri="{BB962C8B-B14F-4D97-AF65-F5344CB8AC3E}">
        <p14:creationId xmlns:p14="http://schemas.microsoft.com/office/powerpoint/2010/main" val="50619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6BC6C-240C-4E7E-A616-B27CBD53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Статистический перевод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B65DA7-2320-4B26-909D-98FC98738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Автоматический переводчик имеет доступ к большим параллельным корпусам текстов (например, переводы с русского на английский и наоборот, с немецкого на французский и наоборот…).</a:t>
            </a:r>
          </a:p>
          <a:p>
            <a:pPr marL="0" indent="0">
              <a:buNone/>
            </a:pPr>
            <a:r>
              <a:rPr lang="ru-RU" dirty="0"/>
              <a:t>При переводе компьютер смотрит, как чаще всего в этом корпусе переводится то или иное слово или конструкция, и переводит его так же.</a:t>
            </a:r>
          </a:p>
        </p:txBody>
      </p:sp>
    </p:spTree>
    <p:extLst>
      <p:ext uri="{BB962C8B-B14F-4D97-AF65-F5344CB8AC3E}">
        <p14:creationId xmlns:p14="http://schemas.microsoft.com/office/powerpoint/2010/main" val="968704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61F3E2-7093-466E-9437-609D92D8F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304800"/>
            <a:ext cx="8943975" cy="6248400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57389EC-044C-48DF-98AF-9AFC3E48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930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8FE63-2405-4E7B-BC0F-645F0F97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и минусы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E554D9-0BF9-4C4B-97B6-88DE136AE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Плюсы:</a:t>
            </a:r>
          </a:p>
          <a:p>
            <a:r>
              <a:rPr lang="ru-RU" dirty="0"/>
              <a:t>Частотность многое говорит о словоупотреблении, поэтому для пар языков с большими параллельными корпусами перевод будет хороший</a:t>
            </a:r>
          </a:p>
          <a:p>
            <a:pPr marL="0" indent="0">
              <a:buNone/>
            </a:pPr>
            <a:r>
              <a:rPr lang="ru-RU" dirty="0"/>
              <a:t>Минусы:</a:t>
            </a:r>
          </a:p>
          <a:p>
            <a:r>
              <a:rPr lang="ru-RU" dirty="0"/>
              <a:t>Не анализируется синтаксическая (и вообще никакая) структура, поэтому неизбежно будут ошибки</a:t>
            </a:r>
          </a:p>
          <a:p>
            <a:r>
              <a:rPr lang="ru-RU" dirty="0"/>
              <a:t>Для пар языков, у которых нет общих переводов, всё будет плохо</a:t>
            </a:r>
          </a:p>
        </p:txBody>
      </p:sp>
    </p:spTree>
    <p:extLst>
      <p:ext uri="{BB962C8B-B14F-4D97-AF65-F5344CB8AC3E}">
        <p14:creationId xmlns:p14="http://schemas.microsoft.com/office/powerpoint/2010/main" val="11178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191883-1719-41EE-9045-BBC532B1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происходит с языками, у которых мало взаимных переводных текстов?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644CD1-0B7B-42FC-B2EE-1275B54DB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Сначала текст переводится с языка А на английский, а потом уже с английского на язык В</a:t>
            </a:r>
          </a:p>
          <a:p>
            <a:pPr marL="0" indent="0">
              <a:buNone/>
            </a:pPr>
            <a:r>
              <a:rPr lang="ru-RU" dirty="0"/>
              <a:t>В итоге получается, например, такое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30BE9F-FCE0-4770-96C8-5725F4C61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8118"/>
            <a:ext cx="12192000" cy="217232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8E0E25-70D0-4BAC-BD39-5372A4C9A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362" y="5034279"/>
            <a:ext cx="60864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61D9E-2FF8-4AA3-A701-19DF043A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Interlingua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E82E23-D28F-4FF0-96F2-02CA9BB3D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Интерлингва – это язык-посредник.</a:t>
            </a:r>
          </a:p>
          <a:p>
            <a:pPr marL="0" indent="0">
              <a:buNone/>
            </a:pPr>
            <a:r>
              <a:rPr lang="ru-RU" dirty="0"/>
              <a:t>Идея перевода через интерлингву в том, чтобы переводить предложения с любого языка на язык абстрактных описаний, а потом эти абстрактные описания структурировать и переводить на другой язык в соответствии с его правилами.</a:t>
            </a:r>
          </a:p>
        </p:txBody>
      </p:sp>
    </p:spTree>
    <p:extLst>
      <p:ext uri="{BB962C8B-B14F-4D97-AF65-F5344CB8AC3E}">
        <p14:creationId xmlns:p14="http://schemas.microsoft.com/office/powerpoint/2010/main" val="4160236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interlingua mt">
            <a:extLst>
              <a:ext uri="{FF2B5EF4-FFF2-40B4-BE49-F238E27FC236}">
                <a16:creationId xmlns:a16="http://schemas.microsoft.com/office/drawing/2014/main" id="{372255B9-C101-40EC-BA91-48DD65B90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51" y="1259840"/>
            <a:ext cx="5948298" cy="450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620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E3F280-02E9-4EAD-8945-4C03BF4F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Возможный пример перевода на интерлингву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728BEF-0317-4F83-A2C0-B167E479E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Мама мыла раму</a:t>
            </a:r>
          </a:p>
          <a:p>
            <a:pPr marL="0" indent="0">
              <a:buNone/>
            </a:pPr>
            <a:r>
              <a:rPr lang="ru-RU" dirty="0"/>
              <a:t>Одушевлённый </a:t>
            </a:r>
            <a:r>
              <a:rPr lang="ru-RU" dirty="0" err="1"/>
              <a:t>агенс</a:t>
            </a:r>
            <a:r>
              <a:rPr lang="ru-RU" dirty="0"/>
              <a:t> женского пола, являющийся прямым родителем неопределённого участника; действие – очищение при помощи жидкости и мыла; неодушевлённый </a:t>
            </a:r>
            <a:r>
              <a:rPr lang="ru-RU" dirty="0" err="1"/>
              <a:t>пациенс</a:t>
            </a:r>
            <a:r>
              <a:rPr lang="ru-RU" dirty="0"/>
              <a:t> – обрамление стекла в окне</a:t>
            </a:r>
          </a:p>
          <a:p>
            <a:pPr marL="0" indent="0">
              <a:buNone/>
            </a:pPr>
            <a:r>
              <a:rPr lang="ru-RU" dirty="0" err="1"/>
              <a:t>Агенс</a:t>
            </a:r>
            <a:r>
              <a:rPr lang="ru-RU" dirty="0"/>
              <a:t> совершает действие над </a:t>
            </a:r>
            <a:r>
              <a:rPr lang="ru-RU" dirty="0" err="1"/>
              <a:t>пациенсом</a:t>
            </a:r>
            <a:r>
              <a:rPr lang="ru-RU" dirty="0"/>
              <a:t>, действие имеет место в прошлом и является продолжительным</a:t>
            </a:r>
          </a:p>
        </p:txBody>
      </p:sp>
    </p:spTree>
    <p:extLst>
      <p:ext uri="{BB962C8B-B14F-4D97-AF65-F5344CB8AC3E}">
        <p14:creationId xmlns:p14="http://schemas.microsoft.com/office/powerpoint/2010/main" val="2477078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07B63-C0D0-4679-B3AC-E4396342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и минусы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7B2D25-FECF-47E6-8ADD-7E965E463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Плюсы:</a:t>
            </a:r>
          </a:p>
          <a:p>
            <a:r>
              <a:rPr lang="ru-RU" dirty="0"/>
              <a:t>Универсальна!</a:t>
            </a:r>
            <a:r>
              <a:rPr lang="en-US" dirty="0"/>
              <a:t> (finally)</a:t>
            </a:r>
          </a:p>
          <a:p>
            <a:r>
              <a:rPr lang="ru-RU" dirty="0"/>
              <a:t>Анализируются все уровни языка =</a:t>
            </a:r>
            <a:r>
              <a:rPr lang="en-US" dirty="0"/>
              <a:t>&gt; </a:t>
            </a:r>
            <a:r>
              <a:rPr lang="ru-RU" dirty="0"/>
              <a:t>качество перевода должно быть очень хорошим</a:t>
            </a:r>
          </a:p>
          <a:p>
            <a:pPr marL="0" indent="0">
              <a:buNone/>
            </a:pPr>
            <a:r>
              <a:rPr lang="ru-RU" dirty="0"/>
              <a:t>Минусы</a:t>
            </a:r>
          </a:p>
          <a:p>
            <a:r>
              <a:rPr lang="ru-RU" dirty="0"/>
              <a:t>Этот алгоритм пока не реализован</a:t>
            </a:r>
          </a:p>
        </p:txBody>
      </p:sp>
    </p:spTree>
    <p:extLst>
      <p:ext uri="{BB962C8B-B14F-4D97-AF65-F5344CB8AC3E}">
        <p14:creationId xmlns:p14="http://schemas.microsoft.com/office/powerpoint/2010/main" val="329901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6B9FD-6FF6-4CC3-99A3-577C2C60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C8A3E7-A4C8-4C41-B419-6C97139C1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 чему интерлингва ближе – к </a:t>
            </a:r>
            <a:r>
              <a:rPr lang="ru-RU" dirty="0" err="1"/>
              <a:t>правиловому</a:t>
            </a:r>
            <a:r>
              <a:rPr lang="ru-RU" dirty="0"/>
              <a:t> или к статистическому переводу?</a:t>
            </a:r>
          </a:p>
        </p:txBody>
      </p:sp>
    </p:spTree>
    <p:extLst>
      <p:ext uri="{BB962C8B-B14F-4D97-AF65-F5344CB8AC3E}">
        <p14:creationId xmlns:p14="http://schemas.microsoft.com/office/powerpoint/2010/main" val="3185683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71836C-C9F0-45E4-99EE-F66AC84E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разных типов переводчиков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691052-6F13-44A9-96F3-CFCCDAADE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3882"/>
            <a:ext cx="12192000" cy="29835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6D219F-080F-4282-BF0B-491754699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25231"/>
            <a:ext cx="12192000" cy="192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4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17050-CBDA-424E-95CD-87152BDB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компьютерной лингвистики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3E8EC8-913F-4958-B886-0218E4FB5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Компьютерная лингвистика занимается всем, что связано с автоматической обработкой и анализом речи. Основные направления компьютерной лингвистики:</a:t>
            </a:r>
          </a:p>
          <a:p>
            <a:r>
              <a:rPr lang="ru-RU" dirty="0"/>
              <a:t>Машинный перевод</a:t>
            </a:r>
          </a:p>
          <a:p>
            <a:r>
              <a:rPr lang="ru-RU" dirty="0"/>
              <a:t>Корпуса</a:t>
            </a:r>
          </a:p>
          <a:p>
            <a:r>
              <a:rPr lang="ru-RU" dirty="0"/>
              <a:t>Синтез и анализ звучащей речи</a:t>
            </a:r>
            <a:endParaRPr lang="en-US" dirty="0"/>
          </a:p>
          <a:p>
            <a:r>
              <a:rPr lang="ru-RU" dirty="0"/>
              <a:t>Морфологические анализаторы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1968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49518-1D0B-4BBD-A008-BBF1FE25D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что человек?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3F8CFC-7605-4D69-9264-683630493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Косил косой </a:t>
            </a:r>
            <a:r>
              <a:rPr lang="ru-RU" dirty="0" err="1"/>
              <a:t>косой</a:t>
            </a:r>
            <a:r>
              <a:rPr lang="ru-RU" dirty="0"/>
              <a:t> </a:t>
            </a:r>
            <a:r>
              <a:rPr lang="ru-RU" dirty="0" err="1"/>
              <a:t>косой</a:t>
            </a:r>
            <a:r>
              <a:rPr lang="ru-RU" dirty="0"/>
              <a:t> – </a:t>
            </a:r>
            <a:r>
              <a:rPr lang="en-US" dirty="0"/>
              <a:t>The squint-eyed mowed with a skew scythe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7BD972-3136-4947-8620-E0CC7DFA0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9048"/>
            <a:ext cx="12192000" cy="126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27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555AF2-2D8C-4343-8598-278A56FA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ещё можно улучшить переводчик?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CAC4E7-1969-462B-8DD8-C6CC58E7B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Около года-двух назад </a:t>
            </a:r>
            <a:r>
              <a:rPr lang="ru-RU" dirty="0" err="1"/>
              <a:t>гугл</a:t>
            </a:r>
            <a:r>
              <a:rPr lang="ru-RU" dirty="0"/>
              <a:t>-переводчик стал анализировать параллельные тексты не просто статистически, а при помощи нейросети, и качество перевода сильно возросло. </a:t>
            </a:r>
          </a:p>
        </p:txBody>
      </p:sp>
    </p:spTree>
    <p:extLst>
      <p:ext uri="{BB962C8B-B14F-4D97-AF65-F5344CB8AC3E}">
        <p14:creationId xmlns:p14="http://schemas.microsoft.com/office/powerpoint/2010/main" val="1612952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217EC-CB8E-40D8-BD78-1106E813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Корпуса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5D964C-C2E3-4BC2-8BBE-3259229F0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991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ED8FF-A252-4EEC-B8C8-09CE22B8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Дистрибутивная семантика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42097B-E8CC-44E1-9743-18D17E0E9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136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1E6CF-4FB0-4384-8F66-345E5C7C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Поисковики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81C9E9-D91B-4BFE-9BCF-F527E97D2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647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55418-2365-47AF-A362-571A9E78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Лирическое отступление: словарь </a:t>
            </a:r>
            <a:r>
              <a:rPr lang="ru-RU" dirty="0" err="1"/>
              <a:t>зализняка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E758E-5C95-44AD-B1B3-7BC475209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50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43AF4-C244-4941-831C-143BE38A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Digital humanities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833BE2-9CB3-4167-9CC4-2EF694121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02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9" name="Rectangle 6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6="http://schemas.microsoft.com/office/drawing/2014/main" xmlns:p14="http://schemas.microsoft.com/office/powerpoint/2010/main"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64E5F6A-60B6-4A6B-BF50-690D869F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Машинный перевод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77AC33-B68F-4A27-BE79-0217A82FF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363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CEF31-0626-4EF3-B4FA-6D2B9553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Машинный перевод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24BB46-3E36-4FF3-BE8B-F5EBBB2A9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Перевод с любого языка на любой язык компьютером.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чём главная проблема (задача, которую труднее всего решить) машинного перевода?</a:t>
            </a:r>
          </a:p>
        </p:txBody>
      </p:sp>
    </p:spTree>
    <p:extLst>
      <p:ext uri="{BB962C8B-B14F-4D97-AF65-F5344CB8AC3E}">
        <p14:creationId xmlns:p14="http://schemas.microsoft.com/office/powerpoint/2010/main" val="329424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87140-9EA5-4C0E-8E9A-4618ADB8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проблема машинного перевода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969B1D-DA37-4255-B590-1C0AB081B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Многозначность на всех уровнях.</a:t>
            </a:r>
          </a:p>
          <a:p>
            <a:pPr marL="0" indent="0">
              <a:buNone/>
            </a:pPr>
            <a:r>
              <a:rPr lang="ru-RU" dirty="0"/>
              <a:t>Многозначными бывают слова, формы этих слов, синтаксические конструкции…</a:t>
            </a:r>
          </a:p>
          <a:p>
            <a:pPr marL="0" indent="0">
              <a:buNone/>
            </a:pPr>
            <a:r>
              <a:rPr lang="ru-RU" dirty="0"/>
              <a:t>Перевод обычно письменный, но если бы надо было переводить звучащую речь – многозначными были бы ещё и звуки</a:t>
            </a:r>
          </a:p>
        </p:txBody>
      </p:sp>
    </p:spTree>
    <p:extLst>
      <p:ext uri="{BB962C8B-B14F-4D97-AF65-F5344CB8AC3E}">
        <p14:creationId xmlns:p14="http://schemas.microsoft.com/office/powerpoint/2010/main" val="293596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E2774F-091D-4CC2-B7BC-5718992E5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многозначности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553F21-E45B-420D-BE05-750581904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Многозначность звуков</a:t>
            </a:r>
          </a:p>
          <a:p>
            <a:pPr marL="0" indent="0">
              <a:buNone/>
            </a:pPr>
            <a:r>
              <a:rPr lang="ru-RU" dirty="0" err="1"/>
              <a:t>Зву</a:t>
            </a:r>
            <a:r>
              <a:rPr lang="en-US" dirty="0"/>
              <a:t>[</a:t>
            </a:r>
            <a:r>
              <a:rPr lang="ru-RU" dirty="0"/>
              <a:t>к</a:t>
            </a:r>
            <a:r>
              <a:rPr lang="en-US" dirty="0"/>
              <a:t>]</a:t>
            </a:r>
            <a:r>
              <a:rPr lang="ru-RU" dirty="0"/>
              <a:t> – </a:t>
            </a:r>
            <a:r>
              <a:rPr lang="ru-RU" dirty="0" err="1"/>
              <a:t>плу</a:t>
            </a:r>
            <a:r>
              <a:rPr lang="en-US" dirty="0"/>
              <a:t>[</a:t>
            </a:r>
            <a:r>
              <a:rPr lang="ru-RU" dirty="0"/>
              <a:t>к</a:t>
            </a:r>
            <a:r>
              <a:rPr lang="en-US" dirty="0"/>
              <a:t>]</a:t>
            </a:r>
            <a:r>
              <a:rPr lang="ru-RU" dirty="0"/>
              <a:t> – </a:t>
            </a:r>
            <a:r>
              <a:rPr lang="ru-RU" dirty="0" err="1"/>
              <a:t>зву</a:t>
            </a:r>
            <a:r>
              <a:rPr lang="en-US" dirty="0"/>
              <a:t>&lt;</a:t>
            </a:r>
            <a:r>
              <a:rPr lang="ru-RU" dirty="0"/>
              <a:t>к</a:t>
            </a:r>
            <a:r>
              <a:rPr lang="en-US" dirty="0"/>
              <a:t>&gt;</a:t>
            </a:r>
            <a:r>
              <a:rPr lang="ru-RU" dirty="0"/>
              <a:t> – </a:t>
            </a:r>
            <a:r>
              <a:rPr lang="ru-RU" dirty="0" err="1"/>
              <a:t>плу</a:t>
            </a:r>
            <a:r>
              <a:rPr lang="en-US" dirty="0"/>
              <a:t>&lt;</a:t>
            </a:r>
            <a:r>
              <a:rPr lang="ru-RU" dirty="0"/>
              <a:t>г</a:t>
            </a:r>
            <a:r>
              <a:rPr lang="en-US" dirty="0"/>
              <a:t>&gt;</a:t>
            </a:r>
            <a:endParaRPr lang="ru-RU" dirty="0"/>
          </a:p>
          <a:p>
            <a:r>
              <a:rPr lang="ru-RU" dirty="0"/>
              <a:t>Многозначность слов</a:t>
            </a:r>
          </a:p>
          <a:p>
            <a:pPr marL="0" indent="0">
              <a:buNone/>
            </a:pPr>
            <a:r>
              <a:rPr lang="ru-RU" dirty="0"/>
              <a:t>Ключ, ручка, хворост и т.д.</a:t>
            </a:r>
          </a:p>
          <a:p>
            <a:r>
              <a:rPr lang="ru-RU" dirty="0"/>
              <a:t>Многозначность падежей</a:t>
            </a:r>
          </a:p>
          <a:p>
            <a:pPr marL="0" indent="0">
              <a:buNone/>
            </a:pPr>
            <a:r>
              <a:rPr lang="ru-RU" dirty="0"/>
              <a:t>Ударить палкой – приехать летом</a:t>
            </a:r>
          </a:p>
        </p:txBody>
      </p:sp>
    </p:spTree>
    <p:extLst>
      <p:ext uri="{BB962C8B-B14F-4D97-AF65-F5344CB8AC3E}">
        <p14:creationId xmlns:p14="http://schemas.microsoft.com/office/powerpoint/2010/main" val="60522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B3BE9-8957-4A47-924E-0D4FDD31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победить многозначность?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08FAC0-9D8E-4267-BE21-D662C0F68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Есть три основных вида качественных переводчиков:</a:t>
            </a:r>
          </a:p>
          <a:p>
            <a:r>
              <a:rPr lang="ru-RU" dirty="0" err="1"/>
              <a:t>Правиловый</a:t>
            </a:r>
            <a:endParaRPr lang="ru-RU" dirty="0"/>
          </a:p>
          <a:p>
            <a:r>
              <a:rPr lang="ru-RU" dirty="0"/>
              <a:t>Статистический</a:t>
            </a:r>
          </a:p>
          <a:p>
            <a:r>
              <a:rPr lang="ru-RU" dirty="0"/>
              <a:t>Интерлингва</a:t>
            </a:r>
          </a:p>
        </p:txBody>
      </p:sp>
    </p:spTree>
    <p:extLst>
      <p:ext uri="{BB962C8B-B14F-4D97-AF65-F5344CB8AC3E}">
        <p14:creationId xmlns:p14="http://schemas.microsoft.com/office/powerpoint/2010/main" val="175617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7DD19-0D87-49E7-95B2-65EEDAF6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Правиловый</a:t>
            </a:r>
            <a:r>
              <a:rPr lang="ru-RU" dirty="0"/>
              <a:t> перевод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B121DF-4000-4F9C-AF2F-26CB1D396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коде переводчика хранится очень много правил того, как надо переводить.</a:t>
            </a:r>
          </a:p>
          <a:p>
            <a:pPr marL="0" indent="0">
              <a:buNone/>
            </a:pPr>
            <a:r>
              <a:rPr lang="ru-RU" dirty="0"/>
              <a:t>Пример правила: «переводи конструкции типа </a:t>
            </a:r>
            <a:r>
              <a:rPr lang="en-US" dirty="0"/>
              <a:t>It Vs </a:t>
            </a:r>
            <a:r>
              <a:rPr lang="ru-RU" dirty="0"/>
              <a:t>просто как </a:t>
            </a:r>
            <a:r>
              <a:rPr lang="en-US" dirty="0"/>
              <a:t>V-3</a:t>
            </a:r>
            <a:r>
              <a:rPr lang="ru-RU" dirty="0" err="1"/>
              <a:t>ед</a:t>
            </a:r>
            <a:r>
              <a:rPr lang="ru-RU" dirty="0"/>
              <a:t>»</a:t>
            </a:r>
          </a:p>
          <a:p>
            <a:pPr marL="0" indent="0">
              <a:buNone/>
            </a:pPr>
            <a:r>
              <a:rPr lang="en-US" dirty="0"/>
              <a:t>It seems -&gt; </a:t>
            </a:r>
            <a:r>
              <a:rPr lang="ru-RU" dirty="0"/>
              <a:t>кажется</a:t>
            </a:r>
          </a:p>
        </p:txBody>
      </p:sp>
    </p:spTree>
    <p:extLst>
      <p:ext uri="{BB962C8B-B14F-4D97-AF65-F5344CB8AC3E}">
        <p14:creationId xmlns:p14="http://schemas.microsoft.com/office/powerpoint/2010/main" val="252873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7E06D-7F1D-4CF0-888B-1BE29775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и минусы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901F35-D25A-4039-9955-78449D02D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Плюсы:</a:t>
            </a:r>
          </a:p>
          <a:p>
            <a:r>
              <a:rPr lang="ru-RU" dirty="0"/>
              <a:t>Будет действительно хорошо работать и переводить правильно даже самые сложные тексты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Минусы:</a:t>
            </a:r>
          </a:p>
          <a:p>
            <a:pPr lvl="0"/>
            <a:r>
              <a:rPr lang="ru-RU" dirty="0"/>
              <a:t>Нужно хранить очень много информации</a:t>
            </a:r>
            <a:endParaRPr lang="en-US" dirty="0"/>
          </a:p>
          <a:p>
            <a:pPr lvl="0"/>
            <a:r>
              <a:rPr lang="ru-RU" dirty="0"/>
              <a:t>Нужно очень много человеческих затрат</a:t>
            </a:r>
            <a:endParaRPr lang="en-US" dirty="0"/>
          </a:p>
          <a:p>
            <a:pPr lvl="0"/>
            <a:r>
              <a:rPr lang="ru-RU" dirty="0"/>
              <a:t>Придётся прописывать правила для каждой пары языков – такой переводчик не универсален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580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567</Words>
  <Application>Microsoft Office PowerPoint</Application>
  <PresentationFormat>Широкоэкранный</PresentationFormat>
  <Paragraphs>77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9" baseType="lpstr">
      <vt:lpstr>Arial</vt:lpstr>
      <vt:lpstr>Tw Cen MT</vt:lpstr>
      <vt:lpstr>Контур</vt:lpstr>
      <vt:lpstr>Компьютерная лингвистика</vt:lpstr>
      <vt:lpstr>Цели и задачи компьютерной лингвистики</vt:lpstr>
      <vt:lpstr>Машинный перевод</vt:lpstr>
      <vt:lpstr>Машинный перевод</vt:lpstr>
      <vt:lpstr>Главная проблема машинного перевода</vt:lpstr>
      <vt:lpstr>Примеры многозначности</vt:lpstr>
      <vt:lpstr>Как победить многозначность?</vt:lpstr>
      <vt:lpstr>Правиловый перевод</vt:lpstr>
      <vt:lpstr>Плюсы и минусы</vt:lpstr>
      <vt:lpstr>Статистический перевод</vt:lpstr>
      <vt:lpstr>Презентация PowerPoint</vt:lpstr>
      <vt:lpstr>Плюсы и минусы</vt:lpstr>
      <vt:lpstr>Что происходит с языками, у которых мало взаимных переводных текстов?</vt:lpstr>
      <vt:lpstr>Interlingua</vt:lpstr>
      <vt:lpstr>Презентация PowerPoint</vt:lpstr>
      <vt:lpstr>Возможный пример перевода на интерлингву</vt:lpstr>
      <vt:lpstr>Плюсы и минусы</vt:lpstr>
      <vt:lpstr>вопрос</vt:lpstr>
      <vt:lpstr>Сравнение разных типов переводчиков</vt:lpstr>
      <vt:lpstr>А что человек?</vt:lpstr>
      <vt:lpstr>Как ещё можно улучшить переводчик?</vt:lpstr>
      <vt:lpstr>Корпуса</vt:lpstr>
      <vt:lpstr>Дистрибутивная семантика</vt:lpstr>
      <vt:lpstr>Поисковики</vt:lpstr>
      <vt:lpstr>Лирическое отступление: словарь зализняка</vt:lpstr>
      <vt:lpstr>Digital humanities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лингвистика</dc:title>
  <dc:creator>Наследскова Полина Леонидовна</dc:creator>
  <cp:lastModifiedBy>Наследскова Полина Леонидовна</cp:lastModifiedBy>
  <cp:revision>10</cp:revision>
  <dcterms:created xsi:type="dcterms:W3CDTF">2019-03-12T19:22:02Z</dcterms:created>
  <dcterms:modified xsi:type="dcterms:W3CDTF">2019-04-10T18:02:21Z</dcterms:modified>
</cp:coreProperties>
</file>