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6" name="Shape 166"/>
          <p:cNvSpPr/>
          <p:nvPr>
            <p:ph type="sldImg"/>
          </p:nvPr>
        </p:nvSpPr>
        <p:spPr>
          <a:xfrm>
            <a:off x="1143000" y="685800"/>
            <a:ext cx="4572000" cy="3429000"/>
          </a:xfrm>
          <a:prstGeom prst="rect">
            <a:avLst/>
          </a:prstGeom>
        </p:spPr>
        <p:txBody>
          <a:bodyPr/>
          <a:lstStyle/>
          <a:p>
            <a:pPr/>
          </a:p>
        </p:txBody>
      </p:sp>
      <p:sp>
        <p:nvSpPr>
          <p:cNvPr id="167" name="Shape 1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4"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25000"/>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106"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3" name="Black and white photo of a solar panel"/>
          <p:cNvSpPr/>
          <p:nvPr>
            <p:ph type="pic" sz="half" idx="21"/>
          </p:nvPr>
        </p:nvSpPr>
        <p:spPr>
          <a:xfrm>
            <a:off x="12192000" y="-177800"/>
            <a:ext cx="12192000" cy="7162800"/>
          </a:xfrm>
          <a:prstGeom prst="rect">
            <a:avLst/>
          </a:prstGeom>
        </p:spPr>
        <p:txBody>
          <a:bodyPr lIns="91439" tIns="45719" rIns="91439" bIns="45719" anchor="t">
            <a:noAutofit/>
          </a:bodyPr>
          <a:lstStyle/>
          <a:p>
            <a:pPr/>
          </a:p>
        </p:txBody>
      </p:sp>
      <p:sp>
        <p:nvSpPr>
          <p:cNvPr id="114"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chor="t">
            <a:noAutofit/>
          </a:bodyPr>
          <a:lstStyle/>
          <a:p>
            <a:pPr/>
          </a:p>
        </p:txBody>
      </p:sp>
      <p:sp>
        <p:nvSpPr>
          <p:cNvPr id="115" name="Black and white photo of windmills under a cloudy sky"/>
          <p:cNvSpPr/>
          <p:nvPr>
            <p:ph type="pic" idx="23"/>
          </p:nvPr>
        </p:nvSpPr>
        <p:spPr>
          <a:xfrm>
            <a:off x="-190500" y="0"/>
            <a:ext cx="12428272" cy="13716000"/>
          </a:xfrm>
          <a:prstGeom prst="rect">
            <a:avLst/>
          </a:prstGeom>
        </p:spPr>
        <p:txBody>
          <a:bodyPr lIns="91439" tIns="45719" rIns="91439" bIns="45719" anchor="t">
            <a:noAutofit/>
          </a:bodyPr>
          <a:lstStyle/>
          <a:p>
            <a:pPr/>
          </a:p>
        </p:txBody>
      </p:sp>
      <p:sp>
        <p:nvSpPr>
          <p:cNvPr id="116"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4" name="Callout"/>
          <p:cNvSpPr/>
          <p:nvPr/>
        </p:nvSpPr>
        <p:spPr>
          <a:xfrm>
            <a:off x="876300" y="3314700"/>
            <a:ext cx="22631401" cy="73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defRPr>
            </a:pPr>
          </a:p>
        </p:txBody>
      </p:sp>
      <p:sp>
        <p:nvSpPr>
          <p:cNvPr id="125" name="Body Level One…"/>
          <p:cNvSpPr txBox="1"/>
          <p:nvPr>
            <p:ph type="body" sz="quarter" idx="1"/>
          </p:nvPr>
        </p:nvSpPr>
        <p:spPr>
          <a:xfrm>
            <a:off x="1676400" y="4089400"/>
            <a:ext cx="210566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26" name="Johnny Appleseed"/>
          <p:cNvSpPr txBox="1"/>
          <p:nvPr>
            <p:ph type="body" sz="quarter" idx="21"/>
          </p:nvPr>
        </p:nvSpPr>
        <p:spPr>
          <a:xfrm>
            <a:off x="762000" y="10953750"/>
            <a:ext cx="22860000" cy="1206500"/>
          </a:xfrm>
          <a:prstGeom prst="rect">
            <a:avLst/>
          </a:prstGeom>
        </p:spPr>
        <p:txBody>
          <a:bodyPr anchor="ctr"/>
          <a:lstStyle/>
          <a:p>
            <a:pPr algn="r">
              <a:spcBef>
                <a:spcPts val="0"/>
              </a:spcBef>
              <a:defRPr cap="none" sz="8700">
                <a:solidFill>
                  <a:srgbClr val="838787"/>
                </a:solidFill>
                <a:latin typeface="DIN Condensed Bold"/>
                <a:ea typeface="DIN Condensed Bold"/>
                <a:cs typeface="DIN Condensed Bold"/>
                <a:sym typeface="DIN Condensed Bold"/>
              </a:defRPr>
            </a:pPr>
          </a:p>
        </p:txBody>
      </p:sp>
      <p:sp>
        <p:nvSpPr>
          <p:cNvPr id="127" name="Text"/>
          <p:cNvSpPr txBox="1"/>
          <p:nvPr>
            <p:ph type="body" sz="quarter" idx="22"/>
          </p:nvPr>
        </p:nvSpPr>
        <p:spPr>
          <a:xfrm>
            <a:off x="762000" y="635000"/>
            <a:ext cx="20955000" cy="635000"/>
          </a:xfrm>
          <a:prstGeom prst="rect">
            <a:avLst/>
          </a:prstGeom>
        </p:spPr>
        <p:txBody>
          <a:bodyPr/>
          <a:lstStyle/>
          <a:p>
            <a:pPr defTabSz="647700">
              <a:spcBef>
                <a:spcPts val="0"/>
              </a:spcBef>
              <a:defRPr spc="100" sz="3600">
                <a:solidFill>
                  <a:srgbClr val="838787"/>
                </a:solidFill>
              </a:defRPr>
            </a:pPr>
          </a:p>
        </p:txBody>
      </p:sp>
      <p:sp>
        <p:nvSpPr>
          <p:cNvPr id="128"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5" name="Body Level One…"/>
          <p:cNvSpPr txBox="1"/>
          <p:nvPr>
            <p:ph type="body" sz="quarter" idx="1"/>
          </p:nvPr>
        </p:nvSpPr>
        <p:spPr>
          <a:xfrm>
            <a:off x="11049000" y="3721100"/>
            <a:ext cx="125730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36" name="Black and white photo of windmills under a cloudy sky"/>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137" name="Johnny Appleseed"/>
          <p:cNvSpPr txBox="1"/>
          <p:nvPr>
            <p:ph type="body" sz="quarter" idx="22"/>
          </p:nvPr>
        </p:nvSpPr>
        <p:spPr>
          <a:xfrm>
            <a:off x="11049000" y="10953750"/>
            <a:ext cx="12573000" cy="1206500"/>
          </a:xfrm>
          <a:prstGeom prst="rect">
            <a:avLst/>
          </a:prstGeom>
        </p:spPr>
        <p:txBody>
          <a:bodyPr anchor="ctr"/>
          <a:lstStyle/>
          <a:p>
            <a:pPr defTabSz="647700">
              <a:lnSpc>
                <a:spcPct val="100000"/>
              </a:lnSpc>
              <a:spcBef>
                <a:spcPts val="0"/>
              </a:spcBef>
              <a:defRPr cap="none" sz="8700">
                <a:solidFill>
                  <a:srgbClr val="232323"/>
                </a:solidFill>
                <a:latin typeface="DIN Condensed Bold"/>
                <a:ea typeface="DIN Condensed Bold"/>
                <a:cs typeface="DIN Condensed Bold"/>
                <a:sym typeface="DIN Condensed Bold"/>
              </a:defRPr>
            </a:pPr>
          </a:p>
        </p:txBody>
      </p:sp>
      <p:sp>
        <p:nvSpPr>
          <p:cNvPr id="138"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5"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146"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3"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23013222"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762000" y="5676900"/>
            <a:ext cx="22860000" cy="6350000"/>
          </a:xfrm>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flipV="1">
            <a:off x="11049000" y="8635797"/>
            <a:ext cx="12572998" cy="204"/>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49" name="Black and white photo of windmills under a cloudy sky"/>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50" name="Title Text"/>
          <p:cNvSpPr txBox="1"/>
          <p:nvPr>
            <p:ph type="title"/>
          </p:nvPr>
        </p:nvSpPr>
        <p:spPr>
          <a:xfrm>
            <a:off x="11049000" y="9042400"/>
            <a:ext cx="12573000" cy="3810000"/>
          </a:xfrm>
          <a:prstGeom prst="rect">
            <a:avLst/>
          </a:prstGeom>
        </p:spPr>
        <p:txBody>
          <a:bodyPr/>
          <a:lstStyle/>
          <a:p>
            <a:pPr/>
            <a:r>
              <a:t>Title Text</a:t>
            </a:r>
          </a:p>
        </p:txBody>
      </p:sp>
      <p:sp>
        <p:nvSpPr>
          <p:cNvPr id="51" name="Body Level One…"/>
          <p:cNvSpPr txBox="1"/>
          <p:nvPr>
            <p:ph type="body" sz="quarter" idx="1"/>
          </p:nvPr>
        </p:nvSpPr>
        <p:spPr>
          <a:xfrm>
            <a:off x="11049000" y="5994400"/>
            <a:ext cx="12573000" cy="254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5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62"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72"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73"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0"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1"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2"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83"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84"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2"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3" name="Black and white photo of windmills under a cloudy sky"/>
          <p:cNvSpPr/>
          <p:nvPr>
            <p:ph type="pic" idx="21"/>
          </p:nvPr>
        </p:nvSpPr>
        <p:spPr>
          <a:xfrm>
            <a:off x="13258800" y="0"/>
            <a:ext cx="12428272" cy="13716000"/>
          </a:xfrm>
          <a:prstGeom prst="rect">
            <a:avLst/>
          </a:prstGeom>
        </p:spPr>
        <p:txBody>
          <a:bodyPr lIns="91439" tIns="45719" rIns="91439" bIns="45719" anchor="t">
            <a:noAutofit/>
          </a:bodyPr>
          <a:lstStyle/>
          <a:p>
            <a:pPr/>
          </a:p>
        </p:txBody>
      </p:sp>
      <p:sp>
        <p:nvSpPr>
          <p:cNvPr id="94" name="Title Text"/>
          <p:cNvSpPr txBox="1"/>
          <p:nvPr>
            <p:ph type="title"/>
          </p:nvPr>
        </p:nvSpPr>
        <p:spPr>
          <a:xfrm>
            <a:off x="762000" y="2159000"/>
            <a:ext cx="11811000" cy="1016000"/>
          </a:xfrm>
          <a:prstGeom prst="rect">
            <a:avLst/>
          </a:prstGeom>
        </p:spPr>
        <p:txBody>
          <a:bodyPr/>
          <a:lstStyle>
            <a:lvl1pPr>
              <a:spcBef>
                <a:spcPts val="3900"/>
              </a:spcBef>
              <a:defRPr sz="8700"/>
            </a:lvl1pPr>
          </a:lstStyle>
          <a:p>
            <a:pPr/>
            <a:r>
              <a:t>Title Text</a:t>
            </a:r>
          </a:p>
        </p:txBody>
      </p:sp>
      <p:sp>
        <p:nvSpPr>
          <p:cNvPr id="95" name="Body Level One…"/>
          <p:cNvSpPr txBox="1"/>
          <p:nvPr>
            <p:ph type="body" sz="half" idx="22"/>
          </p:nvPr>
        </p:nvSpPr>
        <p:spPr>
          <a:xfrm>
            <a:off x="762000" y="3860800"/>
            <a:ext cx="11811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000">
                <a:solidFill>
                  <a:srgbClr val="838787"/>
                </a:solidFill>
                <a:latin typeface="Avenir Next Medium"/>
                <a:ea typeface="Avenir Next Medium"/>
                <a:cs typeface="Avenir Next Medium"/>
                <a:sym typeface="Avenir Next Medium"/>
              </a:defRPr>
            </a:pPr>
          </a:p>
        </p:txBody>
      </p:sp>
      <p:sp>
        <p:nvSpPr>
          <p:cNvPr id="96" name="Slide Number"/>
          <p:cNvSpPr txBox="1"/>
          <p:nvPr>
            <p:ph type="sldNum" sz="quarter" idx="2"/>
          </p:nvPr>
        </p:nvSpPr>
        <p:spPr>
          <a:xfrm>
            <a:off x="23059653"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762000" y="9042400"/>
            <a:ext cx="22860000" cy="381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5994400"/>
            <a:ext cx="228600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63200"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1pPr>
      <a:lvl2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2pPr>
      <a:lvl3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3pPr>
      <a:lvl4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4pPr>
      <a:lvl5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5pPr>
      <a:lvl6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6pPr>
      <a:lvl7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7pPr>
      <a:lvl8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8pPr>
      <a:lvl9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9pPr>
    </p:titleStyle>
    <p:bodyStyle>
      <a:lvl1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1pPr>
      <a:lvl2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2pPr>
      <a:lvl3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3pPr>
      <a:lvl4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4pPr>
      <a:lvl5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5pPr>
      <a:lvl6pPr marL="419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6pPr>
      <a:lvl7pPr marL="482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7pPr>
      <a:lvl8pPr marL="546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8pPr>
      <a:lvl9pPr marL="609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9pPr>
    </p:bodyStyle>
    <p:otherStyle>
      <a:lvl1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Image" descr="Image"/>
          <p:cNvPicPr>
            <a:picLocks noChangeAspect="1"/>
          </p:cNvPicPr>
          <p:nvPr/>
        </p:nvPicPr>
        <p:blipFill>
          <a:blip r:embed="rId2">
            <a:extLst/>
          </a:blip>
          <a:stretch>
            <a:fillRect/>
          </a:stretch>
        </p:blipFill>
        <p:spPr>
          <a:xfrm>
            <a:off x="-448382" y="3027581"/>
            <a:ext cx="25280764" cy="7660838"/>
          </a:xfrm>
          <a:prstGeom prst="rect">
            <a:avLst/>
          </a:prstGeom>
          <a:ln w="12700">
            <a:miter lim="400000"/>
          </a:ln>
        </p:spPr>
      </p:pic>
      <p:sp>
        <p:nvSpPr>
          <p:cNvPr id="170" name="STREAMLINING        AIR TRAVEL"/>
          <p:cNvSpPr txBox="1"/>
          <p:nvPr/>
        </p:nvSpPr>
        <p:spPr>
          <a:xfrm>
            <a:off x="845715" y="204490"/>
            <a:ext cx="22692568" cy="63195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lvl="1" algn="ctr" defTabSz="647700">
              <a:lnSpc>
                <a:spcPct val="80000"/>
              </a:lnSpc>
              <a:spcBef>
                <a:spcPts val="0"/>
              </a:spcBef>
              <a:defRPr cap="all" spc="1170" sz="23400">
                <a:solidFill>
                  <a:srgbClr val="838787"/>
                </a:solidFill>
                <a:latin typeface="DIN Alternate Bold"/>
                <a:ea typeface="DIN Alternate Bold"/>
                <a:cs typeface="DIN Alternate Bold"/>
                <a:sym typeface="DIN Alternate Bold"/>
              </a:defRPr>
            </a:pPr>
            <a:r>
              <a:t>STREAMLINING        AIR TRAVEL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UI"/>
          <p:cNvSpPr txBox="1"/>
          <p:nvPr>
            <p:ph type="ctrTitle"/>
          </p:nvPr>
        </p:nvSpPr>
        <p:spPr>
          <a:prstGeom prst="rect">
            <a:avLst/>
          </a:prstGeom>
        </p:spPr>
        <p:txBody>
          <a:bodyPr/>
          <a:lstStyle>
            <a:lvl1pPr defTabSz="792479">
              <a:defRPr sz="29000"/>
            </a:lvl1pPr>
          </a:lstStyle>
          <a:p>
            <a:pPr/>
            <a:r>
              <a:t>GUI</a:t>
            </a:r>
          </a:p>
        </p:txBody>
      </p:sp>
      <p:pic>
        <p:nvPicPr>
          <p:cNvPr id="215" name="Picture 2" descr="Picture 2"/>
          <p:cNvPicPr>
            <a:picLocks noChangeAspect="1"/>
          </p:cNvPicPr>
          <p:nvPr/>
        </p:nvPicPr>
        <p:blipFill>
          <a:blip r:embed="rId2">
            <a:extLst/>
          </a:blip>
          <a:stretch>
            <a:fillRect/>
          </a:stretch>
        </p:blipFill>
        <p:spPr>
          <a:xfrm>
            <a:off x="1290917" y="699805"/>
            <a:ext cx="21196087" cy="745515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extBox 1"/>
          <p:cNvSpPr txBox="1"/>
          <p:nvPr/>
        </p:nvSpPr>
        <p:spPr>
          <a:xfrm>
            <a:off x="764075" y="952272"/>
            <a:ext cx="11445015" cy="20066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0">
                <a:solidFill>
                  <a:srgbClr val="838787"/>
                </a:solidFill>
              </a:defRPr>
            </a:lvl1pPr>
          </a:lstStyle>
          <a:p>
            <a:pPr/>
            <a:r>
              <a:t>Conclusion</a:t>
            </a:r>
          </a:p>
        </p:txBody>
      </p:sp>
      <p:sp>
        <p:nvSpPr>
          <p:cNvPr id="218" name="TextBox 2"/>
          <p:cNvSpPr txBox="1"/>
          <p:nvPr/>
        </p:nvSpPr>
        <p:spPr>
          <a:xfrm>
            <a:off x="709099" y="3346448"/>
            <a:ext cx="16658458" cy="78359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20000"/>
              </a:lnSpc>
              <a:defRPr>
                <a:solidFill>
                  <a:srgbClr val="838787"/>
                </a:solidFill>
                <a:latin typeface="DIN Alternate Bold"/>
                <a:ea typeface="DIN Alternate Bold"/>
                <a:cs typeface="DIN Alternate Bold"/>
                <a:sym typeface="DIN Alternate Bold"/>
              </a:defRPr>
            </a:pPr>
            <a:r>
              <a:t>The project aims to design a comprehensive database for a flight booking system. It addresses the complex procedure of flight reservations in today's society and sets clear objectives for the database design:</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Keeping track of and securely storing booking records.</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Ensuring easy retrieval of booking information.</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Preventing data loss and maintaining data integrity.</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Minimizing data entry errors.</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Restricting access to authorized users.</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Reducing duplication through a centralized database.</a:t>
            </a:r>
          </a:p>
          <a:p>
            <a:pPr marL="476250" indent="-476250">
              <a:buSzPct val="100000"/>
              <a:buFont typeface="Arial"/>
              <a:buChar char="•"/>
              <a:defRPr>
                <a:solidFill>
                  <a:srgbClr val="838787"/>
                </a:solidFill>
                <a:latin typeface="DIN Alternate Bold"/>
                <a:ea typeface="DIN Alternate Bold"/>
                <a:cs typeface="DIN Alternate Bold"/>
                <a:sym typeface="DIN Alternate Bold"/>
              </a:defRPr>
            </a:pPr>
            <a:r>
              <a:t>Streamlining paperwork.</a:t>
            </a:r>
          </a:p>
        </p:txBody>
      </p:sp>
      <p:pic>
        <p:nvPicPr>
          <p:cNvPr id="219" name="Picture 3" descr="Picture 3"/>
          <p:cNvPicPr>
            <a:picLocks noChangeAspect="1"/>
          </p:cNvPicPr>
          <p:nvPr/>
        </p:nvPicPr>
        <p:blipFill>
          <a:blip r:embed="rId2">
            <a:extLst/>
          </a:blip>
          <a:stretch>
            <a:fillRect/>
          </a:stretch>
        </p:blipFill>
        <p:spPr>
          <a:xfrm>
            <a:off x="17484988" y="1682464"/>
            <a:ext cx="6851178" cy="1116387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72" name="Aniruddh goudar…"/>
          <p:cNvSpPr txBox="1"/>
          <p:nvPr>
            <p:ph type="body" sz="half" idx="1"/>
          </p:nvPr>
        </p:nvSpPr>
        <p:spPr>
          <a:xfrm>
            <a:off x="1676400" y="4089399"/>
            <a:ext cx="21056600" cy="5488684"/>
          </a:xfrm>
          <a:prstGeom prst="rect">
            <a:avLst/>
          </a:prstGeom>
        </p:spPr>
        <p:txBody>
          <a:bodyPr/>
          <a:lstStyle/>
          <a:p>
            <a:pPr>
              <a:lnSpc>
                <a:spcPct val="100000"/>
              </a:lnSpc>
              <a:defRPr sz="7000">
                <a:solidFill>
                  <a:srgbClr val="155359"/>
                </a:solidFill>
              </a:defRPr>
            </a:pPr>
            <a:r>
              <a:t>Aniruddh goudar</a:t>
            </a:r>
          </a:p>
          <a:p>
            <a:pPr>
              <a:lnSpc>
                <a:spcPct val="100000"/>
              </a:lnSpc>
              <a:defRPr sz="7000">
                <a:solidFill>
                  <a:srgbClr val="155359"/>
                </a:solidFill>
              </a:defRPr>
            </a:pPr>
            <a:r>
              <a:t>Hemant gaikwad</a:t>
            </a:r>
          </a:p>
          <a:p>
            <a:pPr>
              <a:lnSpc>
                <a:spcPct val="100000"/>
              </a:lnSpc>
              <a:defRPr sz="7000">
                <a:solidFill>
                  <a:srgbClr val="155359"/>
                </a:solidFill>
              </a:defRPr>
            </a:pPr>
            <a:r>
              <a:t>Bhavani devulapalli</a:t>
            </a:r>
          </a:p>
          <a:p>
            <a:pPr>
              <a:lnSpc>
                <a:spcPct val="100000"/>
              </a:lnSpc>
              <a:defRPr sz="7000">
                <a:solidFill>
                  <a:srgbClr val="155359"/>
                </a:solidFill>
              </a:defRPr>
            </a:pPr>
            <a:r>
              <a:t>Laxmi deeksha vempati</a:t>
            </a:r>
          </a:p>
          <a:p>
            <a:pPr>
              <a:lnSpc>
                <a:spcPct val="100000"/>
              </a:lnSpc>
              <a:defRPr sz="7000">
                <a:solidFill>
                  <a:srgbClr val="155359"/>
                </a:solidFill>
              </a:defRPr>
            </a:pPr>
            <a:r>
              <a:t>Harika p</a:t>
            </a:r>
            <a:r>
              <a:t>U</a:t>
            </a:r>
            <a:r>
              <a:t>rma</a:t>
            </a:r>
          </a:p>
        </p:txBody>
      </p:sp>
      <p:sp>
        <p:nvSpPr>
          <p:cNvPr id="173" name="GROUP 12"/>
          <p:cNvSpPr txBox="1"/>
          <p:nvPr>
            <p:ph type="body" idx="21"/>
          </p:nvPr>
        </p:nvSpPr>
        <p:spPr>
          <a:xfrm>
            <a:off x="-674996" y="10966450"/>
            <a:ext cx="22860004" cy="1206500"/>
          </a:xfrm>
          <a:prstGeom prst="rect">
            <a:avLst/>
          </a:prstGeom>
          <a:extLst>
            <a:ext uri="{C572A759-6A51-4108-AA02-DFA0A04FC94B}">
              <ma14:wrappingTextBoxFlag xmlns:ma14="http://schemas.microsoft.com/office/mac/drawingml/2011/main" val="1"/>
            </a:ext>
          </a:extLst>
        </p:spPr>
        <p:txBody>
          <a:bodyPr/>
          <a:lstStyle>
            <a:lvl1pPr algn="r">
              <a:spcBef>
                <a:spcPts val="0"/>
              </a:spcBef>
              <a:defRPr cap="none" sz="8700">
                <a:solidFill>
                  <a:srgbClr val="838787"/>
                </a:solidFill>
                <a:latin typeface="DIN Condensed Bold"/>
                <a:ea typeface="DIN Condensed Bold"/>
                <a:cs typeface="DIN Condensed Bold"/>
                <a:sym typeface="DIN Condensed Bold"/>
              </a:defRPr>
            </a:lvl1pPr>
          </a:lstStyle>
          <a:p>
            <a:pPr/>
            <a:r>
              <a:t>GROUP 12</a:t>
            </a:r>
          </a:p>
        </p:txBody>
      </p:sp>
      <p:sp>
        <p:nvSpPr>
          <p:cNvPr id="174" name="TEAM"/>
          <p:cNvSpPr txBox="1"/>
          <p:nvPr>
            <p:ph type="body" idx="22"/>
          </p:nvPr>
        </p:nvSpPr>
        <p:spPr>
          <a:xfrm>
            <a:off x="762000" y="279400"/>
            <a:ext cx="20955000" cy="990601"/>
          </a:xfrm>
          <a:prstGeom prst="rect">
            <a:avLst/>
          </a:prstGeom>
          <a:extLst>
            <a:ext uri="{C572A759-6A51-4108-AA02-DFA0A04FC94B}">
              <ma14:wrappingTextBoxFlag xmlns:ma14="http://schemas.microsoft.com/office/mac/drawingml/2011/main" val="1"/>
            </a:ext>
          </a:extLst>
        </p:spPr>
        <p:txBody>
          <a:bodyPr/>
          <a:lstStyle>
            <a:lvl1pPr defTabSz="647700">
              <a:spcBef>
                <a:spcPts val="0"/>
              </a:spcBef>
              <a:defRPr spc="300" sz="6000">
                <a:solidFill>
                  <a:srgbClr val="838787"/>
                </a:solidFill>
              </a:defRPr>
            </a:lvl1pPr>
          </a:lstStyle>
          <a:p>
            <a:pPr/>
            <a:r>
              <a:t>TEAM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PURPOSE"/>
          <p:cNvSpPr txBox="1"/>
          <p:nvPr>
            <p:ph type="body" sz="quarter" idx="1"/>
          </p:nvPr>
        </p:nvSpPr>
        <p:spPr>
          <a:xfrm>
            <a:off x="-562731" y="10953750"/>
            <a:ext cx="22860004" cy="1206500"/>
          </a:xfrm>
          <a:prstGeom prst="rect">
            <a:avLst/>
          </a:prstGeom>
        </p:spPr>
        <p:txBody>
          <a:bodyPr anchor="ctr"/>
          <a:lstStyle>
            <a:lvl1pPr algn="r">
              <a:defRPr cap="none" sz="8700">
                <a:solidFill>
                  <a:srgbClr val="838787"/>
                </a:solidFill>
              </a:defRPr>
            </a:lvl1pPr>
          </a:lstStyle>
          <a:p>
            <a:pPr/>
            <a:r>
              <a:t>PURPOSE</a:t>
            </a:r>
          </a:p>
        </p:txBody>
      </p:sp>
      <p:sp>
        <p:nvSpPr>
          <p:cNvPr id="177" name="TextBox 1"/>
          <p:cNvSpPr txBox="1"/>
          <p:nvPr/>
        </p:nvSpPr>
        <p:spPr>
          <a:xfrm>
            <a:off x="8954993" y="3774947"/>
            <a:ext cx="13174902" cy="5607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6250" indent="-476250">
              <a:lnSpc>
                <a:spcPct val="107000"/>
              </a:lnSpc>
              <a:spcBef>
                <a:spcPts val="1600"/>
              </a:spcBef>
              <a:buSzPct val="100000"/>
              <a:buFont typeface="Arial"/>
              <a:buChar char="•"/>
              <a:defRPr sz="3600">
                <a:solidFill>
                  <a:srgbClr val="155359"/>
                </a:solidFill>
                <a:latin typeface="DIN Alternate Bold"/>
                <a:ea typeface="DIN Alternate Bold"/>
                <a:cs typeface="DIN Alternate Bold"/>
                <a:sym typeface="DIN Alternate Bold"/>
              </a:defRPr>
            </a:pPr>
            <a:r>
              <a:t>The project's purpose is to make flight reservations easier for the user by providing them with customization to enhance their experience. </a:t>
            </a:r>
          </a:p>
          <a:p>
            <a:pPr marL="476250" indent="-476250">
              <a:lnSpc>
                <a:spcPct val="107000"/>
              </a:lnSpc>
              <a:spcBef>
                <a:spcPts val="1600"/>
              </a:spcBef>
              <a:buSzPct val="100000"/>
              <a:buFont typeface="Arial"/>
              <a:buChar char="•"/>
              <a:defRPr sz="3600">
                <a:solidFill>
                  <a:srgbClr val="155359"/>
                </a:solidFill>
                <a:latin typeface="DIN Alternate Bold"/>
                <a:ea typeface="DIN Alternate Bold"/>
                <a:cs typeface="DIN Alternate Bold"/>
                <a:sym typeface="DIN Alternate Bold"/>
              </a:defRPr>
            </a:pPr>
            <a:r>
              <a:t>Flight booking systems can be integrated with other travel services such as hotels, car rentals so that the users need not move to other platforms, and they can plan everything in a single place. </a:t>
            </a:r>
          </a:p>
          <a:p>
            <a:pPr marL="476250" indent="-476250">
              <a:lnSpc>
                <a:spcPct val="107000"/>
              </a:lnSpc>
              <a:spcBef>
                <a:spcPts val="1600"/>
              </a:spcBef>
              <a:buSzPct val="100000"/>
              <a:buFont typeface="Arial"/>
              <a:buChar char="•"/>
              <a:defRPr sz="3600">
                <a:solidFill>
                  <a:srgbClr val="155359"/>
                </a:solidFill>
                <a:latin typeface="DIN Alternate Bold"/>
                <a:ea typeface="DIN Alternate Bold"/>
                <a:cs typeface="DIN Alternate Bold"/>
                <a:sym typeface="DIN Alternate Bold"/>
              </a:defRPr>
            </a:pPr>
            <a:r>
              <a:t>This system also helps the users in finding real-time information about the flight schedules, availability and prices.</a:t>
            </a:r>
          </a:p>
        </p:txBody>
      </p:sp>
      <p:pic>
        <p:nvPicPr>
          <p:cNvPr id="178" name="Picture 2" descr="Picture 2"/>
          <p:cNvPicPr>
            <a:picLocks noChangeAspect="1"/>
          </p:cNvPicPr>
          <p:nvPr/>
        </p:nvPicPr>
        <p:blipFill>
          <a:blip r:embed="rId2">
            <a:extLst/>
          </a:blip>
          <a:stretch>
            <a:fillRect/>
          </a:stretch>
        </p:blipFill>
        <p:spPr>
          <a:xfrm>
            <a:off x="0" y="5824511"/>
            <a:ext cx="7891489" cy="789148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Picture 9" descr="Picture 9"/>
          <p:cNvPicPr>
            <a:picLocks noChangeAspect="1"/>
          </p:cNvPicPr>
          <p:nvPr/>
        </p:nvPicPr>
        <p:blipFill>
          <a:blip r:embed="rId2">
            <a:alphaModFix amt="95053"/>
            <a:extLst/>
          </a:blip>
          <a:stretch>
            <a:fillRect/>
          </a:stretch>
        </p:blipFill>
        <p:spPr>
          <a:xfrm>
            <a:off x="1289749" y="1955849"/>
            <a:ext cx="21804502" cy="10895412"/>
          </a:xfrm>
          <a:prstGeom prst="rect">
            <a:avLst/>
          </a:prstGeom>
          <a:ln w="12700">
            <a:miter lim="400000"/>
          </a:ln>
          <a:effectLst>
            <a:reflection blurRad="0" stA="50000" stPos="0" endA="0" endPos="40000" dist="0" dir="5400000" fadeDir="5400000" sx="100000" sy="-100000" kx="0" ky="0" algn="bl" rotWithShape="0"/>
          </a:effectLst>
        </p:spPr>
      </p:pic>
      <p:sp>
        <p:nvSpPr>
          <p:cNvPr id="181" name="TextBox 10"/>
          <p:cNvSpPr txBox="1"/>
          <p:nvPr/>
        </p:nvSpPr>
        <p:spPr>
          <a:xfrm>
            <a:off x="6772270" y="133402"/>
            <a:ext cx="9650808" cy="1462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ts val="10800"/>
              </a:lnSpc>
              <a:defRPr sz="7200">
                <a:solidFill>
                  <a:srgbClr val="838787"/>
                </a:solidFill>
              </a:defRPr>
            </a:lvl1pPr>
          </a:lstStyle>
          <a:p>
            <a:pPr/>
            <a:r>
              <a:t>Entity Relationship Diagram(ERD)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xtBox 1"/>
          <p:cNvSpPr txBox="1"/>
          <p:nvPr/>
        </p:nvSpPr>
        <p:spPr>
          <a:xfrm>
            <a:off x="1364680" y="9360813"/>
            <a:ext cx="20535322" cy="35941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7500">
                <a:solidFill>
                  <a:srgbClr val="838787"/>
                </a:solidFill>
              </a:defRPr>
            </a:lvl1pPr>
          </a:lstStyle>
          <a:p>
            <a:pPr/>
            <a:r>
              <a:t>Database Schema</a:t>
            </a:r>
          </a:p>
        </p:txBody>
      </p:sp>
      <p:sp>
        <p:nvSpPr>
          <p:cNvPr id="184" name="TextBox 2"/>
          <p:cNvSpPr txBox="1"/>
          <p:nvPr/>
        </p:nvSpPr>
        <p:spPr>
          <a:xfrm>
            <a:off x="1387934" y="1396805"/>
            <a:ext cx="12864380" cy="584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solidFill>
                  <a:srgbClr val="838787"/>
                </a:solidFill>
                <a:latin typeface="DIN Alternate Bold"/>
                <a:ea typeface="DIN Alternate Bold"/>
                <a:cs typeface="DIN Alternate Bold"/>
                <a:sym typeface="DIN Alternate Bold"/>
              </a:defRPr>
            </a:pPr>
            <a:r>
              <a:t>The database contains </a:t>
            </a:r>
          </a:p>
          <a:p>
            <a:pPr lvl="1" marL="1031875" indent="-396875">
              <a:buClr>
                <a:schemeClr val="accent1"/>
              </a:buClr>
              <a:buSzPct val="104999"/>
              <a:buFont typeface="Avenir Next Regular"/>
              <a:buChar char="‣"/>
              <a:defRPr sz="4000">
                <a:solidFill>
                  <a:srgbClr val="838787"/>
                </a:solidFill>
                <a:latin typeface="DIN Alternate Bold"/>
                <a:ea typeface="DIN Alternate Bold"/>
                <a:cs typeface="DIN Alternate Bold"/>
                <a:sym typeface="DIN Alternate Bold"/>
              </a:defRPr>
            </a:pPr>
            <a:r>
              <a:t>12 tables, 3 views, 12 Table level checks,</a:t>
            </a:r>
          </a:p>
          <a:p>
            <a:pPr lvl="1" marL="1031875" indent="-396875">
              <a:buClr>
                <a:schemeClr val="accent1"/>
              </a:buClr>
              <a:buSzPct val="104999"/>
              <a:buFont typeface="Avenir Next Regular"/>
              <a:buChar char="‣"/>
              <a:defRPr sz="4000">
                <a:solidFill>
                  <a:srgbClr val="838787"/>
                </a:solidFill>
                <a:latin typeface="DIN Alternate Bold"/>
                <a:ea typeface="DIN Alternate Bold"/>
                <a:cs typeface="DIN Alternate Bold"/>
                <a:sym typeface="DIN Alternate Bold"/>
              </a:defRPr>
            </a:pPr>
            <a:r>
              <a:t>1 computed column based on user defined function,</a:t>
            </a:r>
          </a:p>
          <a:p>
            <a:pPr lvl="1" marL="1031875" indent="-396875">
              <a:buClr>
                <a:schemeClr val="accent1"/>
              </a:buClr>
              <a:buSzPct val="104999"/>
              <a:buFont typeface="Avenir Next Regular"/>
              <a:buChar char="‣"/>
              <a:defRPr sz="4000">
                <a:solidFill>
                  <a:srgbClr val="838787"/>
                </a:solidFill>
                <a:latin typeface="DIN Alternate Bold"/>
                <a:ea typeface="DIN Alternate Bold"/>
                <a:cs typeface="DIN Alternate Bold"/>
                <a:sym typeface="DIN Alternate Bold"/>
              </a:defRPr>
            </a:pPr>
            <a:r>
              <a:t>3 non-clustered indexes, 10 stored procedures, </a:t>
            </a:r>
          </a:p>
          <a:p>
            <a:pPr lvl="1" marL="1031875" indent="-396875">
              <a:buClr>
                <a:schemeClr val="accent1"/>
              </a:buClr>
              <a:buSzPct val="104999"/>
              <a:buFont typeface="Avenir Next Regular"/>
              <a:buChar char="‣"/>
              <a:defRPr sz="4000">
                <a:solidFill>
                  <a:srgbClr val="838787"/>
                </a:solidFill>
                <a:latin typeface="DIN Alternate Bold"/>
                <a:ea typeface="DIN Alternate Bold"/>
                <a:cs typeface="DIN Alternate Bold"/>
                <a:sym typeface="DIN Alternate Bold"/>
              </a:defRPr>
            </a:pPr>
            <a:r>
              <a:t>4 user defined functions, 5 DML triggers, </a:t>
            </a:r>
          </a:p>
          <a:p>
            <a:pPr lvl="1" marL="1031875" indent="-396875">
              <a:buClr>
                <a:schemeClr val="accent1"/>
              </a:buClr>
              <a:buSzPct val="104999"/>
              <a:buFont typeface="Avenir Next Regular"/>
              <a:buChar char="‣"/>
              <a:defRPr sz="4000">
                <a:solidFill>
                  <a:srgbClr val="838787"/>
                </a:solidFill>
                <a:latin typeface="DIN Alternate Bold"/>
                <a:ea typeface="DIN Alternate Bold"/>
                <a:cs typeface="DIN Alternate Bold"/>
                <a:sym typeface="DIN Alternate Bold"/>
              </a:defRPr>
            </a:pPr>
            <a:r>
              <a:t>2 column data encryption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8" name="Right Arrow 2"/>
          <p:cNvGrpSpPr/>
          <p:nvPr/>
        </p:nvGrpSpPr>
        <p:grpSpPr>
          <a:xfrm>
            <a:off x="218366" y="6376032"/>
            <a:ext cx="2456597" cy="928051"/>
            <a:chOff x="0" y="0"/>
            <a:chExt cx="2456596" cy="928049"/>
          </a:xfrm>
        </p:grpSpPr>
        <p:sp>
          <p:nvSpPr>
            <p:cNvPr id="186" name="Arrow"/>
            <p:cNvSpPr/>
            <p:nvPr/>
          </p:nvSpPr>
          <p:spPr>
            <a:xfrm>
              <a:off x="0" y="0"/>
              <a:ext cx="2456597" cy="928050"/>
            </a:xfrm>
            <a:prstGeom prst="rightArrow">
              <a:avLst>
                <a:gd name="adj1" fmla="val 50000"/>
                <a:gd name="adj2" fmla="val 50000"/>
              </a:avLst>
            </a:prstGeom>
            <a:solidFill>
              <a:srgbClr val="AC5B4C"/>
            </a:solidFill>
            <a:ln w="25400" cap="flat">
              <a:solidFill>
                <a:srgbClr val="7E4237"/>
              </a:solidFill>
              <a:prstDash val="solid"/>
              <a:miter lim="800000"/>
            </a:ln>
            <a:effectLst/>
          </p:spPr>
          <p:txBody>
            <a:bodyPr wrap="square" lIns="50800" tIns="50800" rIns="50800" bIns="50800" numCol="1" anchor="ctr">
              <a:noAutofit/>
            </a:bodyPr>
            <a:lstStyle/>
            <a:p>
              <a:pPr algn="ctr">
                <a:lnSpc>
                  <a:spcPct val="80000"/>
                </a:lnSpc>
                <a:spcBef>
                  <a:spcPts val="0"/>
                </a:spcBef>
                <a:defRPr cap="all" sz="4000">
                  <a:solidFill>
                    <a:srgbClr val="FFFFFF"/>
                  </a:solidFill>
                </a:defRPr>
              </a:pPr>
            </a:p>
          </p:txBody>
        </p:sp>
        <p:sp>
          <p:nvSpPr>
            <p:cNvPr id="187" name="2"/>
            <p:cNvSpPr txBox="1"/>
            <p:nvPr/>
          </p:nvSpPr>
          <p:spPr>
            <a:xfrm>
              <a:off x="104140" y="152873"/>
              <a:ext cx="2016306"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rgbClr val="838787"/>
                  </a:solidFill>
                  <a:latin typeface="Avenir Next Medium"/>
                  <a:ea typeface="Avenir Next Medium"/>
                  <a:cs typeface="Avenir Next Medium"/>
                  <a:sym typeface="Avenir Next Medium"/>
                </a:defRPr>
              </a:lvl1pPr>
            </a:lstStyle>
            <a:p>
              <a:pPr/>
              <a:r>
                <a:t>2</a:t>
              </a:r>
            </a:p>
          </p:txBody>
        </p:sp>
      </p:grpSp>
      <p:grpSp>
        <p:nvGrpSpPr>
          <p:cNvPr id="191" name="Right Arrow 1"/>
          <p:cNvGrpSpPr/>
          <p:nvPr/>
        </p:nvGrpSpPr>
        <p:grpSpPr>
          <a:xfrm>
            <a:off x="218366" y="3684896"/>
            <a:ext cx="2456597" cy="928050"/>
            <a:chOff x="0" y="0"/>
            <a:chExt cx="2456596" cy="928049"/>
          </a:xfrm>
        </p:grpSpPr>
        <p:sp>
          <p:nvSpPr>
            <p:cNvPr id="189" name="Arrow"/>
            <p:cNvSpPr/>
            <p:nvPr/>
          </p:nvSpPr>
          <p:spPr>
            <a:xfrm>
              <a:off x="0" y="0"/>
              <a:ext cx="2456597" cy="928050"/>
            </a:xfrm>
            <a:prstGeom prst="rightArrow">
              <a:avLst>
                <a:gd name="adj1" fmla="val 50000"/>
                <a:gd name="adj2" fmla="val 50000"/>
              </a:avLst>
            </a:prstGeom>
            <a:solidFill>
              <a:srgbClr val="AC5B4C"/>
            </a:solidFill>
            <a:ln w="25400" cap="flat">
              <a:solidFill>
                <a:srgbClr val="7E4237"/>
              </a:solidFill>
              <a:prstDash val="solid"/>
              <a:miter lim="800000"/>
            </a:ln>
            <a:effectLst/>
          </p:spPr>
          <p:txBody>
            <a:bodyPr wrap="square" lIns="50800" tIns="50800" rIns="50800" bIns="50800" numCol="1" anchor="ctr">
              <a:noAutofit/>
            </a:bodyPr>
            <a:lstStyle/>
            <a:p>
              <a:pPr algn="ctr">
                <a:lnSpc>
                  <a:spcPct val="80000"/>
                </a:lnSpc>
                <a:spcBef>
                  <a:spcPts val="0"/>
                </a:spcBef>
                <a:defRPr b="1" cap="all" sz="4000">
                  <a:solidFill>
                    <a:srgbClr val="FFFFFF"/>
                  </a:solidFill>
                  <a:latin typeface="+mn-lt"/>
                  <a:ea typeface="+mn-ea"/>
                  <a:cs typeface="+mn-cs"/>
                  <a:sym typeface="Helvetica"/>
                </a:defRPr>
              </a:pPr>
            </a:p>
          </p:txBody>
        </p:sp>
        <p:sp>
          <p:nvSpPr>
            <p:cNvPr id="190" name="1"/>
            <p:cNvSpPr txBox="1"/>
            <p:nvPr/>
          </p:nvSpPr>
          <p:spPr>
            <a:xfrm>
              <a:off x="104140" y="184624"/>
              <a:ext cx="20163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a:solidFill>
                    <a:srgbClr val="838787"/>
                  </a:solidFill>
                  <a:latin typeface="+mn-lt"/>
                  <a:ea typeface="+mn-ea"/>
                  <a:cs typeface="+mn-cs"/>
                  <a:sym typeface="Helvetica"/>
                </a:defRPr>
              </a:lvl1pPr>
            </a:lstStyle>
            <a:p>
              <a:pPr/>
              <a:r>
                <a:t>1</a:t>
              </a:r>
            </a:p>
          </p:txBody>
        </p:sp>
      </p:grpSp>
      <p:grpSp>
        <p:nvGrpSpPr>
          <p:cNvPr id="194" name="Right Arrow 3"/>
          <p:cNvGrpSpPr/>
          <p:nvPr/>
        </p:nvGrpSpPr>
        <p:grpSpPr>
          <a:xfrm>
            <a:off x="218366" y="9581783"/>
            <a:ext cx="2456597" cy="928051"/>
            <a:chOff x="0" y="0"/>
            <a:chExt cx="2456596" cy="928049"/>
          </a:xfrm>
        </p:grpSpPr>
        <p:sp>
          <p:nvSpPr>
            <p:cNvPr id="192" name="Arrow"/>
            <p:cNvSpPr/>
            <p:nvPr/>
          </p:nvSpPr>
          <p:spPr>
            <a:xfrm>
              <a:off x="0" y="0"/>
              <a:ext cx="2456597" cy="928050"/>
            </a:xfrm>
            <a:prstGeom prst="rightArrow">
              <a:avLst>
                <a:gd name="adj1" fmla="val 50000"/>
                <a:gd name="adj2" fmla="val 50000"/>
              </a:avLst>
            </a:prstGeom>
            <a:solidFill>
              <a:srgbClr val="AC5B4C"/>
            </a:solidFill>
            <a:ln w="25400" cap="flat">
              <a:solidFill>
                <a:srgbClr val="7E4237"/>
              </a:solidFill>
              <a:prstDash val="solid"/>
              <a:miter lim="800000"/>
            </a:ln>
            <a:effectLst/>
          </p:spPr>
          <p:txBody>
            <a:bodyPr wrap="square" lIns="50800" tIns="50800" rIns="50800" bIns="50800" numCol="1" anchor="ctr">
              <a:noAutofit/>
            </a:bodyPr>
            <a:lstStyle/>
            <a:p>
              <a:pPr algn="ctr">
                <a:lnSpc>
                  <a:spcPct val="80000"/>
                </a:lnSpc>
                <a:spcBef>
                  <a:spcPts val="0"/>
                </a:spcBef>
                <a:defRPr b="1" cap="all" sz="4000">
                  <a:solidFill>
                    <a:srgbClr val="FFFFFF"/>
                  </a:solidFill>
                  <a:latin typeface="+mn-lt"/>
                  <a:ea typeface="+mn-ea"/>
                  <a:cs typeface="+mn-cs"/>
                  <a:sym typeface="Helvetica"/>
                </a:defRPr>
              </a:pPr>
            </a:p>
          </p:txBody>
        </p:sp>
        <p:sp>
          <p:nvSpPr>
            <p:cNvPr id="193" name="3"/>
            <p:cNvSpPr txBox="1"/>
            <p:nvPr/>
          </p:nvSpPr>
          <p:spPr>
            <a:xfrm>
              <a:off x="104140" y="184624"/>
              <a:ext cx="20163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a:solidFill>
                    <a:srgbClr val="838787"/>
                  </a:solidFill>
                  <a:latin typeface="+mn-lt"/>
                  <a:ea typeface="+mn-ea"/>
                  <a:cs typeface="+mn-cs"/>
                  <a:sym typeface="Helvetica"/>
                </a:defRPr>
              </a:lvl1pPr>
            </a:lstStyle>
            <a:p>
              <a:pPr/>
              <a:r>
                <a:t>3</a:t>
              </a:r>
            </a:p>
          </p:txBody>
        </p:sp>
      </p:grpSp>
      <p:sp>
        <p:nvSpPr>
          <p:cNvPr id="195" name="TextBox 5"/>
          <p:cNvSpPr txBox="1"/>
          <p:nvPr/>
        </p:nvSpPr>
        <p:spPr>
          <a:xfrm>
            <a:off x="6410730" y="1041674"/>
            <a:ext cx="11562540" cy="17526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3000">
                <a:solidFill>
                  <a:srgbClr val="838787"/>
                </a:solidFill>
              </a:defRPr>
            </a:lvl1pPr>
          </a:lstStyle>
          <a:p>
            <a:pPr/>
            <a:r>
              <a:t>Business Logic flow</a:t>
            </a:r>
          </a:p>
        </p:txBody>
      </p:sp>
      <p:sp>
        <p:nvSpPr>
          <p:cNvPr id="196" name="TextBox 6"/>
          <p:cNvSpPr txBox="1"/>
          <p:nvPr/>
        </p:nvSpPr>
        <p:spPr>
          <a:xfrm>
            <a:off x="2766402" y="3406507"/>
            <a:ext cx="21298694" cy="1699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3200">
                <a:solidFill>
                  <a:srgbClr val="838787"/>
                </a:solidFill>
                <a:latin typeface="DIN Alternate Bold"/>
                <a:ea typeface="DIN Alternate Bold"/>
                <a:cs typeface="DIN Alternate Bold"/>
                <a:sym typeface="DIN Alternate Bold"/>
              </a:defRPr>
            </a:lvl1pPr>
          </a:lstStyle>
          <a:p>
            <a:pPr/>
            <a:r>
              <a:t>Stored procedures Flight_Availability, GetFlightDetailsByLocation, UpdateFlightDetails, BookFlightForPassenger, GetFlightDetailsForPassenger, PassengerCRUD, UpdatePayment, CancelReservation, ConfirmReservation and  CalculateTotalrevenue perform various tasks related to managing a flight booking system</a:t>
            </a:r>
          </a:p>
        </p:txBody>
      </p:sp>
      <p:sp>
        <p:nvSpPr>
          <p:cNvPr id="197" name="TextBox 7"/>
          <p:cNvSpPr txBox="1"/>
          <p:nvPr/>
        </p:nvSpPr>
        <p:spPr>
          <a:xfrm>
            <a:off x="2766402" y="6008368"/>
            <a:ext cx="21298694" cy="1699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3200">
                <a:solidFill>
                  <a:srgbClr val="838787"/>
                </a:solidFill>
                <a:latin typeface="DIN Alternate Bold"/>
                <a:ea typeface="DIN Alternate Bold"/>
                <a:cs typeface="DIN Alternate Bold"/>
                <a:sym typeface="DIN Alternate Bold"/>
              </a:defRPr>
            </a:lvl1pPr>
          </a:lstStyle>
          <a:p>
            <a:pPr/>
            <a:r>
              <a:t>Triggers InsertSeatsOnFlightInsert , Insert_Payment , Set_Cost  and FlightUpdateLog automate various tasks such as seat insertion, payment status calculation, cost setting, change logging, and reservation status updating, enhancing the functionality and efficiency of the flight booking system.</a:t>
            </a:r>
          </a:p>
        </p:txBody>
      </p:sp>
      <p:sp>
        <p:nvSpPr>
          <p:cNvPr id="198" name="TextBox 8"/>
          <p:cNvSpPr txBox="1"/>
          <p:nvPr/>
        </p:nvSpPr>
        <p:spPr>
          <a:xfrm>
            <a:off x="2766402" y="9398754"/>
            <a:ext cx="21298694" cy="1699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3200">
                <a:solidFill>
                  <a:srgbClr val="838787"/>
                </a:solidFill>
                <a:latin typeface="DIN Alternate Bold"/>
                <a:ea typeface="DIN Alternate Bold"/>
                <a:cs typeface="DIN Alternate Bold"/>
                <a:sym typeface="DIN Alternate Bold"/>
              </a:defRPr>
            </a:lvl1pPr>
          </a:lstStyle>
          <a:p>
            <a:pPr/>
            <a:r>
              <a:t>Views SerivceDepedingOnClass , ServiceAndClass and ServiceOfferingToClasses offer insights into service offerings and their associations with different travel classes, providing valuable information for analyzing and managing service allocation based on class specifications in the flight booking system.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riggers and Views"/>
          <p:cNvSpPr txBox="1"/>
          <p:nvPr/>
        </p:nvSpPr>
        <p:spPr>
          <a:xfrm>
            <a:off x="6693897" y="325320"/>
            <a:ext cx="10996205" cy="13716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0000">
                <a:solidFill>
                  <a:srgbClr val="838787"/>
                </a:solidFill>
              </a:defRPr>
            </a:lvl1pPr>
          </a:lstStyle>
          <a:p>
            <a:pPr/>
            <a:r>
              <a:t>Triggers ,Views, Encryption</a:t>
            </a:r>
          </a:p>
        </p:txBody>
      </p:sp>
      <p:pic>
        <p:nvPicPr>
          <p:cNvPr id="201" name="Image" descr="Image"/>
          <p:cNvPicPr>
            <a:picLocks noChangeAspect="1"/>
          </p:cNvPicPr>
          <p:nvPr/>
        </p:nvPicPr>
        <p:blipFill>
          <a:blip r:embed="rId2">
            <a:alphaModFix amt="95334"/>
            <a:extLst/>
          </a:blip>
          <a:stretch>
            <a:fillRect/>
          </a:stretch>
        </p:blipFill>
        <p:spPr>
          <a:xfrm>
            <a:off x="1615877" y="1824190"/>
            <a:ext cx="9483267" cy="6658776"/>
          </a:xfrm>
          <a:prstGeom prst="rect">
            <a:avLst/>
          </a:prstGeom>
          <a:ln w="12700">
            <a:miter lim="400000"/>
          </a:ln>
        </p:spPr>
      </p:pic>
      <p:pic>
        <p:nvPicPr>
          <p:cNvPr id="202" name="Image" descr="Image"/>
          <p:cNvPicPr>
            <a:picLocks noChangeAspect="1"/>
          </p:cNvPicPr>
          <p:nvPr/>
        </p:nvPicPr>
        <p:blipFill>
          <a:blip r:embed="rId3">
            <a:alphaModFix amt="95334"/>
            <a:extLst/>
          </a:blip>
          <a:stretch>
            <a:fillRect/>
          </a:stretch>
        </p:blipFill>
        <p:spPr>
          <a:xfrm>
            <a:off x="11474859" y="1824190"/>
            <a:ext cx="12277958" cy="11653655"/>
          </a:xfrm>
          <a:prstGeom prst="rect">
            <a:avLst/>
          </a:prstGeom>
          <a:ln w="12700">
            <a:miter lim="400000"/>
          </a:ln>
        </p:spPr>
      </p:pic>
      <p:pic>
        <p:nvPicPr>
          <p:cNvPr id="203" name="Image" descr="Image"/>
          <p:cNvPicPr>
            <a:picLocks noChangeAspect="1"/>
          </p:cNvPicPr>
          <p:nvPr/>
        </p:nvPicPr>
        <p:blipFill>
          <a:blip r:embed="rId4">
            <a:alphaModFix amt="95334"/>
            <a:extLst/>
          </a:blip>
          <a:stretch>
            <a:fillRect/>
          </a:stretch>
        </p:blipFill>
        <p:spPr>
          <a:xfrm>
            <a:off x="1635304" y="8764406"/>
            <a:ext cx="9444412" cy="473938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extBox 1"/>
          <p:cNvSpPr txBox="1"/>
          <p:nvPr/>
        </p:nvSpPr>
        <p:spPr>
          <a:xfrm>
            <a:off x="8445730" y="548659"/>
            <a:ext cx="7492539" cy="13716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0000">
                <a:solidFill>
                  <a:srgbClr val="838787"/>
                </a:solidFill>
              </a:defRPr>
            </a:lvl1pPr>
          </a:lstStyle>
          <a:p>
            <a:pPr/>
            <a:r>
              <a:t>Stored Procedures</a:t>
            </a:r>
          </a:p>
        </p:txBody>
      </p:sp>
      <p:pic>
        <p:nvPicPr>
          <p:cNvPr id="206" name="Image" descr="Image"/>
          <p:cNvPicPr>
            <a:picLocks noChangeAspect="1"/>
          </p:cNvPicPr>
          <p:nvPr/>
        </p:nvPicPr>
        <p:blipFill>
          <a:blip r:embed="rId2">
            <a:alphaModFix amt="94979"/>
            <a:extLst/>
          </a:blip>
          <a:stretch>
            <a:fillRect/>
          </a:stretch>
        </p:blipFill>
        <p:spPr>
          <a:xfrm>
            <a:off x="3511163" y="2283336"/>
            <a:ext cx="8425365" cy="10366283"/>
          </a:xfrm>
          <a:prstGeom prst="rect">
            <a:avLst/>
          </a:prstGeom>
          <a:ln w="12700">
            <a:miter lim="400000"/>
          </a:ln>
          <a:effectLst>
            <a:reflection blurRad="0" stA="50000" stPos="0" endA="0" endPos="40000" dist="0" dir="5400000" fadeDir="5400000" sx="100000" sy="-100000" kx="0" ky="0" algn="bl" rotWithShape="0"/>
          </a:effectLst>
        </p:spPr>
      </p:pic>
      <p:grpSp>
        <p:nvGrpSpPr>
          <p:cNvPr id="209" name="Image"/>
          <p:cNvGrpSpPr/>
          <p:nvPr/>
        </p:nvGrpSpPr>
        <p:grpSpPr>
          <a:xfrm>
            <a:off x="12977559" y="2260532"/>
            <a:ext cx="6302532" cy="10411891"/>
            <a:chOff x="0" y="0"/>
            <a:chExt cx="6302531" cy="10411889"/>
          </a:xfrm>
        </p:grpSpPr>
        <p:pic>
          <p:nvPicPr>
            <p:cNvPr id="207" name="image5.png" descr="image5.png"/>
            <p:cNvPicPr>
              <a:picLocks noChangeAspect="1"/>
            </p:cNvPicPr>
            <p:nvPr/>
          </p:nvPicPr>
          <p:blipFill>
            <a:blip r:embed="rId3">
              <a:alphaModFix amt="94514"/>
              <a:extLst/>
            </a:blip>
            <a:stretch>
              <a:fillRect/>
            </a:stretch>
          </p:blipFill>
          <p:spPr>
            <a:xfrm>
              <a:off x="6350" y="6350"/>
              <a:ext cx="6289832" cy="10399190"/>
            </a:xfrm>
            <a:prstGeom prst="rect">
              <a:avLst/>
            </a:prstGeom>
            <a:ln w="12700" cap="flat">
              <a:noFill/>
              <a:miter lim="400000"/>
            </a:ln>
            <a:effectLst>
              <a:reflection blurRad="0" stA="38157" stPos="0" endA="0" endPos="40000" dist="0" dir="5400000" fadeDir="5400000" sx="100000" sy="-100000" kx="0" ky="0" algn="bl" rotWithShape="0"/>
            </a:effectLst>
          </p:spPr>
        </p:pic>
        <p:sp>
          <p:nvSpPr>
            <p:cNvPr id="208" name="Rectangle"/>
            <p:cNvSpPr/>
            <p:nvPr/>
          </p:nvSpPr>
          <p:spPr>
            <a:xfrm>
              <a:off x="0" y="0"/>
              <a:ext cx="6302532" cy="1041189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9"/>
          <p:cNvSpPr txBox="1"/>
          <p:nvPr>
            <p:ph type="ctrTitle"/>
          </p:nvPr>
        </p:nvSpPr>
        <p:spPr>
          <a:xfrm>
            <a:off x="8272015" y="173449"/>
            <a:ext cx="7839971" cy="696310"/>
          </a:xfrm>
          <a:prstGeom prst="rect">
            <a:avLst/>
          </a:prstGeom>
        </p:spPr>
        <p:txBody>
          <a:bodyPr/>
          <a:lstStyle>
            <a:lvl1pPr defTabSz="303784">
              <a:defRPr sz="4692">
                <a:solidFill>
                  <a:srgbClr val="838787"/>
                </a:solidFill>
              </a:defRPr>
            </a:lvl1pPr>
          </a:lstStyle>
          <a:p>
            <a:pPr/>
            <a:r>
              <a:t>		POWER BI REPORT</a:t>
            </a:r>
          </a:p>
        </p:txBody>
      </p:sp>
      <p:pic>
        <p:nvPicPr>
          <p:cNvPr id="212" name="Picture 5" descr="Picture 5"/>
          <p:cNvPicPr>
            <a:picLocks noChangeAspect="1"/>
          </p:cNvPicPr>
          <p:nvPr/>
        </p:nvPicPr>
        <p:blipFill>
          <a:blip r:embed="rId2">
            <a:extLst/>
          </a:blip>
          <a:stretch>
            <a:fillRect/>
          </a:stretch>
        </p:blipFill>
        <p:spPr>
          <a:xfrm>
            <a:off x="356212" y="965324"/>
            <a:ext cx="23671576" cy="122593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