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82" autoAdjust="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56D33-6793-471F-894C-E4816F63CF2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60D79-9697-47C1-BB19-CEA9D0601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60D79-9697-47C1-BB19-CEA9D0601F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0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60D79-9697-47C1-BB19-CEA9D0601F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6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60D79-9697-47C1-BB19-CEA9D0601F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7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48E23-F8D3-4544-8651-BC6F0899B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996DBE-B075-4C24-AAC4-4C0B1C87B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790E9-4098-4C4D-912B-EEA2E920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2D2-9380-4B38-A320-F495F6F77FD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508BF-85C1-4E4C-B78B-FEE1CA30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A5291-166B-46F4-A86A-5E476348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9B19-5998-4486-AC04-B6724FEEB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4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0CF69-50F6-4C2C-9801-68696072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ECF70F-0D7C-4CCD-91D4-06A7BADA0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E9EE5-7439-4FB3-B559-BFD439E0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2D2-9380-4B38-A320-F495F6F77FD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485D9-30D6-4264-8E9F-5DD40EBE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27D37-A4DE-4A0F-9C98-8CFF1F0A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9B19-5998-4486-AC04-B6724FEEB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5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74F5D5-EB29-4FDD-A3DC-81546D537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CCDC4-7017-4CB0-A321-CA47FE011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765D-A406-46E0-9216-0F960CF8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2D2-9380-4B38-A320-F495F6F77FD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9479F-84FE-48A1-86EB-EBD3791B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02C9E-943F-4D20-941A-786787DA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9B19-5998-4486-AC04-B6724FEEB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90F9A-1E79-4C1D-8AA8-9C5F30AE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440BD-0E0F-49C1-A567-E5B7C618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BE537-B674-4AA8-B2D5-F4F14F9A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2D2-9380-4B38-A320-F495F6F77FD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3D3A0-0CB6-443D-958B-75AAD120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BD7B8-DD1F-45C6-9007-508EA6EA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9B19-5998-4486-AC04-B6724FEEB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9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2BCD4-A47A-4614-90B3-7B52B633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2D4F7-C3F8-4B4E-B2A0-386E62D2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E021D-946E-434B-84F2-B802F121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2D2-9380-4B38-A320-F495F6F77FD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6A7F9-9D4D-484E-93CD-E6F333B6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45645-C846-4249-947B-8CEA607C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9B19-5998-4486-AC04-B6724FEEB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E67B9-B4AA-4C7C-8875-1F2E5714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71441-05AE-4707-B445-C4EA6704B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5B3D1-A1E6-4595-ACC2-FC4E9D404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2F3BA-815A-45E8-A168-D9CBE6DE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2D2-9380-4B38-A320-F495F6F77FD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9452C-0BAC-49DF-AE84-F53E6BE9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688B6-447E-44BB-92C6-37F1F819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9B19-5998-4486-AC04-B6724FEEB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0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A666D-D281-4DD6-9CC6-0E834307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1DF4B-6508-4E57-A60D-304A39C7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C5F06-17CA-4744-8890-B3E366267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741892-DA15-4155-AC29-4EA91C1CD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54571D-3B4B-4880-95E7-98246BE5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5ECFAF-9A2F-47EC-BB22-D1DFF3DD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2D2-9380-4B38-A320-F495F6F77FD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3624EA-CE81-4DC7-9290-0045C7C6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DB2F8A-32E1-43A3-8859-D105E85E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9B19-5998-4486-AC04-B6724FEEB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4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741C8-6535-48D8-B0AD-A50C98E9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B2F30D-5500-4052-AA43-B39FCFB8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2D2-9380-4B38-A320-F495F6F77FD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AC7EF7-965E-4ACA-91C9-4C7FBE0A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75EBCA-0906-4EFB-AFCC-EDB239A8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9B19-5998-4486-AC04-B6724FEEB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6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8E87CB-4530-4A5D-ADBD-5A4D536E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2D2-9380-4B38-A320-F495F6F77FD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C53A52-7EF9-4854-AC75-FF198495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96EE7-375B-45C6-A41C-9F4B2DEA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9B19-5998-4486-AC04-B6724FEEB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3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750F4-1793-4DB8-A7EE-EB56E4F0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2D1E8-7D1E-48D6-A9D6-A6DEC014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21B85-A5DE-4355-8D94-7F8E4D0B5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964F3-3598-4B23-A7B9-6AFA84E4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2D2-9380-4B38-A320-F495F6F77FD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63D13-A7D9-4E6B-A455-B289B83C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EAB78-D7BB-4F94-8AD7-E7075D89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9B19-5998-4486-AC04-B6724FEEB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1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359C-9CEE-4358-952F-7AF33D5D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1FED9-751C-4E0E-8ABC-64D3D30DD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30AA38-4A3B-4383-AEA2-02526D068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F2C4D-D50D-4873-B5B7-C5359503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2D2-9380-4B38-A320-F495F6F77FD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86E1E-37EC-40A9-8703-2EEAE677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7084F0-C52F-4BE7-A88E-B0332127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9B19-5998-4486-AC04-B6724FEEB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6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E7AF8B-80CF-4B91-AC5E-B86B5BDB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3EC62-0031-4478-BFF8-F629D190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730F5-76A7-4F84-A463-0154B2D6F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A2D2-9380-4B38-A320-F495F6F77FD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77A17-428B-47BA-9EAE-D36710AA9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5A9A3-8D3A-4D7A-B1D2-7DDCE7022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9B19-5998-4486-AC04-B6724FEEBB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6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rmirl/Education/blob/master/URL.md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urmirl/Education/blob/master/IMG/Information_Security_Expert.p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081CA0-B039-49F3-83C5-0BB2870616F2}"/>
              </a:ext>
            </a:extLst>
          </p:cNvPr>
          <p:cNvSpPr txBox="1"/>
          <p:nvPr/>
        </p:nvSpPr>
        <p:spPr>
          <a:xfrm>
            <a:off x="3690151" y="2248244"/>
            <a:ext cx="4811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S</a:t>
            </a:r>
            <a:r>
              <a:rPr lang="en-US" altLang="ko-KR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ecurity </a:t>
            </a:r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</a:t>
            </a:r>
            <a:r>
              <a:rPr lang="en-US" altLang="ko-KR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onsulting</a:t>
            </a:r>
            <a:endParaRPr lang="ko-KR" alt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7F3FE-D027-4A3B-B1CC-E806F131CADB}"/>
              </a:ext>
            </a:extLst>
          </p:cNvPr>
          <p:cNvSpPr txBox="1"/>
          <p:nvPr/>
        </p:nvSpPr>
        <p:spPr>
          <a:xfrm>
            <a:off x="4033418" y="2915246"/>
            <a:ext cx="4125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정보보안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의 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꽃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 보안컨설팅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6CC527-C38A-4096-8F8F-CDB142493F0F}"/>
              </a:ext>
            </a:extLst>
          </p:cNvPr>
          <p:cNvCxnSpPr>
            <a:cxnSpLocks/>
          </p:cNvCxnSpPr>
          <p:nvPr/>
        </p:nvCxnSpPr>
        <p:spPr>
          <a:xfrm flipV="1">
            <a:off x="3950560" y="2833019"/>
            <a:ext cx="4290875" cy="1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03CD3A-F4C5-4D30-944D-5B13A9C55CA8}"/>
              </a:ext>
            </a:extLst>
          </p:cNvPr>
          <p:cNvSpPr/>
          <p:nvPr/>
        </p:nvSpPr>
        <p:spPr>
          <a:xfrm>
            <a:off x="3154214" y="2125537"/>
            <a:ext cx="5883564" cy="1579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5F42B-8F75-43CD-8C1D-D5A80B110C31}"/>
              </a:ext>
            </a:extLst>
          </p:cNvPr>
          <p:cNvSpPr txBox="1"/>
          <p:nvPr/>
        </p:nvSpPr>
        <p:spPr>
          <a:xfrm>
            <a:off x="4033417" y="3388757"/>
            <a:ext cx="4125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Made by Purmirl</a:t>
            </a:r>
            <a:endParaRPr lang="ko-KR" altLang="en-US" sz="1200" i="1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21B12-7531-4A63-B1F5-AEC9D88984E3}"/>
              </a:ext>
            </a:extLst>
          </p:cNvPr>
          <p:cNvSpPr txBox="1"/>
          <p:nvPr/>
        </p:nvSpPr>
        <p:spPr>
          <a:xfrm>
            <a:off x="-692728" y="1097192"/>
            <a:ext cx="382847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Consulting Firm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474459-808B-438D-B1C5-6FEC56ABC059}"/>
              </a:ext>
            </a:extLst>
          </p:cNvPr>
          <p:cNvCxnSpPr/>
          <p:nvPr/>
        </p:nvCxnSpPr>
        <p:spPr>
          <a:xfrm>
            <a:off x="-350982" y="1430809"/>
            <a:ext cx="2179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32B31E-376D-4DB7-89BE-B08623017638}"/>
              </a:ext>
            </a:extLst>
          </p:cNvPr>
          <p:cNvSpPr txBox="1"/>
          <p:nvPr/>
        </p:nvSpPr>
        <p:spPr>
          <a:xfrm>
            <a:off x="1948873" y="1097191"/>
            <a:ext cx="439650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Account Firm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회계법인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Information Security Firm : 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정보보안업계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hlinkClick r:id="rId2"/>
              </a:rPr>
              <a:t>https://github.com/purmirl/Education/blob/master/URL.md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6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56D94A-0843-496B-BF19-F20F6A3F86F5}"/>
              </a:ext>
            </a:extLst>
          </p:cNvPr>
          <p:cNvSpPr txBox="1"/>
          <p:nvPr/>
        </p:nvSpPr>
        <p:spPr>
          <a:xfrm>
            <a:off x="2937163" y="3020458"/>
            <a:ext cx="631767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Q &amp; A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0891A2B-D3F5-476C-A01A-BABC13C273D3}"/>
              </a:ext>
            </a:extLst>
          </p:cNvPr>
          <p:cNvGrpSpPr/>
          <p:nvPr/>
        </p:nvGrpSpPr>
        <p:grpSpPr>
          <a:xfrm>
            <a:off x="4600297" y="2452886"/>
            <a:ext cx="967740" cy="1097280"/>
            <a:chOff x="4351020" y="2331720"/>
            <a:chExt cx="967740" cy="109728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9A23B51-5034-4A67-AC0F-DF19ED9548A4}"/>
                </a:ext>
              </a:extLst>
            </p:cNvPr>
            <p:cNvCxnSpPr/>
            <p:nvPr/>
          </p:nvCxnSpPr>
          <p:spPr>
            <a:xfrm flipH="1">
              <a:off x="4450080" y="2331720"/>
              <a:ext cx="281940" cy="109728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C262727-0492-4289-8154-9EA5AE7F60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020" y="2524127"/>
              <a:ext cx="96774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6889E8-A289-463E-95A4-185B6DC0F663}"/>
              </a:ext>
            </a:extLst>
          </p:cNvPr>
          <p:cNvGrpSpPr/>
          <p:nvPr/>
        </p:nvGrpSpPr>
        <p:grpSpPr>
          <a:xfrm rot="10229931">
            <a:off x="6583681" y="2880360"/>
            <a:ext cx="967740" cy="1097280"/>
            <a:chOff x="4503420" y="2484120"/>
            <a:chExt cx="967740" cy="109728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42BC1D9-9749-47CF-B974-56016E3780CA}"/>
                </a:ext>
              </a:extLst>
            </p:cNvPr>
            <p:cNvCxnSpPr/>
            <p:nvPr/>
          </p:nvCxnSpPr>
          <p:spPr>
            <a:xfrm flipH="1">
              <a:off x="4602480" y="2484120"/>
              <a:ext cx="281940" cy="109728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8E019E9-BAA6-4546-A988-8778F7DE2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3420" y="2676527"/>
              <a:ext cx="96774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97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2FBE6C3-EC79-48C9-9666-7190E26769DC}"/>
              </a:ext>
            </a:extLst>
          </p:cNvPr>
          <p:cNvGrpSpPr/>
          <p:nvPr/>
        </p:nvGrpSpPr>
        <p:grpSpPr>
          <a:xfrm>
            <a:off x="4054952" y="2209951"/>
            <a:ext cx="4126484" cy="2438095"/>
            <a:chOff x="3833827" y="2209953"/>
            <a:chExt cx="4126484" cy="243809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1206190-0670-4D6B-A07F-6D4A1827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827" y="2209953"/>
              <a:ext cx="2438095" cy="243809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7F9FBF-7768-41FC-842D-B311297819FC}"/>
                </a:ext>
              </a:extLst>
            </p:cNvPr>
            <p:cNvSpPr txBox="1"/>
            <p:nvPr/>
          </p:nvSpPr>
          <p:spPr>
            <a:xfrm>
              <a:off x="5696505" y="3059668"/>
              <a:ext cx="2263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  <a:r>
                <a:rPr lang="en-US" altLang="ko-KR" sz="1600" dirty="0">
                  <a:solidFill>
                    <a:schemeClr val="accent1"/>
                  </a:solidFill>
                </a:rPr>
                <a:t>acking vs </a:t>
              </a:r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altLang="ko-KR" sz="1600" dirty="0">
                  <a:solidFill>
                    <a:schemeClr val="accent1"/>
                  </a:solidFill>
                </a:rPr>
                <a:t>ecurity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07407E-38E0-43BC-8E2B-7C80EE1614A3}"/>
              </a:ext>
            </a:extLst>
          </p:cNvPr>
          <p:cNvCxnSpPr>
            <a:cxnSpLocks/>
          </p:cNvCxnSpPr>
          <p:nvPr/>
        </p:nvCxnSpPr>
        <p:spPr>
          <a:xfrm>
            <a:off x="5942121" y="3398220"/>
            <a:ext cx="6249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47CD2-5973-4194-A9C4-8C9C56DEB4FB}"/>
              </a:ext>
            </a:extLst>
          </p:cNvPr>
          <p:cNvSpPr/>
          <p:nvPr/>
        </p:nvSpPr>
        <p:spPr>
          <a:xfrm rot="20062747">
            <a:off x="-2483820" y="-2108821"/>
            <a:ext cx="12601748" cy="4240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5D2446-29D9-4F53-8DD8-AA1EAE79F1E7}"/>
              </a:ext>
            </a:extLst>
          </p:cNvPr>
          <p:cNvSpPr/>
          <p:nvPr/>
        </p:nvSpPr>
        <p:spPr>
          <a:xfrm rot="12287754">
            <a:off x="-3011008" y="4737617"/>
            <a:ext cx="9779583" cy="42407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206190-0670-4D6B-A07F-6D4A18270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52" y="2209951"/>
            <a:ext cx="2438095" cy="24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F9FBF-7768-41FC-842D-B311297819FC}"/>
              </a:ext>
            </a:extLst>
          </p:cNvPr>
          <p:cNvSpPr txBox="1"/>
          <p:nvPr/>
        </p:nvSpPr>
        <p:spPr>
          <a:xfrm>
            <a:off x="12192000" y="3059666"/>
            <a:ext cx="4591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Computer Science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vs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Information Security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07407E-38E0-43BC-8E2B-7C80EE1614A3}"/>
              </a:ext>
            </a:extLst>
          </p:cNvPr>
          <p:cNvCxnSpPr>
            <a:cxnSpLocks/>
          </p:cNvCxnSpPr>
          <p:nvPr/>
        </p:nvCxnSpPr>
        <p:spPr>
          <a:xfrm>
            <a:off x="5942121" y="3398220"/>
            <a:ext cx="6249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8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-0.52995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8317B-E34E-405A-A211-30890787F171}"/>
              </a:ext>
            </a:extLst>
          </p:cNvPr>
          <p:cNvSpPr txBox="1"/>
          <p:nvPr/>
        </p:nvSpPr>
        <p:spPr>
          <a:xfrm>
            <a:off x="591128" y="3244334"/>
            <a:ext cx="55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POSITIVE</a:t>
            </a:r>
            <a:r>
              <a:rPr lang="en-US" altLang="ko-KR" dirty="0"/>
              <a:t> </a:t>
            </a:r>
            <a:r>
              <a:rPr lang="en-US" altLang="ko-KR" b="1" dirty="0"/>
              <a:t>NEGATIVE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739A1C-7CC6-482A-9474-9C8B42678444}"/>
              </a:ext>
            </a:extLst>
          </p:cNvPr>
          <p:cNvSpPr/>
          <p:nvPr/>
        </p:nvSpPr>
        <p:spPr>
          <a:xfrm>
            <a:off x="2964873" y="3359727"/>
            <a:ext cx="138545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1DA0AD-EEF3-476A-9D4F-32347468CF2B}"/>
              </a:ext>
            </a:extLst>
          </p:cNvPr>
          <p:cNvCxnSpPr>
            <a:stCxn id="4" idx="6"/>
          </p:cNvCxnSpPr>
          <p:nvPr/>
        </p:nvCxnSpPr>
        <p:spPr>
          <a:xfrm>
            <a:off x="3103418" y="3429000"/>
            <a:ext cx="9088582" cy="69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7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E071E1-DB7A-40FC-B25B-27BB34933547}"/>
              </a:ext>
            </a:extLst>
          </p:cNvPr>
          <p:cNvSpPr txBox="1"/>
          <p:nvPr/>
        </p:nvSpPr>
        <p:spPr>
          <a:xfrm>
            <a:off x="3606797" y="2875701"/>
            <a:ext cx="604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Information Security </a:t>
            </a:r>
            <a:r>
              <a:rPr lang="en-US" altLang="ko-KR" sz="1600" b="1" dirty="0">
                <a:solidFill>
                  <a:schemeClr val="accent1"/>
                </a:solidFill>
                <a:hlinkClick r:id="rId2"/>
              </a:rPr>
              <a:t>Jobs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F73BEB-6C5C-48C3-89D8-164A6AEDC56F}"/>
              </a:ext>
            </a:extLst>
          </p:cNvPr>
          <p:cNvCxnSpPr>
            <a:cxnSpLocks/>
          </p:cNvCxnSpPr>
          <p:nvPr/>
        </p:nvCxnSpPr>
        <p:spPr>
          <a:xfrm>
            <a:off x="0" y="3140364"/>
            <a:ext cx="6095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55885BD-D9A2-4EC3-BF10-6125C0A40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55235"/>
            <a:ext cx="2040931" cy="204093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92F8380-1443-4044-9536-18508B886ADE}"/>
              </a:ext>
            </a:extLst>
          </p:cNvPr>
          <p:cNvGrpSpPr/>
          <p:nvPr/>
        </p:nvGrpSpPr>
        <p:grpSpPr>
          <a:xfrm rot="10320509">
            <a:off x="2739648" y="-2595992"/>
            <a:ext cx="13100654" cy="10943385"/>
            <a:chOff x="-2982726" y="-2108821"/>
            <a:chExt cx="13100654" cy="1094338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15CB52-8706-4D4C-B890-221E1C4AFB6F}"/>
                </a:ext>
              </a:extLst>
            </p:cNvPr>
            <p:cNvSpPr/>
            <p:nvPr/>
          </p:nvSpPr>
          <p:spPr>
            <a:xfrm rot="20062747">
              <a:off x="-2483820" y="-2108821"/>
              <a:ext cx="12601748" cy="42407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5FC0A23-6889-4773-AD44-FA9E5DE0F32E}"/>
                </a:ext>
              </a:extLst>
            </p:cNvPr>
            <p:cNvSpPr/>
            <p:nvPr/>
          </p:nvSpPr>
          <p:spPr>
            <a:xfrm rot="12287754">
              <a:off x="-2982726" y="4593798"/>
              <a:ext cx="9779583" cy="42407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26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3EA018-BC8E-47DB-9A6B-543C738550BE}"/>
              </a:ext>
            </a:extLst>
          </p:cNvPr>
          <p:cNvSpPr txBox="1"/>
          <p:nvPr/>
        </p:nvSpPr>
        <p:spPr>
          <a:xfrm>
            <a:off x="2937163" y="2015836"/>
            <a:ext cx="6317673" cy="109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Consulting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명사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] &lt;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경제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어떤 분야에 전문적인 지식을 가진 사람이 고객을 상대로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상세하게 상담하고 도와주는 것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07FDA-BC54-443A-8747-DD6DBAE6A19E}"/>
              </a:ext>
            </a:extLst>
          </p:cNvPr>
          <p:cNvSpPr txBox="1"/>
          <p:nvPr/>
        </p:nvSpPr>
        <p:spPr>
          <a:xfrm>
            <a:off x="2937163" y="3114214"/>
            <a:ext cx="631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Information Security Consulting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정보보안 상담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56D94A-0843-496B-BF19-F20F6A3F86F5}"/>
              </a:ext>
            </a:extLst>
          </p:cNvPr>
          <p:cNvSpPr txBox="1"/>
          <p:nvPr/>
        </p:nvSpPr>
        <p:spPr>
          <a:xfrm>
            <a:off x="2937163" y="2838454"/>
            <a:ext cx="6317673" cy="5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Consulting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인증 감사 위험관리 자문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etc.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0891A2B-D3F5-476C-A01A-BABC13C273D3}"/>
              </a:ext>
            </a:extLst>
          </p:cNvPr>
          <p:cNvGrpSpPr/>
          <p:nvPr/>
        </p:nvGrpSpPr>
        <p:grpSpPr>
          <a:xfrm>
            <a:off x="4600297" y="2452886"/>
            <a:ext cx="967740" cy="1097280"/>
            <a:chOff x="4351020" y="2331720"/>
            <a:chExt cx="967740" cy="109728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9A23B51-5034-4A67-AC0F-DF19ED9548A4}"/>
                </a:ext>
              </a:extLst>
            </p:cNvPr>
            <p:cNvCxnSpPr/>
            <p:nvPr/>
          </p:nvCxnSpPr>
          <p:spPr>
            <a:xfrm flipH="1">
              <a:off x="4450080" y="2331720"/>
              <a:ext cx="281940" cy="109728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C262727-0492-4289-8154-9EA5AE7F60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020" y="2524127"/>
              <a:ext cx="96774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6889E8-A289-463E-95A4-185B6DC0F663}"/>
              </a:ext>
            </a:extLst>
          </p:cNvPr>
          <p:cNvGrpSpPr/>
          <p:nvPr/>
        </p:nvGrpSpPr>
        <p:grpSpPr>
          <a:xfrm rot="10229931">
            <a:off x="6583681" y="2880360"/>
            <a:ext cx="967740" cy="1097280"/>
            <a:chOff x="4503420" y="2484120"/>
            <a:chExt cx="967740" cy="109728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42BC1D9-9749-47CF-B974-56016E3780CA}"/>
                </a:ext>
              </a:extLst>
            </p:cNvPr>
            <p:cNvCxnSpPr/>
            <p:nvPr/>
          </p:nvCxnSpPr>
          <p:spPr>
            <a:xfrm flipH="1">
              <a:off x="4602480" y="2484120"/>
              <a:ext cx="281940" cy="109728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8E019E9-BAA6-4546-A988-8778F7DE2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3420" y="2676527"/>
              <a:ext cx="96774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735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BE6E86-4E6A-4032-94E4-DE5BBD16AF8F}"/>
              </a:ext>
            </a:extLst>
          </p:cNvPr>
          <p:cNvSpPr txBox="1"/>
          <p:nvPr/>
        </p:nvSpPr>
        <p:spPr>
          <a:xfrm>
            <a:off x="2377996" y="2879810"/>
            <a:ext cx="3828477" cy="109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ISMS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Information Security Management System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정보보호관리체계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KISA,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한국인터넷진흥원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F5F7FCE-D33A-40FA-98C3-7838CE4CEE10}"/>
              </a:ext>
            </a:extLst>
          </p:cNvPr>
          <p:cNvSpPr/>
          <p:nvPr/>
        </p:nvSpPr>
        <p:spPr>
          <a:xfrm>
            <a:off x="937488" y="729673"/>
            <a:ext cx="1505527" cy="150552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sto MT" panose="02040603050505030304" pitchFamily="18" charset="0"/>
              </a:rPr>
              <a:t>LAW</a:t>
            </a:r>
            <a:endParaRPr lang="ko-KR" altLang="en-US" dirty="0">
              <a:latin typeface="Calisto MT" panose="02040603050505030304" pitchFamily="18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A12A92-9F63-48AF-8FAF-48FABE07E525}"/>
              </a:ext>
            </a:extLst>
          </p:cNvPr>
          <p:cNvSpPr/>
          <p:nvPr/>
        </p:nvSpPr>
        <p:spPr>
          <a:xfrm>
            <a:off x="937487" y="2676236"/>
            <a:ext cx="1505527" cy="150552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sto MT" panose="02040603050505030304" pitchFamily="18" charset="0"/>
              </a:rPr>
              <a:t>ISMS-P</a:t>
            </a:r>
            <a:endParaRPr lang="ko-KR" altLang="en-US" dirty="0">
              <a:latin typeface="Calisto MT" panose="02040603050505030304" pitchFamily="18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710CFB4-E966-4F12-97DF-0AE61AD446FB}"/>
              </a:ext>
            </a:extLst>
          </p:cNvPr>
          <p:cNvSpPr/>
          <p:nvPr/>
        </p:nvSpPr>
        <p:spPr>
          <a:xfrm>
            <a:off x="937486" y="4622800"/>
            <a:ext cx="1505527" cy="150552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Calisto MT" panose="02040603050505030304" pitchFamily="18" charset="0"/>
              </a:rPr>
              <a:t>FIRM</a:t>
            </a:r>
            <a:endParaRPr lang="ko-KR" altLang="en-US" dirty="0">
              <a:latin typeface="Calisto MT" panose="0204060305050503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20D3D0-0CAB-4879-8EB7-DBC65CE260FA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1690251" y="2235200"/>
            <a:ext cx="1" cy="44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8CBAC3F-1C12-42B1-AC93-0CD7E7F1943D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1690250" y="4181763"/>
            <a:ext cx="1" cy="44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4B3F2-609F-47A5-82CA-FA634C4A8159}"/>
              </a:ext>
            </a:extLst>
          </p:cNvPr>
          <p:cNvSpPr txBox="1"/>
          <p:nvPr/>
        </p:nvSpPr>
        <p:spPr>
          <a:xfrm>
            <a:off x="5486400" y="2879810"/>
            <a:ext cx="3828477" cy="109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PIMS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Personal Information Management System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개인정보보호관리체계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KISA,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한국인터넷진흥원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DC742-B714-4B3B-8317-BE742BC6901B}"/>
              </a:ext>
            </a:extLst>
          </p:cNvPr>
          <p:cNvSpPr txBox="1"/>
          <p:nvPr/>
        </p:nvSpPr>
        <p:spPr>
          <a:xfrm>
            <a:off x="8363523" y="2879810"/>
            <a:ext cx="3828477" cy="109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ISMS-P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ISMS + PIMS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정보보호관리체계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개인정보보호관리체계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KISA,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한국인터넷진흥원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83D4A76-E0F9-47F8-8CDD-DC81BDAB508C}"/>
              </a:ext>
            </a:extLst>
          </p:cNvPr>
          <p:cNvCxnSpPr>
            <a:cxnSpLocks/>
          </p:cNvCxnSpPr>
          <p:nvPr/>
        </p:nvCxnSpPr>
        <p:spPr>
          <a:xfrm>
            <a:off x="3154218" y="2657761"/>
            <a:ext cx="9037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F0834DB-2FEE-4154-A429-36F645482E9C}"/>
              </a:ext>
            </a:extLst>
          </p:cNvPr>
          <p:cNvCxnSpPr>
            <a:endCxn id="6" idx="0"/>
          </p:cNvCxnSpPr>
          <p:nvPr/>
        </p:nvCxnSpPr>
        <p:spPr>
          <a:xfrm>
            <a:off x="4292234" y="2657761"/>
            <a:ext cx="1" cy="22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1F8B83-F40D-4EB7-AED9-CA79842BB12C}"/>
              </a:ext>
            </a:extLst>
          </p:cNvPr>
          <p:cNvCxnSpPr/>
          <p:nvPr/>
        </p:nvCxnSpPr>
        <p:spPr>
          <a:xfrm>
            <a:off x="7335620" y="2657761"/>
            <a:ext cx="1" cy="22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859815-45C2-41AA-BAE6-DCC07F6DFC57}"/>
              </a:ext>
            </a:extLst>
          </p:cNvPr>
          <p:cNvCxnSpPr/>
          <p:nvPr/>
        </p:nvCxnSpPr>
        <p:spPr>
          <a:xfrm>
            <a:off x="10277760" y="2657761"/>
            <a:ext cx="1" cy="22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ADC82B6B-BD67-4129-ADCA-78D27BB9C1F1}"/>
              </a:ext>
            </a:extLst>
          </p:cNvPr>
          <p:cNvSpPr/>
          <p:nvPr/>
        </p:nvSpPr>
        <p:spPr>
          <a:xfrm>
            <a:off x="4241621" y="2815157"/>
            <a:ext cx="129308" cy="1293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07A6011-D543-4AC2-BBC0-20FBD4A087B9}"/>
              </a:ext>
            </a:extLst>
          </p:cNvPr>
          <p:cNvSpPr/>
          <p:nvPr/>
        </p:nvSpPr>
        <p:spPr>
          <a:xfrm>
            <a:off x="7279835" y="2815157"/>
            <a:ext cx="129308" cy="1293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699C2F5-A45F-45C8-AC85-6A1ACC81ED24}"/>
              </a:ext>
            </a:extLst>
          </p:cNvPr>
          <p:cNvSpPr/>
          <p:nvPr/>
        </p:nvSpPr>
        <p:spPr>
          <a:xfrm>
            <a:off x="10214885" y="2817464"/>
            <a:ext cx="129308" cy="1293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74DBFA-8431-4C5D-82E2-31EF457E8E07}"/>
              </a:ext>
            </a:extLst>
          </p:cNvPr>
          <p:cNvSpPr/>
          <p:nvPr/>
        </p:nvSpPr>
        <p:spPr>
          <a:xfrm rot="614054">
            <a:off x="2093555" y="-3421525"/>
            <a:ext cx="12601748" cy="4240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1E8E3BF-C753-4306-8F35-50332DB795A4}"/>
              </a:ext>
            </a:extLst>
          </p:cNvPr>
          <p:cNvSpPr/>
          <p:nvPr/>
        </p:nvSpPr>
        <p:spPr>
          <a:xfrm rot="9753722">
            <a:off x="4810425" y="5568126"/>
            <a:ext cx="9779583" cy="42407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49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11586-6ED7-46B5-B644-98BD2BE8DEBE}"/>
              </a:ext>
            </a:extLst>
          </p:cNvPr>
          <p:cNvSpPr txBox="1"/>
          <p:nvPr/>
        </p:nvSpPr>
        <p:spPr>
          <a:xfrm>
            <a:off x="-350982" y="1097192"/>
            <a:ext cx="382847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ISMS-P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488C9E-7966-456C-92D0-11A523651600}"/>
              </a:ext>
            </a:extLst>
          </p:cNvPr>
          <p:cNvCxnSpPr/>
          <p:nvPr/>
        </p:nvCxnSpPr>
        <p:spPr>
          <a:xfrm>
            <a:off x="-350982" y="1430809"/>
            <a:ext cx="2179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F0A4BB-00CB-47FE-A489-43A394BEA8F0}"/>
              </a:ext>
            </a:extLst>
          </p:cNvPr>
          <p:cNvSpPr txBox="1"/>
          <p:nvPr/>
        </p:nvSpPr>
        <p:spPr>
          <a:xfrm>
            <a:off x="1948873" y="1097191"/>
            <a:ext cx="4147127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정통망법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정보통신망 이용촉진 및 정보보호 등에 관한 법률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 제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47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조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정통망법 시행령 제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47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조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~ 57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조 시행규칙 제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조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정통망법 제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47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조의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정통망법 제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54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조의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개인정보보호법 제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32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조의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개인정보보호법 시행령 제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34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조의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2 ~ 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제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34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조의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</a:rPr>
              <a:t>정보보호 및 개인정보보호 관리체계 인증 등에 관한 고시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2F9F2A6-56F4-467C-B850-6C633625970F}"/>
              </a:ext>
            </a:extLst>
          </p:cNvPr>
          <p:cNvGrpSpPr/>
          <p:nvPr/>
        </p:nvGrpSpPr>
        <p:grpSpPr>
          <a:xfrm>
            <a:off x="2079458" y="802736"/>
            <a:ext cx="7692613" cy="4579483"/>
            <a:chOff x="2495096" y="897042"/>
            <a:chExt cx="7692613" cy="457948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DD0D682-9E6F-4A4C-9D42-39B3CDFA0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268" y="897042"/>
              <a:ext cx="3189441" cy="2129421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9B90D26-9B4E-4A18-8248-72CCB7F7F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4927" y="1210070"/>
              <a:ext cx="1961645" cy="130968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EB80702-5D78-447C-B4D4-DA0945DD1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802" y="1311670"/>
              <a:ext cx="1853042" cy="12357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247ED0-506A-4031-93CC-F06FD168B9DD}"/>
                </a:ext>
              </a:extLst>
            </p:cNvPr>
            <p:cNvSpPr txBox="1"/>
            <p:nvPr/>
          </p:nvSpPr>
          <p:spPr>
            <a:xfrm>
              <a:off x="2749094" y="2639158"/>
              <a:ext cx="1653309" cy="26161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n>
                    <a:solidFill>
                      <a:schemeClr val="bg1"/>
                    </a:solidFill>
                  </a:ln>
                </a:rPr>
                <a:t>정보통신망법 제 </a:t>
              </a:r>
              <a:r>
                <a:rPr lang="en-US" altLang="ko-KR" sz="1100" dirty="0">
                  <a:ln>
                    <a:solidFill>
                      <a:schemeClr val="bg1"/>
                    </a:solidFill>
                  </a:ln>
                </a:rPr>
                <a:t>47</a:t>
              </a:r>
              <a:r>
                <a:rPr lang="ko-KR" altLang="en-US" sz="1100" dirty="0">
                  <a:ln>
                    <a:solidFill>
                      <a:schemeClr val="bg1"/>
                    </a:solidFill>
                  </a:ln>
                </a:rPr>
                <a:t>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B94C85-F9F8-42E0-AE50-0E15B8ADF4E9}"/>
                </a:ext>
              </a:extLst>
            </p:cNvPr>
            <p:cNvSpPr txBox="1"/>
            <p:nvPr/>
          </p:nvSpPr>
          <p:spPr>
            <a:xfrm>
              <a:off x="5169479" y="2635761"/>
              <a:ext cx="1853042" cy="26161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n>
                    <a:solidFill>
                      <a:schemeClr val="bg1"/>
                    </a:solidFill>
                  </a:ln>
                </a:rPr>
                <a:t>정보통신망법 제 </a:t>
              </a:r>
              <a:r>
                <a:rPr lang="en-US" altLang="ko-KR" sz="1100" dirty="0">
                  <a:ln>
                    <a:solidFill>
                      <a:schemeClr val="bg1"/>
                    </a:solidFill>
                  </a:ln>
                </a:rPr>
                <a:t>47</a:t>
              </a:r>
              <a:r>
                <a:rPr lang="ko-KR" altLang="en-US" sz="1100" dirty="0">
                  <a:ln>
                    <a:solidFill>
                      <a:schemeClr val="bg1"/>
                    </a:solidFill>
                  </a:ln>
                </a:rPr>
                <a:t>조의 </a:t>
              </a:r>
              <a:r>
                <a:rPr lang="en-US" altLang="ko-KR" sz="1100" dirty="0">
                  <a:ln>
                    <a:solidFill>
                      <a:schemeClr val="bg1"/>
                    </a:solidFill>
                  </a:ln>
                </a:rPr>
                <a:t>3</a:t>
              </a:r>
              <a:endParaRPr lang="ko-KR" altLang="en-US" sz="1100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E8053F-535F-4F81-B221-9C91AF2485CF}"/>
                </a:ext>
              </a:extLst>
            </p:cNvPr>
            <p:cNvSpPr txBox="1"/>
            <p:nvPr/>
          </p:nvSpPr>
          <p:spPr>
            <a:xfrm>
              <a:off x="7544657" y="2633902"/>
              <a:ext cx="2033336" cy="26161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n>
                    <a:solidFill>
                      <a:schemeClr val="bg1"/>
                    </a:solidFill>
                  </a:ln>
                </a:rPr>
                <a:t>개인정보보호법 제</a:t>
              </a:r>
              <a:r>
                <a:rPr lang="en-US" altLang="ko-KR" sz="1100" dirty="0">
                  <a:ln>
                    <a:solidFill>
                      <a:schemeClr val="bg1"/>
                    </a:solidFill>
                  </a:ln>
                </a:rPr>
                <a:t> 32</a:t>
              </a:r>
              <a:r>
                <a:rPr lang="ko-KR" altLang="en-US" sz="1100" dirty="0">
                  <a:ln>
                    <a:solidFill>
                      <a:schemeClr val="bg1"/>
                    </a:solidFill>
                  </a:ln>
                </a:rPr>
                <a:t>조의 </a:t>
              </a:r>
              <a:r>
                <a:rPr lang="en-US" altLang="ko-KR" sz="1100" dirty="0">
                  <a:ln>
                    <a:solidFill>
                      <a:schemeClr val="bg1"/>
                    </a:solidFill>
                  </a:ln>
                </a:rPr>
                <a:t>2</a:t>
              </a:r>
              <a:endParaRPr lang="ko-KR" altLang="en-US" sz="1100" dirty="0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8F796E0-8D5E-4849-B387-C937EF0B1003}"/>
                </a:ext>
              </a:extLst>
            </p:cNvPr>
            <p:cNvCxnSpPr/>
            <p:nvPr/>
          </p:nvCxnSpPr>
          <p:spPr>
            <a:xfrm>
              <a:off x="3575748" y="3066473"/>
              <a:ext cx="0" cy="600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ED2423A-FFEC-40A2-B7CD-D80E0D908EB4}"/>
                </a:ext>
              </a:extLst>
            </p:cNvPr>
            <p:cNvSpPr/>
            <p:nvPr/>
          </p:nvSpPr>
          <p:spPr>
            <a:xfrm>
              <a:off x="7480674" y="1274725"/>
              <a:ext cx="2161302" cy="1791748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44FF47D-9BBE-4896-BDD9-F23FE21481AB}"/>
                </a:ext>
              </a:extLst>
            </p:cNvPr>
            <p:cNvSpPr/>
            <p:nvPr/>
          </p:nvSpPr>
          <p:spPr>
            <a:xfrm>
              <a:off x="4986730" y="1274725"/>
              <a:ext cx="2161302" cy="1791748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0B1B2A7-E765-4FC1-810C-C2CF9D59E11C}"/>
                </a:ext>
              </a:extLst>
            </p:cNvPr>
            <p:cNvSpPr/>
            <p:nvPr/>
          </p:nvSpPr>
          <p:spPr>
            <a:xfrm>
              <a:off x="2495097" y="1274725"/>
              <a:ext cx="2161302" cy="1791748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6EDEC80-70F1-47F0-A2A8-B97B97F5CF51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067381" y="3066473"/>
              <a:ext cx="1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812E351-293D-4B42-87D3-C75BD4690041}"/>
                </a:ext>
              </a:extLst>
            </p:cNvPr>
            <p:cNvSpPr/>
            <p:nvPr/>
          </p:nvSpPr>
          <p:spPr>
            <a:xfrm>
              <a:off x="2495097" y="3759199"/>
              <a:ext cx="2161302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Centaur" panose="02030504050205020304" pitchFamily="18" charset="0"/>
                </a:rPr>
                <a:t>ISMS</a:t>
              </a:r>
              <a:endParaRPr lang="ko-KR" altLang="en-US" sz="1600" dirty="0">
                <a:latin typeface="Centaur" panose="02030504050205020304" pitchFamily="18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CA50EEA-DEA7-4644-A15E-9C804DDF5FDE}"/>
                </a:ext>
              </a:extLst>
            </p:cNvPr>
            <p:cNvSpPr/>
            <p:nvPr/>
          </p:nvSpPr>
          <p:spPr>
            <a:xfrm>
              <a:off x="4986729" y="3759199"/>
              <a:ext cx="4655243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Centaur" panose="02030504050205020304" pitchFamily="18" charset="0"/>
                </a:rPr>
                <a:t>PIMS</a:t>
              </a:r>
              <a:endParaRPr lang="ko-KR" altLang="en-US" sz="1600" dirty="0">
                <a:latin typeface="Centaur" panose="02030504050205020304" pitchFamily="18" charset="0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1D1B873-B014-4624-B0F2-66FB538562A3}"/>
                </a:ext>
              </a:extLst>
            </p:cNvPr>
            <p:cNvCxnSpPr>
              <a:cxnSpLocks/>
            </p:cNvCxnSpPr>
            <p:nvPr/>
          </p:nvCxnSpPr>
          <p:spPr>
            <a:xfrm>
              <a:off x="8592988" y="3066473"/>
              <a:ext cx="1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4D1B027-AC66-45F5-9BED-03AACB6DF09F}"/>
                </a:ext>
              </a:extLst>
            </p:cNvPr>
            <p:cNvSpPr/>
            <p:nvPr/>
          </p:nvSpPr>
          <p:spPr>
            <a:xfrm>
              <a:off x="4626965" y="3869399"/>
              <a:ext cx="389199" cy="3891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8376CC0-A2B0-4D55-8625-DB6D2126DDD6}"/>
                </a:ext>
              </a:extLst>
            </p:cNvPr>
            <p:cNvSpPr/>
            <p:nvPr/>
          </p:nvSpPr>
          <p:spPr>
            <a:xfrm>
              <a:off x="2495096" y="4866925"/>
              <a:ext cx="7146875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Centaur" panose="02030504050205020304" pitchFamily="18" charset="0"/>
                </a:rPr>
                <a:t>ISMS-P</a:t>
              </a:r>
              <a:endParaRPr lang="ko-KR" altLang="en-US" sz="1600" dirty="0">
                <a:latin typeface="Centaur" panose="02030504050205020304" pitchFamily="18" charset="0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0409196-EE6B-4C17-9248-26CF77D086C0}"/>
                </a:ext>
              </a:extLst>
            </p:cNvPr>
            <p:cNvCxnSpPr>
              <a:cxnSpLocks/>
              <a:stCxn id="36" idx="4"/>
            </p:cNvCxnSpPr>
            <p:nvPr/>
          </p:nvCxnSpPr>
          <p:spPr>
            <a:xfrm>
              <a:off x="4821565" y="4258598"/>
              <a:ext cx="0" cy="516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844BBE-B027-4C2C-AF92-CB9FE03AA257}"/>
              </a:ext>
            </a:extLst>
          </p:cNvPr>
          <p:cNvSpPr/>
          <p:nvPr/>
        </p:nvSpPr>
        <p:spPr>
          <a:xfrm rot="614054">
            <a:off x="2093555" y="-3421525"/>
            <a:ext cx="12601748" cy="4240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7D4FFD-4805-444D-B8A5-B1DDAE3B8E93}"/>
              </a:ext>
            </a:extLst>
          </p:cNvPr>
          <p:cNvSpPr/>
          <p:nvPr/>
        </p:nvSpPr>
        <p:spPr>
          <a:xfrm rot="9753722">
            <a:off x="4810425" y="5568126"/>
            <a:ext cx="9779583" cy="42407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0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202</Words>
  <Application>Microsoft Office PowerPoint</Application>
  <PresentationFormat>와이드스크린</PresentationFormat>
  <Paragraphs>52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Baskerville Old Face</vt:lpstr>
      <vt:lpstr>Calisto MT</vt:lpstr>
      <vt:lpstr>Centaur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PeTrA</dc:creator>
  <cp:lastModifiedBy>PeTrA</cp:lastModifiedBy>
  <cp:revision>34</cp:revision>
  <dcterms:created xsi:type="dcterms:W3CDTF">2019-04-26T13:48:54Z</dcterms:created>
  <dcterms:modified xsi:type="dcterms:W3CDTF">2019-05-02T08:38:51Z</dcterms:modified>
</cp:coreProperties>
</file>