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nva Sans Bold" charset="1" panose="020B0803030501040103"/>
      <p:regular r:id="rId18"/>
    </p:embeddedFont>
    <p:embeddedFont>
      <p:font typeface="Canva Sans" charset="1" panose="020B0503030501040103"/>
      <p:regular r:id="rId19"/>
    </p:embeddedFont>
    <p:embeddedFont>
      <p:font typeface="Oswald Bold" charset="1" panose="00000800000000000000"/>
      <p:regular r:id="rId20"/>
    </p:embeddedFont>
    <p:embeddedFont>
      <p:font typeface="DM Sans" charset="1" panose="00000000000000000000"/>
      <p:regular r:id="rId21"/>
    </p:embeddedFont>
    <p:embeddedFont>
      <p:font typeface="DM Sans Bold" charset="1" panose="00000000000000000000"/>
      <p:regular r:id="rId22"/>
    </p:embeddedFont>
    <p:embeddedFont>
      <p:font typeface="DM Sans Italics" charset="1" panose="00000000000000000000"/>
      <p:regular r:id="rId23"/>
    </p:embeddedFont>
    <p:embeddedFont>
      <p:font typeface="Oswald"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6.pn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56735" y="4062520"/>
            <a:ext cx="17650569" cy="2344007"/>
          </a:xfrm>
          <a:prstGeom prst="rect">
            <a:avLst/>
          </a:prstGeom>
        </p:spPr>
        <p:txBody>
          <a:bodyPr anchor="t" rtlCol="false" tIns="0" lIns="0" bIns="0" rIns="0">
            <a:spAutoFit/>
          </a:bodyPr>
          <a:lstStyle/>
          <a:p>
            <a:pPr algn="ctr">
              <a:lnSpc>
                <a:spcPts val="9402"/>
              </a:lnSpc>
              <a:spcBef>
                <a:spcPct val="0"/>
              </a:spcBef>
            </a:pPr>
            <a:r>
              <a:rPr lang="en-US" b="true" sz="6716">
                <a:solidFill>
                  <a:srgbClr val="000000"/>
                </a:solidFill>
                <a:latin typeface="Canva Sans Bold"/>
                <a:ea typeface="Canva Sans Bold"/>
                <a:cs typeface="Canva Sans Bold"/>
                <a:sym typeface="Canva Sans Bold"/>
              </a:rPr>
              <a:t>  </a:t>
            </a:r>
            <a:r>
              <a:rPr lang="en-US" b="true" sz="6716">
                <a:solidFill>
                  <a:srgbClr val="000000"/>
                </a:solidFill>
                <a:latin typeface="Canva Sans Bold"/>
                <a:ea typeface="Canva Sans Bold"/>
                <a:cs typeface="Canva Sans Bold"/>
                <a:sym typeface="Canva Sans Bold"/>
              </a:rPr>
              <a:t>SecondHand Vehicles Recommended System</a:t>
            </a:r>
          </a:p>
        </p:txBody>
      </p:sp>
      <p:sp>
        <p:nvSpPr>
          <p:cNvPr name="TextBox 6" id="6"/>
          <p:cNvSpPr txBox="true"/>
          <p:nvPr/>
        </p:nvSpPr>
        <p:spPr>
          <a:xfrm rot="0">
            <a:off x="506516" y="8349581"/>
            <a:ext cx="5279707"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BY R.Purna sambasivarao</a:t>
            </a:r>
          </a:p>
          <a:p>
            <a:pPr algn="ctr">
              <a:lnSpc>
                <a:spcPts val="4759"/>
              </a:lnSpc>
            </a:pPr>
            <a:r>
              <a:rPr lang="en-US" sz="3399">
                <a:solidFill>
                  <a:srgbClr val="000000"/>
                </a:solidFill>
                <a:latin typeface="Canva Sans"/>
                <a:ea typeface="Canva Sans"/>
                <a:cs typeface="Canva Sans"/>
                <a:sym typeface="Canva Sans"/>
              </a:rPr>
              <a:t>AP22110010254</a:t>
            </a:r>
          </a:p>
          <a:p>
            <a:pPr algn="ctr">
              <a:lnSpc>
                <a:spcPts val="4759"/>
              </a:lnSpc>
            </a:pPr>
            <a:r>
              <a:rPr lang="en-US" sz="3399">
                <a:solidFill>
                  <a:srgbClr val="000000"/>
                </a:solidFill>
                <a:latin typeface="Canva Sans"/>
                <a:ea typeface="Canva Sans"/>
                <a:cs typeface="Canva Sans"/>
                <a:sym typeface="Canva Sans"/>
              </a:rPr>
              <a:t>CSE-L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864398"/>
            <a:ext cx="17609871" cy="1228830"/>
          </a:xfrm>
          <a:prstGeom prst="rect">
            <a:avLst/>
          </a:prstGeom>
        </p:spPr>
        <p:txBody>
          <a:bodyPr anchor="t" rtlCol="false" tIns="0" lIns="0" bIns="0" rIns="0">
            <a:spAutoFit/>
          </a:bodyPr>
          <a:lstStyle/>
          <a:p>
            <a:pPr algn="l" marL="0" indent="0" lvl="0">
              <a:lnSpc>
                <a:spcPts val="10042"/>
              </a:lnSpc>
              <a:spcBef>
                <a:spcPct val="0"/>
              </a:spcBef>
            </a:pPr>
            <a:r>
              <a:rPr lang="en-US" b="true" sz="7277" spc="713">
                <a:solidFill>
                  <a:srgbClr val="231F20"/>
                </a:solidFill>
                <a:latin typeface="Oswald Bold"/>
                <a:ea typeface="Oswald Bold"/>
                <a:cs typeface="Oswald Bold"/>
                <a:sym typeface="Oswald Bold"/>
              </a:rPr>
              <a:t>METRICS AND RESULT ANALYSIS USED </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3673091" y="3966967"/>
            <a:ext cx="10941818" cy="1345954"/>
          </a:xfrm>
          <a:custGeom>
            <a:avLst/>
            <a:gdLst/>
            <a:ahLst/>
            <a:cxnLst/>
            <a:rect r="r" b="b" t="t" l="l"/>
            <a:pathLst>
              <a:path h="1345954" w="10941818">
                <a:moveTo>
                  <a:pt x="0" y="0"/>
                </a:moveTo>
                <a:lnTo>
                  <a:pt x="10941818" y="0"/>
                </a:lnTo>
                <a:lnTo>
                  <a:pt x="10941818" y="1345954"/>
                </a:lnTo>
                <a:lnTo>
                  <a:pt x="0" y="1345954"/>
                </a:lnTo>
                <a:lnTo>
                  <a:pt x="0" y="0"/>
                </a:lnTo>
                <a:close/>
              </a:path>
            </a:pathLst>
          </a:custGeom>
          <a:blipFill>
            <a:blip r:embed="rId4"/>
            <a:stretch>
              <a:fillRect l="0" t="0" r="0" b="0"/>
            </a:stretch>
          </a:blipFill>
        </p:spPr>
      </p:sp>
      <p:sp>
        <p:nvSpPr>
          <p:cNvPr name="Freeform 12" id="12"/>
          <p:cNvSpPr/>
          <p:nvPr/>
        </p:nvSpPr>
        <p:spPr>
          <a:xfrm flipH="false" flipV="false" rot="0">
            <a:off x="3673091" y="7709038"/>
            <a:ext cx="11684979" cy="955929"/>
          </a:xfrm>
          <a:custGeom>
            <a:avLst/>
            <a:gdLst/>
            <a:ahLst/>
            <a:cxnLst/>
            <a:rect r="r" b="b" t="t" l="l"/>
            <a:pathLst>
              <a:path h="955929" w="11684979">
                <a:moveTo>
                  <a:pt x="0" y="0"/>
                </a:moveTo>
                <a:lnTo>
                  <a:pt x="11684979" y="0"/>
                </a:lnTo>
                <a:lnTo>
                  <a:pt x="11684979" y="955929"/>
                </a:lnTo>
                <a:lnTo>
                  <a:pt x="0" y="955929"/>
                </a:lnTo>
                <a:lnTo>
                  <a:pt x="0" y="0"/>
                </a:lnTo>
                <a:close/>
              </a:path>
            </a:pathLst>
          </a:custGeom>
          <a:blipFill>
            <a:blip r:embed="rId5"/>
            <a:stretch>
              <a:fillRect l="0" t="0" r="0" b="0"/>
            </a:stretch>
          </a:blipFill>
        </p:spPr>
      </p:sp>
      <p:sp>
        <p:nvSpPr>
          <p:cNvPr name="TextBox 13" id="13"/>
          <p:cNvSpPr txBox="true"/>
          <p:nvPr/>
        </p:nvSpPr>
        <p:spPr>
          <a:xfrm rot="0">
            <a:off x="1028700" y="2327139"/>
            <a:ext cx="13938771" cy="2109158"/>
          </a:xfrm>
          <a:prstGeom prst="rect">
            <a:avLst/>
          </a:prstGeom>
        </p:spPr>
        <p:txBody>
          <a:bodyPr anchor="t" rtlCol="false" tIns="0" lIns="0" bIns="0" rIns="0">
            <a:spAutoFit/>
          </a:bodyPr>
          <a:lstStyle/>
          <a:p>
            <a:pPr algn="ctr">
              <a:lnSpc>
                <a:spcPts val="2786"/>
              </a:lnSpc>
            </a:pPr>
            <a:r>
              <a:rPr lang="en-US" sz="1990" b="true">
                <a:solidFill>
                  <a:srgbClr val="231F20"/>
                </a:solidFill>
                <a:latin typeface="Canva Sans Bold"/>
                <a:ea typeface="Canva Sans Bold"/>
                <a:cs typeface="Canva Sans Bold"/>
                <a:sym typeface="Canva Sans Bold"/>
              </a:rPr>
              <a:t>Key Metrics</a:t>
            </a:r>
          </a:p>
          <a:p>
            <a:pPr algn="ctr">
              <a:lnSpc>
                <a:spcPts val="2786"/>
              </a:lnSpc>
            </a:pPr>
            <a:r>
              <a:rPr lang="en-US" sz="1990" b="true">
                <a:solidFill>
                  <a:srgbClr val="231F20"/>
                </a:solidFill>
                <a:latin typeface="Canva Sans Bold"/>
                <a:ea typeface="Canva Sans Bold"/>
                <a:cs typeface="Canva Sans Bold"/>
                <a:sym typeface="Canva Sans Bold"/>
              </a:rPr>
              <a:t>Click-Through Rate (CTR)</a:t>
            </a:r>
          </a:p>
          <a:p>
            <a:pPr algn="ctr">
              <a:lnSpc>
                <a:spcPts val="2786"/>
              </a:lnSpc>
            </a:pPr>
            <a:r>
              <a:rPr lang="en-US" sz="1990" b="true">
                <a:solidFill>
                  <a:srgbClr val="231F20"/>
                </a:solidFill>
                <a:latin typeface="Canva Sans Bold"/>
                <a:ea typeface="Canva Sans Bold"/>
                <a:cs typeface="Canva Sans Bold"/>
                <a:sym typeface="Canva Sans Bold"/>
              </a:rPr>
              <a:t>Measures the percentage of recommended vehicles that users click on. A higher CTR indicates that recommendations are relevant and engaging for users.</a:t>
            </a:r>
          </a:p>
          <a:p>
            <a:pPr algn="ctr">
              <a:lnSpc>
                <a:spcPts val="2786"/>
              </a:lnSpc>
            </a:pPr>
          </a:p>
          <a:p>
            <a:pPr algn="ctr">
              <a:lnSpc>
                <a:spcPts val="2786"/>
              </a:lnSpc>
            </a:pPr>
          </a:p>
        </p:txBody>
      </p:sp>
      <p:sp>
        <p:nvSpPr>
          <p:cNvPr name="TextBox 14" id="14"/>
          <p:cNvSpPr txBox="true"/>
          <p:nvPr/>
        </p:nvSpPr>
        <p:spPr>
          <a:xfrm rot="0">
            <a:off x="7088530" y="5522471"/>
            <a:ext cx="3432810"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a:ea typeface="Canva Sans"/>
                <a:cs typeface="Canva Sans"/>
                <a:sym typeface="Canva Sans"/>
              </a:rPr>
              <a:t>Conversion Rate</a:t>
            </a:r>
          </a:p>
        </p:txBody>
      </p:sp>
      <p:sp>
        <p:nvSpPr>
          <p:cNvPr name="TextBox 15" id="15"/>
          <p:cNvSpPr txBox="true"/>
          <p:nvPr/>
        </p:nvSpPr>
        <p:spPr>
          <a:xfrm rot="0">
            <a:off x="2667995" y="6055237"/>
            <a:ext cx="13665174" cy="1377576"/>
          </a:xfrm>
          <a:prstGeom prst="rect">
            <a:avLst/>
          </a:prstGeom>
        </p:spPr>
        <p:txBody>
          <a:bodyPr anchor="t" rtlCol="false" tIns="0" lIns="0" bIns="0" rIns="0">
            <a:spAutoFit/>
          </a:bodyPr>
          <a:lstStyle/>
          <a:p>
            <a:pPr algn="ctr">
              <a:lnSpc>
                <a:spcPts val="3693"/>
              </a:lnSpc>
            </a:pPr>
            <a:r>
              <a:rPr lang="en-US" sz="2638">
                <a:solidFill>
                  <a:srgbClr val="231F20"/>
                </a:solidFill>
                <a:latin typeface="Canva Sans"/>
                <a:ea typeface="Canva Sans"/>
                <a:cs typeface="Canva Sans"/>
                <a:sym typeface="Canva Sans"/>
              </a:rPr>
              <a:t>Tracks the percentage of recommended vehicles that result in inquiries, test drives, or purchases. This metric is essential for understanding if recommendations lead to actual interest or sales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7" id="7"/>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1" id="11"/>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90737" y="4713882"/>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5" id="15"/>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32628" y="4016965"/>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8563658" y="4016965"/>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3272985" y="3986188"/>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358722" y="153271"/>
            <a:ext cx="17588090" cy="1665134"/>
          </a:xfrm>
          <a:prstGeom prst="rect">
            <a:avLst/>
          </a:prstGeom>
        </p:spPr>
        <p:txBody>
          <a:bodyPr anchor="t" rtlCol="false" tIns="0" lIns="0" bIns="0" rIns="0">
            <a:spAutoFit/>
          </a:bodyPr>
          <a:lstStyle/>
          <a:p>
            <a:pPr algn="ctr" marL="0" indent="0" lvl="0">
              <a:lnSpc>
                <a:spcPts val="6674"/>
              </a:lnSpc>
              <a:spcBef>
                <a:spcPct val="0"/>
              </a:spcBef>
            </a:pPr>
            <a:r>
              <a:rPr lang="en-US" b="true" sz="4836" spc="473">
                <a:solidFill>
                  <a:srgbClr val="231F20"/>
                </a:solidFill>
                <a:latin typeface="Oswald Bold"/>
                <a:ea typeface="Oswald Bold"/>
                <a:cs typeface="Oswald Bold"/>
                <a:sym typeface="Oswald Bold"/>
              </a:rPr>
              <a:t>RESULT ANALYSIS USED IN A SECONDHAND VEHICLES RECOMMENDATION SYSTEM:</a:t>
            </a:r>
          </a:p>
        </p:txBody>
      </p:sp>
      <p:sp>
        <p:nvSpPr>
          <p:cNvPr name="TextBox 29" id="29"/>
          <p:cNvSpPr txBox="true"/>
          <p:nvPr/>
        </p:nvSpPr>
        <p:spPr>
          <a:xfrm rot="0">
            <a:off x="2373338" y="5961750"/>
            <a:ext cx="3930282" cy="1067700"/>
          </a:xfrm>
          <a:prstGeom prst="rect">
            <a:avLst/>
          </a:prstGeom>
        </p:spPr>
        <p:txBody>
          <a:bodyPr anchor="t" rtlCol="false" tIns="0" lIns="0" bIns="0" rIns="0">
            <a:spAutoFit/>
          </a:bodyPr>
          <a:lstStyle/>
          <a:p>
            <a:pPr algn="ctr">
              <a:lnSpc>
                <a:spcPts val="1719"/>
              </a:lnSpc>
            </a:pPr>
            <a:r>
              <a:rPr lang="en-US" sz="1245" spc="122">
                <a:solidFill>
                  <a:srgbClr val="FFFBFB"/>
                </a:solidFill>
                <a:latin typeface="DM Sans"/>
                <a:ea typeface="DM Sans"/>
                <a:cs typeface="DM Sans"/>
                <a:sym typeface="DM Sans"/>
              </a:rPr>
              <a:t>Employs graphs and charts to display trends in metrics like click-through rate and conversion rate over time, helping identify patterns, peaks, or drops in engagement and recommendations.</a:t>
            </a:r>
          </a:p>
        </p:txBody>
      </p:sp>
      <p:sp>
        <p:nvSpPr>
          <p:cNvPr name="TextBox 30" id="30"/>
          <p:cNvSpPr txBox="true"/>
          <p:nvPr/>
        </p:nvSpPr>
        <p:spPr>
          <a:xfrm rot="0">
            <a:off x="7418937" y="5971275"/>
            <a:ext cx="3261939" cy="1239360"/>
          </a:xfrm>
          <a:prstGeom prst="rect">
            <a:avLst/>
          </a:prstGeom>
        </p:spPr>
        <p:txBody>
          <a:bodyPr anchor="t" rtlCol="false" tIns="0" lIns="0" bIns="0" rIns="0">
            <a:spAutoFit/>
          </a:bodyPr>
          <a:lstStyle/>
          <a:p>
            <a:pPr algn="ctr">
              <a:lnSpc>
                <a:spcPts val="1674"/>
              </a:lnSpc>
            </a:pPr>
            <a:r>
              <a:rPr lang="en-US" sz="1213" spc="118">
                <a:solidFill>
                  <a:srgbClr val="FFFBFB"/>
                </a:solidFill>
                <a:latin typeface="DM Sans"/>
                <a:ea typeface="DM Sans"/>
                <a:cs typeface="DM Sans"/>
                <a:sym typeface="DM Sans"/>
              </a:rPr>
              <a:t>Analyzes metrics across various user segments, such as budget-conscious versus high-budget users or new versus returning users, to understand how different user types respond to recommendations.</a:t>
            </a:r>
          </a:p>
        </p:txBody>
      </p:sp>
      <p:sp>
        <p:nvSpPr>
          <p:cNvPr name="TextBox 31" id="31"/>
          <p:cNvSpPr txBox="true"/>
          <p:nvPr/>
        </p:nvSpPr>
        <p:spPr>
          <a:xfrm rot="0">
            <a:off x="12227387" y="6110173"/>
            <a:ext cx="3559824" cy="1194776"/>
          </a:xfrm>
          <a:prstGeom prst="rect">
            <a:avLst/>
          </a:prstGeom>
        </p:spPr>
        <p:txBody>
          <a:bodyPr anchor="t" rtlCol="false" tIns="0" lIns="0" bIns="0" rIns="0">
            <a:spAutoFit/>
          </a:bodyPr>
          <a:lstStyle/>
          <a:p>
            <a:pPr algn="ctr">
              <a:lnSpc>
                <a:spcPts val="1600"/>
              </a:lnSpc>
            </a:pPr>
            <a:r>
              <a:rPr lang="en-US" sz="1159" spc="113">
                <a:solidFill>
                  <a:srgbClr val="FFFBFB"/>
                </a:solidFill>
                <a:latin typeface="DM Sans"/>
                <a:ea typeface="DM Sans"/>
                <a:cs typeface="DM Sans"/>
                <a:sym typeface="DM Sans"/>
              </a:rPr>
              <a:t> Actively monitors real-time user interactions, updating algorithms based on observed engagement, preference shifts, and seasonal trends in vehicle purchases, ensuring relevance and accuracy of recommendations.</a:t>
            </a:r>
          </a:p>
        </p:txBody>
      </p:sp>
      <p:sp>
        <p:nvSpPr>
          <p:cNvPr name="TextBox 32" id="32"/>
          <p:cNvSpPr txBox="true"/>
          <p:nvPr/>
        </p:nvSpPr>
        <p:spPr>
          <a:xfrm rot="0">
            <a:off x="2574589" y="7824269"/>
            <a:ext cx="3542623" cy="445444"/>
          </a:xfrm>
          <a:prstGeom prst="rect">
            <a:avLst/>
          </a:prstGeom>
        </p:spPr>
        <p:txBody>
          <a:bodyPr anchor="t" rtlCol="false" tIns="0" lIns="0" bIns="0" rIns="0">
            <a:spAutoFit/>
          </a:bodyPr>
          <a:lstStyle/>
          <a:p>
            <a:pPr algn="ctr" marL="0" indent="0" lvl="0">
              <a:lnSpc>
                <a:spcPts val="3611"/>
              </a:lnSpc>
              <a:spcBef>
                <a:spcPct val="0"/>
              </a:spcBef>
            </a:pPr>
            <a:r>
              <a:rPr lang="en-US" sz="2616" spc="256">
                <a:solidFill>
                  <a:srgbClr val="FDFBFB"/>
                </a:solidFill>
                <a:latin typeface="Oswald"/>
                <a:ea typeface="Oswald"/>
                <a:cs typeface="Oswald"/>
                <a:sym typeface="Oswald"/>
              </a:rPr>
              <a:t>DATA VISUALIZATION</a:t>
            </a:r>
          </a:p>
        </p:txBody>
      </p:sp>
      <p:sp>
        <p:nvSpPr>
          <p:cNvPr name="TextBox 33" id="33"/>
          <p:cNvSpPr txBox="true"/>
          <p:nvPr/>
        </p:nvSpPr>
        <p:spPr>
          <a:xfrm rot="0">
            <a:off x="7080191" y="7511516"/>
            <a:ext cx="4128022" cy="1057826"/>
          </a:xfrm>
          <a:prstGeom prst="rect">
            <a:avLst/>
          </a:prstGeom>
        </p:spPr>
        <p:txBody>
          <a:bodyPr anchor="t" rtlCol="false" tIns="0" lIns="0" bIns="0" rIns="0">
            <a:spAutoFit/>
          </a:bodyPr>
          <a:lstStyle/>
          <a:p>
            <a:pPr algn="ctr" marL="0" indent="0" lvl="0">
              <a:lnSpc>
                <a:spcPts val="4224"/>
              </a:lnSpc>
              <a:spcBef>
                <a:spcPct val="0"/>
              </a:spcBef>
            </a:pPr>
            <a:r>
              <a:rPr lang="en-US" sz="3060" spc="299">
                <a:solidFill>
                  <a:srgbClr val="FDFBFB"/>
                </a:solidFill>
                <a:latin typeface="Oswald"/>
                <a:ea typeface="Oswald"/>
                <a:cs typeface="Oswald"/>
                <a:sym typeface="Oswald"/>
              </a:rPr>
              <a:t>SEGMENTATION ANALYSIS:</a:t>
            </a:r>
          </a:p>
        </p:txBody>
      </p:sp>
      <p:sp>
        <p:nvSpPr>
          <p:cNvPr name="TextBox 34" id="34"/>
          <p:cNvSpPr txBox="true"/>
          <p:nvPr/>
        </p:nvSpPr>
        <p:spPr>
          <a:xfrm rot="0">
            <a:off x="12170237" y="7633196"/>
            <a:ext cx="3421632" cy="1011774"/>
          </a:xfrm>
          <a:prstGeom prst="rect">
            <a:avLst/>
          </a:prstGeom>
        </p:spPr>
        <p:txBody>
          <a:bodyPr anchor="t" rtlCol="false" tIns="0" lIns="0" bIns="0" rIns="0">
            <a:spAutoFit/>
          </a:bodyPr>
          <a:lstStyle/>
          <a:p>
            <a:pPr algn="ctr" marL="0" indent="0" lvl="0">
              <a:lnSpc>
                <a:spcPts val="4069"/>
              </a:lnSpc>
              <a:spcBef>
                <a:spcPct val="0"/>
              </a:spcBef>
            </a:pPr>
            <a:r>
              <a:rPr lang="en-US" sz="2949" spc="289">
                <a:solidFill>
                  <a:srgbClr val="FDFBFB"/>
                </a:solidFill>
                <a:latin typeface="Oswald"/>
                <a:ea typeface="Oswald"/>
                <a:cs typeface="Oswald"/>
                <a:sym typeface="Oswald"/>
              </a:rPr>
              <a:t>CONTINUOUS FEEDBACK LOOP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90957" y="3549362"/>
            <a:ext cx="8097687"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780041"/>
            <a:ext cx="1400485" cy="5860129"/>
            <a:chOff x="0" y="0"/>
            <a:chExt cx="368852" cy="1543409"/>
          </a:xfrm>
        </p:grpSpPr>
        <p:sp>
          <p:nvSpPr>
            <p:cNvPr name="Freeform 4" id="4"/>
            <p:cNvSpPr/>
            <p:nvPr/>
          </p:nvSpPr>
          <p:spPr>
            <a:xfrm flipH="false" flipV="false" rot="0">
              <a:off x="0" y="0"/>
              <a:ext cx="368852" cy="1543409"/>
            </a:xfrm>
            <a:custGeom>
              <a:avLst/>
              <a:gdLst/>
              <a:ahLst/>
              <a:cxnLst/>
              <a:rect r="r" b="b" t="t" l="l"/>
              <a:pathLst>
                <a:path h="1543409" w="368852">
                  <a:moveTo>
                    <a:pt x="0" y="0"/>
                  </a:moveTo>
                  <a:lnTo>
                    <a:pt x="368852" y="0"/>
                  </a:lnTo>
                  <a:lnTo>
                    <a:pt x="368852" y="1543409"/>
                  </a:lnTo>
                  <a:lnTo>
                    <a:pt x="0" y="1543409"/>
                  </a:lnTo>
                  <a:close/>
                </a:path>
              </a:pathLst>
            </a:custGeom>
            <a:solidFill>
              <a:srgbClr val="CCCCCC"/>
            </a:solidFill>
          </p:spPr>
        </p:sp>
        <p:sp>
          <p:nvSpPr>
            <p:cNvPr name="TextBox 5" id="5"/>
            <p:cNvSpPr txBox="true"/>
            <p:nvPr/>
          </p:nvSpPr>
          <p:spPr>
            <a:xfrm>
              <a:off x="0" y="-19050"/>
              <a:ext cx="368852" cy="156245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6607430" y="3333137"/>
            <a:ext cx="895574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 INTRODUCTION TO RECOMMENDER SYSTEMS</a:t>
            </a:r>
          </a:p>
        </p:txBody>
      </p:sp>
      <p:sp>
        <p:nvSpPr>
          <p:cNvPr name="TextBox 15" id="15"/>
          <p:cNvSpPr txBox="true"/>
          <p:nvPr/>
        </p:nvSpPr>
        <p:spPr>
          <a:xfrm rot="0">
            <a:off x="6607430" y="4127355"/>
            <a:ext cx="7564294"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 TYPES OF RECOMMENDER SYSTEMS</a:t>
            </a:r>
          </a:p>
        </p:txBody>
      </p:sp>
      <p:sp>
        <p:nvSpPr>
          <p:cNvPr name="TextBox 16" id="16"/>
          <p:cNvSpPr txBox="true"/>
          <p:nvPr/>
        </p:nvSpPr>
        <p:spPr>
          <a:xfrm rot="0">
            <a:off x="6607430" y="5047445"/>
            <a:ext cx="11680570"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OVER VEW OF SECOND-HAND VEHICLES RECOMMENDED SYSTEM</a:t>
            </a:r>
          </a:p>
          <a:p>
            <a:pPr algn="l" marL="0" indent="0" lvl="0">
              <a:lnSpc>
                <a:spcPts val="3483"/>
              </a:lnSpc>
              <a:spcBef>
                <a:spcPct val="0"/>
              </a:spcBef>
            </a:pPr>
          </a:p>
        </p:txBody>
      </p:sp>
      <p:sp>
        <p:nvSpPr>
          <p:cNvPr name="TextBox 17" id="17"/>
          <p:cNvSpPr txBox="true"/>
          <p:nvPr/>
        </p:nvSpPr>
        <p:spPr>
          <a:xfrm rot="0">
            <a:off x="6607430" y="5841663"/>
            <a:ext cx="10651870"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SECOND-HAND VEHICLES RECOMMENDED SYSTEM</a:t>
            </a:r>
          </a:p>
        </p:txBody>
      </p:sp>
      <p:sp>
        <p:nvSpPr>
          <p:cNvPr name="TextBox 18" id="18"/>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CASE STUDY</a:t>
            </a:r>
          </a:p>
        </p:txBody>
      </p:sp>
      <p:sp>
        <p:nvSpPr>
          <p:cNvPr name="TextBox 19" id="19"/>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METRIC AND RESULT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3662994" y="337474"/>
            <a:ext cx="4296549" cy="9570246"/>
            <a:chOff x="0" y="0"/>
            <a:chExt cx="1131601" cy="2520559"/>
          </a:xfrm>
        </p:grpSpPr>
        <p:sp>
          <p:nvSpPr>
            <p:cNvPr name="Freeform 3" id="3"/>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4" id="4"/>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6" id="6"/>
          <p:cNvGrpSpPr/>
          <p:nvPr/>
        </p:nvGrpSpPr>
        <p:grpSpPr>
          <a:xfrm rot="0">
            <a:off x="2142191" y="3396305"/>
            <a:ext cx="9610044" cy="1948998"/>
            <a:chOff x="0" y="0"/>
            <a:chExt cx="3682024" cy="746746"/>
          </a:xfrm>
        </p:grpSpPr>
        <p:sp>
          <p:nvSpPr>
            <p:cNvPr name="Freeform 7" id="7"/>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8" id="8"/>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10" id="10"/>
          <p:cNvGrpSpPr/>
          <p:nvPr/>
        </p:nvGrpSpPr>
        <p:grpSpPr>
          <a:xfrm rot="0">
            <a:off x="2142191" y="5777447"/>
            <a:ext cx="9610044" cy="1948998"/>
            <a:chOff x="0" y="0"/>
            <a:chExt cx="3682024" cy="746746"/>
          </a:xfrm>
        </p:grpSpPr>
        <p:sp>
          <p:nvSpPr>
            <p:cNvPr name="Freeform 11" id="11"/>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2" id="12"/>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1593269" y="1028700"/>
            <a:ext cx="4853354" cy="8229600"/>
            <a:chOff x="0" y="0"/>
            <a:chExt cx="1278250" cy="2167467"/>
          </a:xfrm>
        </p:grpSpPr>
        <p:sp>
          <p:nvSpPr>
            <p:cNvPr name="Freeform 15" id="15"/>
            <p:cNvSpPr/>
            <p:nvPr/>
          </p:nvSpPr>
          <p:spPr>
            <a:xfrm flipH="false" flipV="false" rot="0">
              <a:off x="0" y="0"/>
              <a:ext cx="1278249" cy="2167467"/>
            </a:xfrm>
            <a:custGeom>
              <a:avLst/>
              <a:gdLst/>
              <a:ahLst/>
              <a:cxnLst/>
              <a:rect r="r" b="b" t="t" l="l"/>
              <a:pathLst>
                <a:path h="2167467" w="1278249">
                  <a:moveTo>
                    <a:pt x="0" y="0"/>
                  </a:moveTo>
                  <a:lnTo>
                    <a:pt x="1278249" y="0"/>
                  </a:lnTo>
                  <a:lnTo>
                    <a:pt x="1278249" y="2167467"/>
                  </a:lnTo>
                  <a:lnTo>
                    <a:pt x="0" y="2167467"/>
                  </a:lnTo>
                  <a:close/>
                </a:path>
              </a:pathLst>
            </a:custGeom>
            <a:solidFill>
              <a:srgbClr val="363636"/>
            </a:solidFill>
          </p:spPr>
        </p:sp>
        <p:sp>
          <p:nvSpPr>
            <p:cNvPr name="TextBox 16" id="16"/>
            <p:cNvSpPr txBox="true"/>
            <p:nvPr/>
          </p:nvSpPr>
          <p:spPr>
            <a:xfrm>
              <a:off x="0" y="-19050"/>
              <a:ext cx="1278250" cy="2186517"/>
            </a:xfrm>
            <a:prstGeom prst="rect">
              <a:avLst/>
            </a:prstGeom>
          </p:spPr>
          <p:txBody>
            <a:bodyPr anchor="ctr" rtlCol="false" tIns="50800" lIns="50800" bIns="50800" rIns="50800"/>
            <a:lstStyle/>
            <a:p>
              <a:pPr algn="ctr">
                <a:lnSpc>
                  <a:spcPts val="2859"/>
                </a:lnSpc>
              </a:pPr>
            </a:p>
          </p:txBody>
        </p:sp>
      </p:grpSp>
      <p:sp>
        <p:nvSpPr>
          <p:cNvPr name="Freeform 17" id="17"/>
          <p:cNvSpPr/>
          <p:nvPr/>
        </p:nvSpPr>
        <p:spPr>
          <a:xfrm flipH="false" flipV="false" rot="0">
            <a:off x="11593269" y="1028700"/>
            <a:ext cx="4848569" cy="8229600"/>
          </a:xfrm>
          <a:custGeom>
            <a:avLst/>
            <a:gdLst/>
            <a:ahLst/>
            <a:cxnLst/>
            <a:rect r="r" b="b" t="t" l="l"/>
            <a:pathLst>
              <a:path h="8229600" w="4848569">
                <a:moveTo>
                  <a:pt x="0" y="0"/>
                </a:moveTo>
                <a:lnTo>
                  <a:pt x="4848569" y="0"/>
                </a:lnTo>
                <a:lnTo>
                  <a:pt x="4848569" y="8229600"/>
                </a:lnTo>
                <a:lnTo>
                  <a:pt x="0" y="8229600"/>
                </a:lnTo>
                <a:lnTo>
                  <a:pt x="0" y="0"/>
                </a:lnTo>
                <a:close/>
              </a:path>
            </a:pathLst>
          </a:custGeom>
          <a:blipFill>
            <a:blip r:embed="rId5"/>
            <a:stretch>
              <a:fillRect l="-5380" t="0" r="-9300" b="-1412"/>
            </a:stretch>
          </a:blipFill>
        </p:spPr>
      </p:sp>
      <p:sp>
        <p:nvSpPr>
          <p:cNvPr name="TextBox 18" id="18"/>
          <p:cNvSpPr txBox="true"/>
          <p:nvPr/>
        </p:nvSpPr>
        <p:spPr>
          <a:xfrm rot="0">
            <a:off x="1028700" y="1340672"/>
            <a:ext cx="10267058" cy="1055508"/>
          </a:xfrm>
          <a:prstGeom prst="rect">
            <a:avLst/>
          </a:prstGeom>
        </p:spPr>
        <p:txBody>
          <a:bodyPr anchor="t" rtlCol="false" tIns="0" lIns="0" bIns="0" rIns="0">
            <a:spAutoFit/>
          </a:bodyPr>
          <a:lstStyle/>
          <a:p>
            <a:pPr algn="l">
              <a:lnSpc>
                <a:spcPts val="8558"/>
              </a:lnSpc>
            </a:pPr>
            <a:r>
              <a:rPr lang="en-US" b="true" sz="6201" spc="607">
                <a:solidFill>
                  <a:srgbClr val="231F20"/>
                </a:solidFill>
                <a:latin typeface="Oswald Bold"/>
                <a:ea typeface="Oswald Bold"/>
                <a:cs typeface="Oswald Bold"/>
                <a:sym typeface="Oswald Bold"/>
              </a:rPr>
              <a:t>RECOMMENDER SYSTEMS </a:t>
            </a:r>
          </a:p>
        </p:txBody>
      </p:sp>
      <p:sp>
        <p:nvSpPr>
          <p:cNvPr name="TextBox 19" id="19"/>
          <p:cNvSpPr txBox="true"/>
          <p:nvPr/>
        </p:nvSpPr>
        <p:spPr>
          <a:xfrm rot="0">
            <a:off x="2142191" y="2858143"/>
            <a:ext cx="8844405" cy="2419242"/>
          </a:xfrm>
          <a:prstGeom prst="rect">
            <a:avLst/>
          </a:prstGeom>
        </p:spPr>
        <p:txBody>
          <a:bodyPr anchor="t" rtlCol="false" tIns="0" lIns="0" bIns="0" rIns="0">
            <a:spAutoFit/>
          </a:bodyPr>
          <a:lstStyle/>
          <a:p>
            <a:pPr algn="l">
              <a:lnSpc>
                <a:spcPts val="2741"/>
              </a:lnSpc>
            </a:pPr>
          </a:p>
          <a:p>
            <a:pPr algn="l">
              <a:lnSpc>
                <a:spcPts val="2741"/>
              </a:lnSpc>
            </a:pPr>
            <a:r>
              <a:rPr lang="en-US" sz="1986" spc="194">
                <a:solidFill>
                  <a:srgbClr val="231F20"/>
                </a:solidFill>
                <a:latin typeface="DM Sans"/>
                <a:ea typeface="DM Sans"/>
                <a:cs typeface="DM Sans"/>
                <a:sym typeface="DM Sans"/>
              </a:rPr>
              <a:t>A Secondhand Vehicles Recommendation System helps users find pre-owned vehicles that best meet their needs and preferences. It leverages data like vehicle price, mileage, model, condition, location, and user feedback to suggest options that match individual criteria.</a:t>
            </a:r>
          </a:p>
          <a:p>
            <a:pPr algn="l" marL="0" indent="0" lvl="0">
              <a:lnSpc>
                <a:spcPts val="2741"/>
              </a:lnSpc>
              <a:spcBef>
                <a:spcPct val="0"/>
              </a:spcBef>
            </a:pPr>
          </a:p>
        </p:txBody>
      </p:sp>
      <p:sp>
        <p:nvSpPr>
          <p:cNvPr name="TextBox 20" id="20"/>
          <p:cNvSpPr txBox="true"/>
          <p:nvPr/>
        </p:nvSpPr>
        <p:spPr>
          <a:xfrm rot="0">
            <a:off x="2660034" y="5739347"/>
            <a:ext cx="8780842" cy="1987098"/>
          </a:xfrm>
          <a:prstGeom prst="rect">
            <a:avLst/>
          </a:prstGeom>
        </p:spPr>
        <p:txBody>
          <a:bodyPr anchor="t" rtlCol="false" tIns="0" lIns="0" bIns="0" rIns="0">
            <a:spAutoFit/>
          </a:bodyPr>
          <a:lstStyle/>
          <a:p>
            <a:pPr algn="ctr">
              <a:lnSpc>
                <a:spcPts val="3182"/>
              </a:lnSpc>
              <a:spcBef>
                <a:spcPct val="0"/>
              </a:spcBef>
            </a:pPr>
            <a:r>
              <a:rPr lang="en-US" sz="2306" spc="226">
                <a:solidFill>
                  <a:srgbClr val="231F20"/>
                </a:solidFill>
                <a:latin typeface="DM Sans"/>
                <a:ea typeface="DM Sans"/>
                <a:cs typeface="DM Sans"/>
                <a:sym typeface="DM Sans"/>
              </a:rPr>
              <a:t>THE SYSTEM TYPICALLY INVOLVES DATA COLLECTION FROM VARIOUS VEHICLE LISTINGS, PROCESSING, AND FILTERING USING PREDEFINED OR USER-SPECIFIED CRITERIA, AND FINALLY DISPLAYING RECOMMENDATIONS IN AN ACCESSIBLE FORMAT.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197425" y="3098315"/>
            <a:ext cx="4628005" cy="863468"/>
            <a:chOff x="0" y="0"/>
            <a:chExt cx="1218899" cy="227416"/>
          </a:xfrm>
        </p:grpSpPr>
        <p:sp>
          <p:nvSpPr>
            <p:cNvPr name="Freeform 11" id="11"/>
            <p:cNvSpPr/>
            <p:nvPr/>
          </p:nvSpPr>
          <p:spPr>
            <a:xfrm flipH="false" flipV="false" rot="0">
              <a:off x="0" y="0"/>
              <a:ext cx="1218899" cy="227416"/>
            </a:xfrm>
            <a:custGeom>
              <a:avLst/>
              <a:gdLst/>
              <a:ahLst/>
              <a:cxnLst/>
              <a:rect r="r" b="b" t="t" l="l"/>
              <a:pathLst>
                <a:path h="227416" w="1218899">
                  <a:moveTo>
                    <a:pt x="0" y="0"/>
                  </a:moveTo>
                  <a:lnTo>
                    <a:pt x="1218899" y="0"/>
                  </a:lnTo>
                  <a:lnTo>
                    <a:pt x="1218899" y="227416"/>
                  </a:lnTo>
                  <a:lnTo>
                    <a:pt x="0" y="227416"/>
                  </a:lnTo>
                  <a:close/>
                </a:path>
              </a:pathLst>
            </a:custGeom>
            <a:solidFill>
              <a:srgbClr val="1A1A1A"/>
            </a:solidFill>
          </p:spPr>
        </p:sp>
        <p:sp>
          <p:nvSpPr>
            <p:cNvPr name="TextBox 12" id="12"/>
            <p:cNvSpPr txBox="true"/>
            <p:nvPr/>
          </p:nvSpPr>
          <p:spPr>
            <a:xfrm>
              <a:off x="0" y="-57150"/>
              <a:ext cx="1218899" cy="284566"/>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Content-Based Filtering</a:t>
              </a:r>
            </a:p>
          </p:txBody>
        </p:sp>
      </p:grpSp>
      <p:sp>
        <p:nvSpPr>
          <p:cNvPr name="TextBox 13" id="13"/>
          <p:cNvSpPr txBox="true"/>
          <p:nvPr/>
        </p:nvSpPr>
        <p:spPr>
          <a:xfrm rot="0">
            <a:off x="1830975" y="1277407"/>
            <a:ext cx="14372130"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TYPES OF RECOMMENDER SYSTEMS</a:t>
            </a:r>
          </a:p>
        </p:txBody>
      </p:sp>
      <p:sp>
        <p:nvSpPr>
          <p:cNvPr name="TextBox 14" id="14"/>
          <p:cNvSpPr txBox="true"/>
          <p:nvPr/>
        </p:nvSpPr>
        <p:spPr>
          <a:xfrm rot="0">
            <a:off x="1197425" y="4054766"/>
            <a:ext cx="4628005" cy="1741468"/>
          </a:xfrm>
          <a:prstGeom prst="rect">
            <a:avLst/>
          </a:prstGeom>
        </p:spPr>
        <p:txBody>
          <a:bodyPr anchor="t" rtlCol="false" tIns="0" lIns="0" bIns="0" rIns="0">
            <a:spAutoFit/>
          </a:bodyPr>
          <a:lstStyle/>
          <a:p>
            <a:pPr algn="ctr" marL="0" indent="0" lvl="0">
              <a:lnSpc>
                <a:spcPts val="2362"/>
              </a:lnSpc>
              <a:spcBef>
                <a:spcPct val="0"/>
              </a:spcBef>
            </a:pPr>
            <a:r>
              <a:rPr lang="en-US" sz="1712" spc="167">
                <a:solidFill>
                  <a:srgbClr val="231F20"/>
                </a:solidFill>
                <a:latin typeface="DM Sans"/>
                <a:ea typeface="DM Sans"/>
                <a:cs typeface="DM Sans"/>
                <a:sym typeface="DM Sans"/>
              </a:rPr>
              <a:t>Recommends items similar to those a user has shown interest in, based on features like genre, category, or specific attributes. For example, if a user likes action movies, the system will recommend other action movies.</a:t>
            </a:r>
          </a:p>
        </p:txBody>
      </p:sp>
      <p:grpSp>
        <p:nvGrpSpPr>
          <p:cNvPr name="Group 15" id="15"/>
          <p:cNvGrpSpPr/>
          <p:nvPr/>
        </p:nvGrpSpPr>
        <p:grpSpPr>
          <a:xfrm rot="0">
            <a:off x="6263139" y="3098315"/>
            <a:ext cx="5761722" cy="863468"/>
            <a:chOff x="0" y="0"/>
            <a:chExt cx="1517491" cy="227416"/>
          </a:xfrm>
        </p:grpSpPr>
        <p:sp>
          <p:nvSpPr>
            <p:cNvPr name="Freeform 16" id="16"/>
            <p:cNvSpPr/>
            <p:nvPr/>
          </p:nvSpPr>
          <p:spPr>
            <a:xfrm flipH="false" flipV="false" rot="0">
              <a:off x="0" y="0"/>
              <a:ext cx="1517491" cy="227416"/>
            </a:xfrm>
            <a:custGeom>
              <a:avLst/>
              <a:gdLst/>
              <a:ahLst/>
              <a:cxnLst/>
              <a:rect r="r" b="b" t="t" l="l"/>
              <a:pathLst>
                <a:path h="227416" w="1517491">
                  <a:moveTo>
                    <a:pt x="0" y="0"/>
                  </a:moveTo>
                  <a:lnTo>
                    <a:pt x="1517491" y="0"/>
                  </a:lnTo>
                  <a:lnTo>
                    <a:pt x="1517491" y="227416"/>
                  </a:lnTo>
                  <a:lnTo>
                    <a:pt x="0" y="227416"/>
                  </a:lnTo>
                  <a:close/>
                </a:path>
              </a:pathLst>
            </a:custGeom>
            <a:solidFill>
              <a:srgbClr val="1A1A1A"/>
            </a:solidFill>
          </p:spPr>
        </p:sp>
        <p:sp>
          <p:nvSpPr>
            <p:cNvPr name="TextBox 17" id="17"/>
            <p:cNvSpPr txBox="true"/>
            <p:nvPr/>
          </p:nvSpPr>
          <p:spPr>
            <a:xfrm>
              <a:off x="0" y="-57150"/>
              <a:ext cx="1517491" cy="284566"/>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Collaborative Filtering</a:t>
              </a:r>
            </a:p>
          </p:txBody>
        </p:sp>
      </p:grpSp>
      <p:grpSp>
        <p:nvGrpSpPr>
          <p:cNvPr name="Group 18" id="18"/>
          <p:cNvGrpSpPr/>
          <p:nvPr/>
        </p:nvGrpSpPr>
        <p:grpSpPr>
          <a:xfrm rot="0">
            <a:off x="12393762" y="3098315"/>
            <a:ext cx="5894238" cy="863468"/>
            <a:chOff x="0" y="0"/>
            <a:chExt cx="1552392" cy="227416"/>
          </a:xfrm>
        </p:grpSpPr>
        <p:sp>
          <p:nvSpPr>
            <p:cNvPr name="Freeform 19" id="19"/>
            <p:cNvSpPr/>
            <p:nvPr/>
          </p:nvSpPr>
          <p:spPr>
            <a:xfrm flipH="false" flipV="false" rot="0">
              <a:off x="0" y="0"/>
              <a:ext cx="1552392" cy="227416"/>
            </a:xfrm>
            <a:custGeom>
              <a:avLst/>
              <a:gdLst/>
              <a:ahLst/>
              <a:cxnLst/>
              <a:rect r="r" b="b" t="t" l="l"/>
              <a:pathLst>
                <a:path h="227416" w="1552392">
                  <a:moveTo>
                    <a:pt x="0" y="0"/>
                  </a:moveTo>
                  <a:lnTo>
                    <a:pt x="1552392" y="0"/>
                  </a:lnTo>
                  <a:lnTo>
                    <a:pt x="1552392" y="227416"/>
                  </a:lnTo>
                  <a:lnTo>
                    <a:pt x="0" y="227416"/>
                  </a:lnTo>
                  <a:close/>
                </a:path>
              </a:pathLst>
            </a:custGeom>
            <a:solidFill>
              <a:srgbClr val="1A1A1A"/>
            </a:solidFill>
          </p:spPr>
        </p:sp>
        <p:sp>
          <p:nvSpPr>
            <p:cNvPr name="TextBox 20" id="20"/>
            <p:cNvSpPr txBox="true"/>
            <p:nvPr/>
          </p:nvSpPr>
          <p:spPr>
            <a:xfrm>
              <a:off x="0" y="-57150"/>
              <a:ext cx="1552392" cy="284566"/>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Hybrid Recommender Systems</a:t>
              </a:r>
            </a:p>
          </p:txBody>
        </p:sp>
      </p:grpSp>
      <p:sp>
        <p:nvSpPr>
          <p:cNvPr name="TextBox 21" id="21"/>
          <p:cNvSpPr txBox="true"/>
          <p:nvPr/>
        </p:nvSpPr>
        <p:spPr>
          <a:xfrm rot="0">
            <a:off x="12658717" y="4045241"/>
            <a:ext cx="4600583" cy="20495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Combines multiple recommendation approaches, often content-based and collaborative filtering, to improve recommendation accuracy.</a:t>
            </a:r>
          </a:p>
        </p:txBody>
      </p:sp>
      <p:sp>
        <p:nvSpPr>
          <p:cNvPr name="Freeform 22" id="22"/>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3" id="23"/>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4" id="24"/>
          <p:cNvSpPr txBox="true"/>
          <p:nvPr/>
        </p:nvSpPr>
        <p:spPr>
          <a:xfrm rot="0">
            <a:off x="6208861" y="4026191"/>
            <a:ext cx="5816000" cy="1325838"/>
          </a:xfrm>
          <a:prstGeom prst="rect">
            <a:avLst/>
          </a:prstGeom>
        </p:spPr>
        <p:txBody>
          <a:bodyPr anchor="t" rtlCol="false" tIns="0" lIns="0" bIns="0" rIns="0">
            <a:spAutoFit/>
          </a:bodyPr>
          <a:lstStyle/>
          <a:p>
            <a:pPr algn="ctr">
              <a:lnSpc>
                <a:spcPts val="3523"/>
              </a:lnSpc>
            </a:pPr>
            <a:r>
              <a:rPr lang="en-US" sz="2516">
                <a:solidFill>
                  <a:srgbClr val="231F20"/>
                </a:solidFill>
                <a:latin typeface="Canva Sans"/>
                <a:ea typeface="Canva Sans"/>
                <a:cs typeface="Canva Sans"/>
                <a:sym typeface="Canva Sans"/>
              </a:rPr>
              <a:t>Uses the preferences and behaviors of similar users to recommend items. There are two main types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63000" y="3442596"/>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Mission</a:t>
              </a:r>
            </a:p>
          </p:txBody>
        </p:sp>
      </p:grpSp>
      <p:grpSp>
        <p:nvGrpSpPr>
          <p:cNvPr name="Group 11" id="11"/>
          <p:cNvGrpSpPr/>
          <p:nvPr/>
        </p:nvGrpSpPr>
        <p:grpSpPr>
          <a:xfrm rot="0">
            <a:off x="6893475" y="3510391"/>
            <a:ext cx="9034431" cy="2808103"/>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1410691" y="6504266"/>
            <a:ext cx="4473739" cy="636748"/>
            <a:chOff x="0" y="0"/>
            <a:chExt cx="1178269" cy="167703"/>
          </a:xfrm>
        </p:grpSpPr>
        <p:sp>
          <p:nvSpPr>
            <p:cNvPr name="Freeform 15" id="15"/>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6" id="16"/>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Vision</a:t>
              </a:r>
            </a:p>
          </p:txBody>
        </p:sp>
      </p:grpSp>
      <p:grpSp>
        <p:nvGrpSpPr>
          <p:cNvPr name="Group 17" id="17"/>
          <p:cNvGrpSpPr/>
          <p:nvPr/>
        </p:nvGrpSpPr>
        <p:grpSpPr>
          <a:xfrm rot="0">
            <a:off x="2179166" y="6572062"/>
            <a:ext cx="9034431" cy="2808103"/>
            <a:chOff x="0" y="0"/>
            <a:chExt cx="1744696" cy="542290"/>
          </a:xfrm>
        </p:grpSpPr>
        <p:sp>
          <p:nvSpPr>
            <p:cNvPr name="Freeform 18" id="18"/>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2901731" y="4079343"/>
            <a:ext cx="2996276" cy="2358166"/>
            <a:chOff x="0" y="0"/>
            <a:chExt cx="789143" cy="621081"/>
          </a:xfrm>
        </p:grpSpPr>
        <p:sp>
          <p:nvSpPr>
            <p:cNvPr name="Freeform 21" id="21"/>
            <p:cNvSpPr/>
            <p:nvPr/>
          </p:nvSpPr>
          <p:spPr>
            <a:xfrm flipH="false" flipV="false" rot="0">
              <a:off x="0" y="0"/>
              <a:ext cx="789143" cy="621081"/>
            </a:xfrm>
            <a:custGeom>
              <a:avLst/>
              <a:gdLst/>
              <a:ahLst/>
              <a:cxnLst/>
              <a:rect r="r" b="b" t="t" l="l"/>
              <a:pathLst>
                <a:path h="621081" w="789143">
                  <a:moveTo>
                    <a:pt x="0" y="0"/>
                  </a:moveTo>
                  <a:lnTo>
                    <a:pt x="789143" y="0"/>
                  </a:lnTo>
                  <a:lnTo>
                    <a:pt x="789143" y="621081"/>
                  </a:lnTo>
                  <a:lnTo>
                    <a:pt x="0" y="621081"/>
                  </a:lnTo>
                  <a:close/>
                </a:path>
              </a:pathLst>
            </a:custGeom>
            <a:solidFill>
              <a:srgbClr val="231F20"/>
            </a:solidFill>
          </p:spPr>
        </p:sp>
        <p:sp>
          <p:nvSpPr>
            <p:cNvPr name="TextBox 22" id="22"/>
            <p:cNvSpPr txBox="true"/>
            <p:nvPr/>
          </p:nvSpPr>
          <p:spPr>
            <a:xfrm>
              <a:off x="0" y="-19050"/>
              <a:ext cx="789143" cy="640131"/>
            </a:xfrm>
            <a:prstGeom prst="rect">
              <a:avLst/>
            </a:prstGeom>
          </p:spPr>
          <p:txBody>
            <a:bodyPr anchor="ctr" rtlCol="false" tIns="50800" lIns="50800" bIns="50800" rIns="50800"/>
            <a:lstStyle/>
            <a:p>
              <a:pPr algn="ctr">
                <a:lnSpc>
                  <a:spcPts val="2859"/>
                </a:lnSpc>
              </a:pPr>
            </a:p>
          </p:txBody>
        </p:sp>
      </p:grpSp>
      <p:grpSp>
        <p:nvGrpSpPr>
          <p:cNvPr name="Group 23" id="23"/>
          <p:cNvGrpSpPr/>
          <p:nvPr/>
        </p:nvGrpSpPr>
        <p:grpSpPr>
          <a:xfrm rot="0">
            <a:off x="12149423" y="7229108"/>
            <a:ext cx="2996276" cy="2358166"/>
            <a:chOff x="0" y="0"/>
            <a:chExt cx="789143" cy="621081"/>
          </a:xfrm>
        </p:grpSpPr>
        <p:sp>
          <p:nvSpPr>
            <p:cNvPr name="Freeform 24" id="24"/>
            <p:cNvSpPr/>
            <p:nvPr/>
          </p:nvSpPr>
          <p:spPr>
            <a:xfrm flipH="false" flipV="false" rot="0">
              <a:off x="0" y="0"/>
              <a:ext cx="789143" cy="621081"/>
            </a:xfrm>
            <a:custGeom>
              <a:avLst/>
              <a:gdLst/>
              <a:ahLst/>
              <a:cxnLst/>
              <a:rect r="r" b="b" t="t" l="l"/>
              <a:pathLst>
                <a:path h="621081" w="789143">
                  <a:moveTo>
                    <a:pt x="0" y="0"/>
                  </a:moveTo>
                  <a:lnTo>
                    <a:pt x="789143" y="0"/>
                  </a:lnTo>
                  <a:lnTo>
                    <a:pt x="789143" y="621081"/>
                  </a:lnTo>
                  <a:lnTo>
                    <a:pt x="0" y="621081"/>
                  </a:lnTo>
                  <a:close/>
                </a:path>
              </a:pathLst>
            </a:custGeom>
            <a:solidFill>
              <a:srgbClr val="231F20"/>
            </a:solidFill>
          </p:spPr>
        </p:sp>
        <p:sp>
          <p:nvSpPr>
            <p:cNvPr name="TextBox 25" id="25"/>
            <p:cNvSpPr txBox="true"/>
            <p:nvPr/>
          </p:nvSpPr>
          <p:spPr>
            <a:xfrm>
              <a:off x="0" y="-19050"/>
              <a:ext cx="789143" cy="640131"/>
            </a:xfrm>
            <a:prstGeom prst="rect">
              <a:avLst/>
            </a:prstGeom>
          </p:spPr>
          <p:txBody>
            <a:bodyPr anchor="ctr" rtlCol="false" tIns="50800" lIns="50800" bIns="50800" rIns="50800"/>
            <a:lstStyle/>
            <a:p>
              <a:pPr algn="ctr">
                <a:lnSpc>
                  <a:spcPts val="2859"/>
                </a:lnSpc>
              </a:pPr>
            </a:p>
          </p:txBody>
        </p:sp>
      </p:grpSp>
      <p:sp>
        <p:nvSpPr>
          <p:cNvPr name="Freeform 26" id="26"/>
          <p:cNvSpPr/>
          <p:nvPr/>
        </p:nvSpPr>
        <p:spPr>
          <a:xfrm flipH="false" flipV="false" rot="0">
            <a:off x="2901731" y="4079343"/>
            <a:ext cx="2996276" cy="2358166"/>
          </a:xfrm>
          <a:custGeom>
            <a:avLst/>
            <a:gdLst/>
            <a:ahLst/>
            <a:cxnLst/>
            <a:rect r="r" b="b" t="t" l="l"/>
            <a:pathLst>
              <a:path h="2358166" w="2996276">
                <a:moveTo>
                  <a:pt x="0" y="0"/>
                </a:moveTo>
                <a:lnTo>
                  <a:pt x="2996276" y="0"/>
                </a:lnTo>
                <a:lnTo>
                  <a:pt x="2996276" y="2358167"/>
                </a:lnTo>
                <a:lnTo>
                  <a:pt x="0" y="2358167"/>
                </a:lnTo>
                <a:lnTo>
                  <a:pt x="0" y="0"/>
                </a:lnTo>
                <a:close/>
              </a:path>
            </a:pathLst>
          </a:custGeom>
          <a:blipFill>
            <a:blip r:embed="rId5"/>
            <a:stretch>
              <a:fillRect l="-20676" t="-84786" r="-20676" b="-84786"/>
            </a:stretch>
          </a:blipFill>
        </p:spPr>
      </p:sp>
      <p:sp>
        <p:nvSpPr>
          <p:cNvPr name="Freeform 27" id="27"/>
          <p:cNvSpPr/>
          <p:nvPr/>
        </p:nvSpPr>
        <p:spPr>
          <a:xfrm flipH="false" flipV="false" rot="0">
            <a:off x="12149423" y="7259725"/>
            <a:ext cx="3037922" cy="2327549"/>
          </a:xfrm>
          <a:custGeom>
            <a:avLst/>
            <a:gdLst/>
            <a:ahLst/>
            <a:cxnLst/>
            <a:rect r="r" b="b" t="t" l="l"/>
            <a:pathLst>
              <a:path h="2327549" w="3037922">
                <a:moveTo>
                  <a:pt x="0" y="0"/>
                </a:moveTo>
                <a:lnTo>
                  <a:pt x="3037922" y="0"/>
                </a:lnTo>
                <a:lnTo>
                  <a:pt x="3037922" y="2327549"/>
                </a:lnTo>
                <a:lnTo>
                  <a:pt x="0" y="2327549"/>
                </a:lnTo>
                <a:lnTo>
                  <a:pt x="0" y="0"/>
                </a:lnTo>
                <a:close/>
              </a:path>
            </a:pathLst>
          </a:custGeom>
          <a:blipFill>
            <a:blip r:embed="rId6"/>
            <a:stretch>
              <a:fillRect l="0" t="-52594" r="0" b="-43308"/>
            </a:stretch>
          </a:blipFill>
        </p:spPr>
      </p:sp>
      <p:sp>
        <p:nvSpPr>
          <p:cNvPr name="TextBox 28" id="28"/>
          <p:cNvSpPr txBox="true"/>
          <p:nvPr/>
        </p:nvSpPr>
        <p:spPr>
          <a:xfrm rot="0">
            <a:off x="7224667" y="3776831"/>
            <a:ext cx="7962679" cy="2432329"/>
          </a:xfrm>
          <a:prstGeom prst="rect">
            <a:avLst/>
          </a:prstGeom>
        </p:spPr>
        <p:txBody>
          <a:bodyPr anchor="t" rtlCol="false" tIns="0" lIns="0" bIns="0" rIns="0">
            <a:spAutoFit/>
          </a:bodyPr>
          <a:lstStyle/>
          <a:p>
            <a:pPr algn="l" marL="382703" indent="-191351" lvl="1">
              <a:lnSpc>
                <a:spcPts val="2446"/>
              </a:lnSpc>
              <a:buFont typeface="Arial"/>
              <a:buChar char="•"/>
            </a:pPr>
            <a:r>
              <a:rPr lang="en-US" sz="1772" spc="173">
                <a:solidFill>
                  <a:srgbClr val="231F20"/>
                </a:solidFill>
                <a:latin typeface="DM Sans"/>
                <a:ea typeface="DM Sans"/>
                <a:cs typeface="DM Sans"/>
                <a:sym typeface="DM Sans"/>
              </a:rPr>
              <a:t>A Secondhand Vehicles Recommendation System assists buyers in finding suitable pre-owned vehicles by analyzing data such as price, mileage, condition, and location. It helps narrow down options based on the user's preferences, enhancing decision-making by presenting vehicles that meet specific criteria. This system reduces time spent on searching and increases the likelihood of a satisfactory purchase.</a:t>
            </a:r>
          </a:p>
        </p:txBody>
      </p:sp>
      <p:sp>
        <p:nvSpPr>
          <p:cNvPr name="TextBox 29" id="29"/>
          <p:cNvSpPr txBox="true"/>
          <p:nvPr/>
        </p:nvSpPr>
        <p:spPr>
          <a:xfrm rot="0">
            <a:off x="3230603" y="735150"/>
            <a:ext cx="10416958" cy="1539600"/>
          </a:xfrm>
          <a:prstGeom prst="rect">
            <a:avLst/>
          </a:prstGeom>
        </p:spPr>
        <p:txBody>
          <a:bodyPr anchor="t" rtlCol="false" tIns="0" lIns="0" bIns="0" rIns="0">
            <a:spAutoFit/>
          </a:bodyPr>
          <a:lstStyle/>
          <a:p>
            <a:pPr algn="ctr">
              <a:lnSpc>
                <a:spcPts val="6197"/>
              </a:lnSpc>
            </a:pPr>
            <a:r>
              <a:rPr lang="en-US" b="true" sz="4490" spc="440">
                <a:solidFill>
                  <a:srgbClr val="FFFFFF"/>
                </a:solidFill>
                <a:latin typeface="Oswald Bold"/>
                <a:ea typeface="Oswald Bold"/>
                <a:cs typeface="Oswald Bold"/>
                <a:sym typeface="Oswald Bold"/>
              </a:rPr>
              <a:t>OVERVIEW OF SECONDHAND VEHICLES RECOMMENDED SYSTEM</a:t>
            </a:r>
          </a:p>
        </p:txBody>
      </p:sp>
      <p:sp>
        <p:nvSpPr>
          <p:cNvPr name="TextBox 30" id="30"/>
          <p:cNvSpPr txBox="true"/>
          <p:nvPr/>
        </p:nvSpPr>
        <p:spPr>
          <a:xfrm rot="0">
            <a:off x="2163000" y="6718545"/>
            <a:ext cx="9043006" cy="1689646"/>
          </a:xfrm>
          <a:prstGeom prst="rect">
            <a:avLst/>
          </a:prstGeom>
        </p:spPr>
        <p:txBody>
          <a:bodyPr anchor="t" rtlCol="false" tIns="0" lIns="0" bIns="0" rIns="0">
            <a:spAutoFit/>
          </a:bodyPr>
          <a:lstStyle/>
          <a:p>
            <a:pPr algn="l">
              <a:lnSpc>
                <a:spcPts val="1936"/>
              </a:lnSpc>
            </a:pPr>
          </a:p>
          <a:p>
            <a:pPr algn="l" marL="302970" indent="-151485" lvl="1">
              <a:lnSpc>
                <a:spcPts val="1936"/>
              </a:lnSpc>
              <a:buFont typeface="Arial"/>
              <a:buChar char="•"/>
            </a:pPr>
            <a:r>
              <a:rPr lang="en-US" sz="1403" spc="137">
                <a:solidFill>
                  <a:srgbClr val="231F20"/>
                </a:solidFill>
                <a:latin typeface="DM Sans"/>
                <a:ea typeface="DM Sans"/>
                <a:cs typeface="DM Sans"/>
                <a:sym typeface="DM Sans"/>
              </a:rPr>
              <a:t>The recommendation system often uses algorithms like content-based and collaborative filtering to provide suggestions. By analyzing user interactions, feedback, and market trends, the system can recommend vehicles that align with user preferences. This approach personalizes the search experience, making it efficient and tailored to individual needs.</a:t>
            </a:r>
          </a:p>
          <a:p>
            <a:pPr algn="l">
              <a:lnSpc>
                <a:spcPts val="193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58347" y="2152895"/>
            <a:ext cx="12887630" cy="2131723"/>
          </a:xfrm>
          <a:prstGeom prst="rect">
            <a:avLst/>
          </a:prstGeom>
        </p:spPr>
        <p:txBody>
          <a:bodyPr anchor="t" rtlCol="false" tIns="0" lIns="0" bIns="0" rIns="0">
            <a:spAutoFit/>
          </a:bodyPr>
          <a:lstStyle/>
          <a:p>
            <a:pPr algn="l">
              <a:lnSpc>
                <a:spcPts val="8544"/>
              </a:lnSpc>
            </a:pPr>
            <a:r>
              <a:rPr lang="en-US" b="true" sz="6191" spc="606">
                <a:solidFill>
                  <a:srgbClr val="FFFFFF"/>
                </a:solidFill>
                <a:latin typeface="Oswald Bold"/>
                <a:ea typeface="Oswald Bold"/>
                <a:cs typeface="Oswald Bold"/>
                <a:sym typeface="Oswald Bold"/>
              </a:rPr>
              <a:t>SECONDHAND VEHICLES RECOMMENDED SYSTEM</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4458903"/>
            <a:ext cx="15805935" cy="3016759"/>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A Secondhand Vehicles Recommendation System is designed to help buyers find the best pre-owned vehicles based on their specific needs and preferences. It simplifies the search by presenting users with relevant vehicle options, considering factors like price range, mileage, model, brand, and location. This system can be invaluable in a market with numerous options, where finding a suitable vehicle can otherwise be overwhelming.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0" y="141605"/>
            <a:ext cx="17819250" cy="1811020"/>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 Case Study:-AutoFind – A Personalized Secondhand Vehicle Recommendation Platform </a:t>
            </a:r>
          </a:p>
        </p:txBody>
      </p:sp>
      <p:sp>
        <p:nvSpPr>
          <p:cNvPr name="TextBox 4" id="4"/>
          <p:cNvSpPr txBox="true"/>
          <p:nvPr/>
        </p:nvSpPr>
        <p:spPr>
          <a:xfrm rot="0">
            <a:off x="0" y="2162810"/>
            <a:ext cx="18288000"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AutoFind is an online platform that connects buyers with secondhand vehicles listed by dealers and individuals. With an expanding database of thousands of cars across various regions, AutoFind realized that users were struggling to find the right car due to overwhelming options. To address this, they implemented a recommendation system to make the buying process easier and more personalized.</a:t>
            </a:r>
          </a:p>
        </p:txBody>
      </p:sp>
      <p:sp>
        <p:nvSpPr>
          <p:cNvPr name="TextBox 5" id="5"/>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0" y="5472748"/>
            <a:ext cx="18288000"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AutoFind’s recommendation system proved to be a valuable tool for both users and the business. By effectively narrowing down choices and personalizing options, the system provided a streamlined and satisfying buying experience. This case study demonstrates how recommendation systems can drive customer satisfaction, engagement, and business growth in the competitive secondhand vehicle market.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16490433" cy="1480609"/>
          </a:xfrm>
          <a:prstGeom prst="rect">
            <a:avLst/>
          </a:prstGeom>
        </p:spPr>
        <p:txBody>
          <a:bodyPr anchor="t" rtlCol="false" tIns="0" lIns="0" bIns="0" rIns="0">
            <a:spAutoFit/>
          </a:bodyPr>
          <a:lstStyle/>
          <a:p>
            <a:pPr algn="ctr">
              <a:lnSpc>
                <a:spcPts val="5982"/>
              </a:lnSpc>
            </a:pPr>
            <a:r>
              <a:rPr lang="en-US" sz="4272" b="true">
                <a:solidFill>
                  <a:srgbClr val="000000"/>
                </a:solidFill>
                <a:latin typeface="Canva Sans Bold"/>
                <a:ea typeface="Canva Sans Bold"/>
                <a:cs typeface="Canva Sans Bold"/>
                <a:sym typeface="Canva Sans Bold"/>
              </a:rPr>
              <a:t>Problems without Collaborative Filtering in a Secondhand Vehicles Recommendation System:</a:t>
            </a:r>
          </a:p>
        </p:txBody>
      </p:sp>
      <p:sp>
        <p:nvSpPr>
          <p:cNvPr name="TextBox 3" id="3"/>
          <p:cNvSpPr txBox="true"/>
          <p:nvPr/>
        </p:nvSpPr>
        <p:spPr>
          <a:xfrm rot="0">
            <a:off x="0" y="2375959"/>
            <a:ext cx="18288000" cy="6719348"/>
          </a:xfrm>
          <a:prstGeom prst="rect">
            <a:avLst/>
          </a:prstGeom>
        </p:spPr>
        <p:txBody>
          <a:bodyPr anchor="t" rtlCol="false" tIns="0" lIns="0" bIns="0" rIns="0">
            <a:spAutoFit/>
          </a:bodyPr>
          <a:lstStyle/>
          <a:p>
            <a:pPr algn="ctr" marL="692769" indent="-346384" lvl="1">
              <a:lnSpc>
                <a:spcPts val="4492"/>
              </a:lnSpc>
              <a:buFont typeface="Arial"/>
              <a:buChar char="•"/>
            </a:pPr>
            <a:r>
              <a:rPr lang="en-US" b="true" sz="3208">
                <a:solidFill>
                  <a:srgbClr val="000000"/>
                </a:solidFill>
                <a:latin typeface="Canva Sans Bold"/>
                <a:ea typeface="Canva Sans Bold"/>
                <a:cs typeface="Canva Sans Bold"/>
                <a:sym typeface="Canva Sans Bold"/>
              </a:rPr>
              <a:t>Limited Personalization:</a:t>
            </a:r>
            <a:r>
              <a:rPr lang="en-US" sz="3208">
                <a:solidFill>
                  <a:srgbClr val="000000"/>
                </a:solidFill>
                <a:latin typeface="Canva Sans"/>
                <a:ea typeface="Canva Sans"/>
                <a:cs typeface="Canva Sans"/>
                <a:sym typeface="Canva Sans"/>
              </a:rPr>
              <a:t> The system would provide generic recommendations without understanding user preferences. Users would have to manually search for vehicles, leading to lower engagement an</a:t>
            </a:r>
            <a:r>
              <a:rPr lang="en-US" sz="3208">
                <a:solidFill>
                  <a:srgbClr val="000000"/>
                </a:solidFill>
                <a:latin typeface="Canva Sans"/>
                <a:ea typeface="Canva Sans"/>
                <a:cs typeface="Canva Sans"/>
                <a:sym typeface="Canva Sans"/>
              </a:rPr>
              <a:t>d satisfaction.</a:t>
            </a:r>
          </a:p>
          <a:p>
            <a:pPr algn="ctr" marL="692769" indent="-346384" lvl="1">
              <a:lnSpc>
                <a:spcPts val="4492"/>
              </a:lnSpc>
              <a:buFont typeface="Arial"/>
              <a:buChar char="•"/>
            </a:pPr>
            <a:r>
              <a:rPr lang="en-US" b="true" sz="3208">
                <a:solidFill>
                  <a:srgbClr val="000000"/>
                </a:solidFill>
                <a:latin typeface="Canva Sans Bold"/>
                <a:ea typeface="Canva Sans Bold"/>
                <a:cs typeface="Canva Sans Bold"/>
                <a:sym typeface="Canva Sans Bold"/>
              </a:rPr>
              <a:t>Reduced Discoverability of Relevant Options:</a:t>
            </a:r>
            <a:r>
              <a:rPr lang="en-US" sz="3208">
                <a:solidFill>
                  <a:srgbClr val="000000"/>
                </a:solidFill>
                <a:latin typeface="Canva Sans"/>
                <a:ea typeface="Canva Sans"/>
                <a:cs typeface="Canva Sans"/>
                <a:sym typeface="Canva Sans"/>
              </a:rPr>
              <a:t> Users might miss out on vehicles they might like because recommendations would be based solely on search terms or pre-set filters rather than on other users’ similar preferences.</a:t>
            </a:r>
          </a:p>
          <a:p>
            <a:pPr algn="ctr" marL="692769" indent="-346384" lvl="1">
              <a:lnSpc>
                <a:spcPts val="4492"/>
              </a:lnSpc>
              <a:buFont typeface="Arial"/>
              <a:buChar char="•"/>
            </a:pPr>
            <a:r>
              <a:rPr lang="en-US" b="true" sz="3208">
                <a:solidFill>
                  <a:srgbClr val="000000"/>
                </a:solidFill>
                <a:latin typeface="Canva Sans Bold"/>
                <a:ea typeface="Canva Sans Bold"/>
                <a:cs typeface="Canva Sans Bold"/>
                <a:sym typeface="Canva Sans Bold"/>
              </a:rPr>
              <a:t>Decreased User Engagement: </a:t>
            </a:r>
            <a:r>
              <a:rPr lang="en-US" sz="3208">
                <a:solidFill>
                  <a:srgbClr val="000000"/>
                </a:solidFill>
                <a:latin typeface="Canva Sans"/>
                <a:ea typeface="Canva Sans"/>
                <a:cs typeface="Canva Sans"/>
                <a:sym typeface="Canva Sans"/>
              </a:rPr>
              <a:t>Without personalized recommendations, users are less likely to find relevant options quickly, which could result in frustration and reduced platform usage.</a:t>
            </a:r>
          </a:p>
          <a:p>
            <a:pPr algn="ctr" marL="692769" indent="-346384" lvl="1">
              <a:lnSpc>
                <a:spcPts val="4492"/>
              </a:lnSpc>
              <a:buFont typeface="Arial"/>
              <a:buChar char="•"/>
            </a:pPr>
            <a:r>
              <a:rPr lang="en-US" b="true" sz="3208">
                <a:solidFill>
                  <a:srgbClr val="000000"/>
                </a:solidFill>
                <a:latin typeface="Canva Sans Bold"/>
                <a:ea typeface="Canva Sans Bold"/>
                <a:cs typeface="Canva Sans Bold"/>
                <a:sym typeface="Canva Sans Bold"/>
              </a:rPr>
              <a:t>Cold Start Challenges:</a:t>
            </a:r>
            <a:r>
              <a:rPr lang="en-US" sz="3208">
                <a:solidFill>
                  <a:srgbClr val="000000"/>
                </a:solidFill>
                <a:latin typeface="Canva Sans"/>
                <a:ea typeface="Canva Sans"/>
                <a:cs typeface="Canva Sans"/>
                <a:sym typeface="Canva Sans"/>
              </a:rPr>
              <a:t> New users and newly listed vehicles would struggle to gain visibility, as recommendations wouldn’t be based on patterns learned from similar users.</a:t>
            </a:r>
          </a:p>
          <a:p>
            <a:pPr algn="ctr">
              <a:lnSpc>
                <a:spcPts val="4492"/>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104775"/>
            <a:ext cx="18288000" cy="1874991"/>
          </a:xfrm>
          <a:prstGeom prst="rect">
            <a:avLst/>
          </a:prstGeom>
        </p:spPr>
        <p:txBody>
          <a:bodyPr anchor="t" rtlCol="false" tIns="0" lIns="0" bIns="0" rIns="0">
            <a:spAutoFit/>
          </a:bodyPr>
          <a:lstStyle/>
          <a:p>
            <a:pPr algn="ctr">
              <a:lnSpc>
                <a:spcPts val="7540"/>
              </a:lnSpc>
            </a:pPr>
            <a:r>
              <a:rPr lang="en-US" sz="5385" b="true">
                <a:solidFill>
                  <a:srgbClr val="000000"/>
                </a:solidFill>
                <a:latin typeface="Canva Sans Bold"/>
                <a:ea typeface="Canva Sans Bold"/>
                <a:cs typeface="Canva Sans Bold"/>
                <a:sym typeface="Canva Sans Bold"/>
              </a:rPr>
              <a:t>Implementation of Collaborative Filtering in a Secondhand Vehicles Recommendation System</a:t>
            </a:r>
          </a:p>
        </p:txBody>
      </p:sp>
      <p:sp>
        <p:nvSpPr>
          <p:cNvPr name="TextBox 3" id="3"/>
          <p:cNvSpPr txBox="true"/>
          <p:nvPr/>
        </p:nvSpPr>
        <p:spPr>
          <a:xfrm rot="0">
            <a:off x="1028700" y="1553859"/>
            <a:ext cx="16645652" cy="2223882"/>
          </a:xfrm>
          <a:prstGeom prst="rect">
            <a:avLst/>
          </a:prstGeom>
        </p:spPr>
        <p:txBody>
          <a:bodyPr anchor="t" rtlCol="false" tIns="0" lIns="0" bIns="0" rIns="0">
            <a:spAutoFit/>
          </a:bodyPr>
          <a:lstStyle/>
          <a:p>
            <a:pPr algn="ctr">
              <a:lnSpc>
                <a:spcPts val="4473"/>
              </a:lnSpc>
            </a:pPr>
            <a:r>
              <a:rPr lang="en-US" sz="3195" b="true">
                <a:solidFill>
                  <a:srgbClr val="000000"/>
                </a:solidFill>
                <a:latin typeface="Canva Sans Bold"/>
                <a:ea typeface="Canva Sans Bold"/>
                <a:cs typeface="Canva Sans Bold"/>
                <a:sym typeface="Canva Sans Bold"/>
              </a:rPr>
              <a:t>Step 1: Data Collection</a:t>
            </a:r>
          </a:p>
          <a:p>
            <a:pPr algn="ctr">
              <a:lnSpc>
                <a:spcPts val="4473"/>
              </a:lnSpc>
            </a:pPr>
            <a:r>
              <a:rPr lang="en-US" sz="3195">
                <a:solidFill>
                  <a:srgbClr val="000000"/>
                </a:solidFill>
                <a:latin typeface="Canva Sans"/>
                <a:ea typeface="Canva Sans"/>
                <a:cs typeface="Canva Sans"/>
                <a:sym typeface="Canva Sans"/>
              </a:rPr>
              <a:t>The system gathers data on user interactions, such as vehicle views, saves, shares, and inquiries. It also collects user profile information, such as preferred price range, location, and vehicle type, along with vehicle metadata (make, model, year, mileage).</a:t>
            </a:r>
          </a:p>
        </p:txBody>
      </p:sp>
      <p:sp>
        <p:nvSpPr>
          <p:cNvPr name="TextBox 4" id="4"/>
          <p:cNvSpPr txBox="true"/>
          <p:nvPr/>
        </p:nvSpPr>
        <p:spPr>
          <a:xfrm rot="0">
            <a:off x="1028700" y="3747733"/>
            <a:ext cx="16230600" cy="2910792"/>
          </a:xfrm>
          <a:prstGeom prst="rect">
            <a:avLst/>
          </a:prstGeom>
        </p:spPr>
        <p:txBody>
          <a:bodyPr anchor="t" rtlCol="false" tIns="0" lIns="0" bIns="0" rIns="0">
            <a:spAutoFit/>
          </a:bodyPr>
          <a:lstStyle/>
          <a:p>
            <a:pPr algn="ctr">
              <a:lnSpc>
                <a:spcPts val="3362"/>
              </a:lnSpc>
            </a:pPr>
            <a:r>
              <a:rPr lang="en-US" sz="2401" b="true">
                <a:solidFill>
                  <a:srgbClr val="000000"/>
                </a:solidFill>
                <a:latin typeface="Canva Sans Bold"/>
                <a:ea typeface="Canva Sans Bold"/>
                <a:cs typeface="Canva Sans Bold"/>
                <a:sym typeface="Canva Sans Bold"/>
              </a:rPr>
              <a:t>Step 2: </a:t>
            </a:r>
          </a:p>
          <a:p>
            <a:pPr algn="ctr">
              <a:lnSpc>
                <a:spcPts val="3362"/>
              </a:lnSpc>
            </a:pPr>
            <a:r>
              <a:rPr lang="en-US" sz="2401">
                <a:solidFill>
                  <a:srgbClr val="000000"/>
                </a:solidFill>
                <a:latin typeface="Canva Sans"/>
                <a:ea typeface="Canva Sans"/>
                <a:cs typeface="Canva Sans"/>
                <a:sym typeface="Canva Sans"/>
              </a:rPr>
              <a:t>Create User-Item Interaction Matrix</a:t>
            </a:r>
          </a:p>
          <a:p>
            <a:pPr algn="ctr">
              <a:lnSpc>
                <a:spcPts val="3362"/>
              </a:lnSpc>
            </a:pPr>
            <a:r>
              <a:rPr lang="en-US" sz="2401">
                <a:solidFill>
                  <a:srgbClr val="000000"/>
                </a:solidFill>
                <a:latin typeface="Canva Sans"/>
                <a:ea typeface="Canva Sans"/>
                <a:cs typeface="Canva Sans"/>
                <a:sym typeface="Canva Sans"/>
              </a:rPr>
              <a:t>The data is organized into a user-item matrix where:</a:t>
            </a:r>
          </a:p>
          <a:p>
            <a:pPr algn="ctr" marL="518571" indent="-259286" lvl="1">
              <a:lnSpc>
                <a:spcPts val="3362"/>
              </a:lnSpc>
              <a:buFont typeface="Arial"/>
              <a:buChar char="•"/>
            </a:pPr>
            <a:r>
              <a:rPr lang="en-US" sz="2401">
                <a:solidFill>
                  <a:srgbClr val="000000"/>
                </a:solidFill>
                <a:latin typeface="Canva Sans"/>
                <a:ea typeface="Canva Sans"/>
                <a:cs typeface="Canva Sans"/>
                <a:sym typeface="Canva Sans"/>
              </a:rPr>
              <a:t>Rows represent users.</a:t>
            </a:r>
          </a:p>
          <a:p>
            <a:pPr algn="ctr" marL="518571" indent="-259286" lvl="1">
              <a:lnSpc>
                <a:spcPts val="3362"/>
              </a:lnSpc>
              <a:buFont typeface="Arial"/>
              <a:buChar char="•"/>
            </a:pPr>
            <a:r>
              <a:rPr lang="en-US" sz="2401">
                <a:solidFill>
                  <a:srgbClr val="000000"/>
                </a:solidFill>
                <a:latin typeface="Canva Sans"/>
                <a:ea typeface="Canva Sans"/>
                <a:cs typeface="Canva Sans"/>
                <a:sym typeface="Canva Sans"/>
              </a:rPr>
              <a:t>Columns represent vehicles.</a:t>
            </a:r>
          </a:p>
          <a:p>
            <a:pPr algn="ctr" marL="518571" indent="-259286" lvl="1">
              <a:lnSpc>
                <a:spcPts val="3362"/>
              </a:lnSpc>
              <a:buFont typeface="Arial"/>
              <a:buChar char="•"/>
            </a:pPr>
            <a:r>
              <a:rPr lang="en-US" sz="2401">
                <a:solidFill>
                  <a:srgbClr val="000000"/>
                </a:solidFill>
                <a:latin typeface="Canva Sans"/>
                <a:ea typeface="Canva Sans"/>
                <a:cs typeface="Canva Sans"/>
                <a:sym typeface="Canva Sans"/>
              </a:rPr>
              <a:t>Cells contain engagement metrics, like views or saves, to capture user interest.</a:t>
            </a:r>
          </a:p>
          <a:p>
            <a:pPr algn="ctr">
              <a:lnSpc>
                <a:spcPts val="3362"/>
              </a:lnSpc>
            </a:pPr>
          </a:p>
        </p:txBody>
      </p:sp>
      <p:sp>
        <p:nvSpPr>
          <p:cNvPr name="TextBox 5" id="5"/>
          <p:cNvSpPr txBox="true"/>
          <p:nvPr/>
        </p:nvSpPr>
        <p:spPr>
          <a:xfrm rot="0">
            <a:off x="1028700" y="6222356"/>
            <a:ext cx="16230600" cy="3378208"/>
          </a:xfrm>
          <a:prstGeom prst="rect">
            <a:avLst/>
          </a:prstGeom>
        </p:spPr>
        <p:txBody>
          <a:bodyPr anchor="t" rtlCol="false" tIns="0" lIns="0" bIns="0" rIns="0">
            <a:spAutoFit/>
          </a:bodyPr>
          <a:lstStyle/>
          <a:p>
            <a:pPr algn="ctr">
              <a:lnSpc>
                <a:spcPts val="3849"/>
              </a:lnSpc>
            </a:pPr>
            <a:r>
              <a:rPr lang="en-US" sz="2749" b="true">
                <a:solidFill>
                  <a:srgbClr val="000000"/>
                </a:solidFill>
                <a:latin typeface="Canva Sans Bold"/>
                <a:ea typeface="Canva Sans Bold"/>
                <a:cs typeface="Canva Sans Bold"/>
                <a:sym typeface="Canva Sans Bold"/>
              </a:rPr>
              <a:t>Step 3: </a:t>
            </a:r>
          </a:p>
          <a:p>
            <a:pPr algn="ctr">
              <a:lnSpc>
                <a:spcPts val="3849"/>
              </a:lnSpc>
            </a:pPr>
            <a:r>
              <a:rPr lang="en-US" sz="2749">
                <a:solidFill>
                  <a:srgbClr val="000000"/>
                </a:solidFill>
                <a:latin typeface="Canva Sans"/>
                <a:ea typeface="Canva Sans"/>
                <a:cs typeface="Canva Sans"/>
                <a:sym typeface="Canva Sans"/>
              </a:rPr>
              <a:t>Implementing Cosine Similarity</a:t>
            </a:r>
          </a:p>
          <a:p>
            <a:pPr algn="ctr">
              <a:lnSpc>
                <a:spcPts val="3849"/>
              </a:lnSpc>
            </a:pPr>
            <a:r>
              <a:rPr lang="en-US" sz="2749">
                <a:solidFill>
                  <a:srgbClr val="000000"/>
                </a:solidFill>
                <a:latin typeface="Canva Sans"/>
                <a:ea typeface="Canva Sans"/>
                <a:cs typeface="Canva Sans"/>
                <a:sym typeface="Canva Sans"/>
              </a:rPr>
              <a:t>To calculate user similarity, the system:</a:t>
            </a:r>
          </a:p>
          <a:p>
            <a:pPr algn="ctr" marL="593658" indent="-296829" lvl="1">
              <a:lnSpc>
                <a:spcPts val="3849"/>
              </a:lnSpc>
              <a:buAutoNum type="arabicPeriod" startAt="1"/>
            </a:pPr>
            <a:r>
              <a:rPr lang="en-US" sz="2749">
                <a:solidFill>
                  <a:srgbClr val="000000"/>
                </a:solidFill>
                <a:latin typeface="Canva Sans"/>
                <a:ea typeface="Canva Sans"/>
                <a:cs typeface="Canva Sans"/>
                <a:sym typeface="Canva Sans"/>
              </a:rPr>
              <a:t>Normalizes user interaction vectors.</a:t>
            </a:r>
          </a:p>
          <a:p>
            <a:pPr algn="ctr" marL="593658" indent="-296829" lvl="1">
              <a:lnSpc>
                <a:spcPts val="3849"/>
              </a:lnSpc>
              <a:buAutoNum type="arabicPeriod" startAt="1"/>
            </a:pPr>
            <a:r>
              <a:rPr lang="en-US" sz="2749">
                <a:solidFill>
                  <a:srgbClr val="000000"/>
                </a:solidFill>
                <a:latin typeface="Canva Sans"/>
                <a:ea typeface="Canva Sans"/>
                <a:cs typeface="Canva Sans"/>
                <a:sym typeface="Canva Sans"/>
              </a:rPr>
              <a:t>Computes cosine similarity scores for user pairs.</a:t>
            </a:r>
          </a:p>
          <a:p>
            <a:pPr algn="ctr" marL="593658" indent="-296829" lvl="1">
              <a:lnSpc>
                <a:spcPts val="3849"/>
              </a:lnSpc>
              <a:buAutoNum type="arabicPeriod" startAt="1"/>
            </a:pPr>
            <a:r>
              <a:rPr lang="en-US" sz="2749">
                <a:solidFill>
                  <a:srgbClr val="000000"/>
                </a:solidFill>
                <a:latin typeface="Canva Sans"/>
                <a:ea typeface="Canva Sans"/>
                <a:cs typeface="Canva Sans"/>
                <a:sym typeface="Canva Sans"/>
              </a:rPr>
              <a:t>Builds a similarity matrix to identify clusters of users with similar interests.</a:t>
            </a:r>
          </a:p>
          <a:p>
            <a:pPr algn="ctr">
              <a:lnSpc>
                <a:spcPts val="384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DAGWFCXXFho</dc:identifier>
  <dcterms:modified xsi:type="dcterms:W3CDTF">2011-08-01T06:04:30Z</dcterms:modified>
  <cp:revision>1</cp:revision>
  <dc:title>SecondHand Vehicles Recommended System</dc:title>
</cp:coreProperties>
</file>