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TT Ramillas" charset="1" panose="020E0000080000020004"/>
      <p:regular r:id="rId20"/>
    </p:embeddedFont>
    <p:embeddedFont>
      <p:font typeface="Canva Sans Bold" charset="1" panose="020B0803030501040103"/>
      <p:regular r:id="rId21"/>
    </p:embeddedFont>
    <p:embeddedFont>
      <p:font typeface="Canva Sans" charset="1" panose="020B0503030501040103"/>
      <p:regular r:id="rId22"/>
    </p:embeddedFont>
    <p:embeddedFont>
      <p:font typeface="TT Ramillas Italics" charset="1" panose="020E0000080000090004"/>
      <p:regular r:id="rId23"/>
    </p:embeddedFont>
    <p:embeddedFont>
      <p:font typeface="Alice" charset="1" panose="000005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7.jpeg" Type="http://schemas.openxmlformats.org/officeDocument/2006/relationships/image"/><Relationship Id="rId4" Target="../media/image8.jpeg" Type="http://schemas.openxmlformats.org/officeDocument/2006/relationships/image"/><Relationship Id="rId5" Target="../media/image9.jpeg" Type="http://schemas.openxmlformats.org/officeDocument/2006/relationships/image"/><Relationship Id="rId6" Target="../media/image10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099421" y="1028700"/>
            <a:ext cx="6159913" cy="8229600"/>
            <a:chOff x="0" y="0"/>
            <a:chExt cx="8213217" cy="1097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213217" cy="10972800"/>
            </a:xfrm>
            <a:custGeom>
              <a:avLst/>
              <a:gdLst/>
              <a:ahLst/>
              <a:cxnLst/>
              <a:rect r="r" b="b" t="t" l="l"/>
              <a:pathLst>
                <a:path h="10972800" w="8213217">
                  <a:moveTo>
                    <a:pt x="0" y="0"/>
                  </a:moveTo>
                  <a:lnTo>
                    <a:pt x="8213217" y="0"/>
                  </a:lnTo>
                  <a:lnTo>
                    <a:pt x="8213217" y="10972800"/>
                  </a:lnTo>
                  <a:lnTo>
                    <a:pt x="0" y="10972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9" r="0" b="-9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075608" y="1004888"/>
            <a:ext cx="6207538" cy="8277225"/>
            <a:chOff x="0" y="0"/>
            <a:chExt cx="8276717" cy="110363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276717" cy="11036300"/>
            </a:xfrm>
            <a:custGeom>
              <a:avLst/>
              <a:gdLst/>
              <a:ahLst/>
              <a:cxnLst/>
              <a:rect r="r" b="b" t="t" l="l"/>
              <a:pathLst>
                <a:path h="11036300" w="8276717">
                  <a:moveTo>
                    <a:pt x="31750" y="0"/>
                  </a:moveTo>
                  <a:lnTo>
                    <a:pt x="8244967" y="0"/>
                  </a:lnTo>
                  <a:cubicBezTo>
                    <a:pt x="8262493" y="0"/>
                    <a:pt x="8276717" y="14224"/>
                    <a:pt x="8276717" y="31750"/>
                  </a:cubicBezTo>
                  <a:lnTo>
                    <a:pt x="8276717" y="11004550"/>
                  </a:lnTo>
                  <a:cubicBezTo>
                    <a:pt x="8276717" y="11022076"/>
                    <a:pt x="8262493" y="11036300"/>
                    <a:pt x="8244967" y="11036300"/>
                  </a:cubicBezTo>
                  <a:lnTo>
                    <a:pt x="31750" y="11036300"/>
                  </a:lnTo>
                  <a:cubicBezTo>
                    <a:pt x="14224" y="11036300"/>
                    <a:pt x="0" y="11022076"/>
                    <a:pt x="0" y="11004550"/>
                  </a:cubicBezTo>
                  <a:lnTo>
                    <a:pt x="0" y="31750"/>
                  </a:lnTo>
                  <a:cubicBezTo>
                    <a:pt x="0" y="14224"/>
                    <a:pt x="14224" y="0"/>
                    <a:pt x="31750" y="0"/>
                  </a:cubicBezTo>
                  <a:moveTo>
                    <a:pt x="31750" y="63500"/>
                  </a:moveTo>
                  <a:lnTo>
                    <a:pt x="31750" y="31750"/>
                  </a:lnTo>
                  <a:lnTo>
                    <a:pt x="63500" y="31750"/>
                  </a:lnTo>
                  <a:lnTo>
                    <a:pt x="63500" y="11004550"/>
                  </a:lnTo>
                  <a:lnTo>
                    <a:pt x="31750" y="11004550"/>
                  </a:lnTo>
                  <a:lnTo>
                    <a:pt x="31750" y="10972800"/>
                  </a:lnTo>
                  <a:lnTo>
                    <a:pt x="8244967" y="10972800"/>
                  </a:lnTo>
                  <a:lnTo>
                    <a:pt x="8244967" y="11004550"/>
                  </a:lnTo>
                  <a:lnTo>
                    <a:pt x="8213217" y="11004550"/>
                  </a:lnTo>
                  <a:lnTo>
                    <a:pt x="8213217" y="31750"/>
                  </a:lnTo>
                  <a:lnTo>
                    <a:pt x="8244967" y="31750"/>
                  </a:lnTo>
                  <a:lnTo>
                    <a:pt x="8244967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810724" y="2241129"/>
            <a:ext cx="10288695" cy="853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57"/>
              </a:lnSpc>
            </a:pPr>
            <a:r>
              <a:rPr lang="en-US" sz="12731" spc="-636">
                <a:solidFill>
                  <a:srgbClr val="5E17EB"/>
                </a:solidFill>
                <a:latin typeface="TT Ramillas"/>
                <a:ea typeface="TT Ramillas"/>
                <a:cs typeface="TT Ramillas"/>
                <a:sym typeface="TT Ramillas"/>
              </a:rPr>
              <a:t>Portfolio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152978"/>
            <a:ext cx="8115300" cy="7074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47"/>
              </a:lnSpc>
            </a:pPr>
            <a:r>
              <a:rPr lang="en-US" sz="496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Name:</a:t>
            </a:r>
            <a:r>
              <a:rPr lang="en-US" sz="4963" b="true">
                <a:solidFill>
                  <a:srgbClr val="5E17E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4963">
                <a:solidFill>
                  <a:srgbClr val="2A2929"/>
                </a:solidFill>
                <a:latin typeface="Canva Sans"/>
                <a:ea typeface="Canva Sans"/>
                <a:cs typeface="Canva Sans"/>
                <a:sym typeface="Canva Sans"/>
              </a:rPr>
              <a:t>P.Purna Gayathri</a:t>
            </a:r>
          </a:p>
          <a:p>
            <a:pPr algn="l">
              <a:lnSpc>
                <a:spcPts val="6947"/>
              </a:lnSpc>
            </a:pPr>
          </a:p>
          <a:p>
            <a:pPr algn="l">
              <a:lnSpc>
                <a:spcPts val="6947"/>
              </a:lnSpc>
            </a:pPr>
            <a:r>
              <a:rPr lang="en-US" sz="496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Organization</a:t>
            </a:r>
            <a:r>
              <a:rPr lang="en-US" sz="496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  <a:r>
              <a:rPr lang="en-US" sz="4963">
                <a:solidFill>
                  <a:srgbClr val="5E17EB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496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Micro</a:t>
            </a:r>
            <a:r>
              <a:rPr lang="en-US" sz="4963">
                <a:solidFill>
                  <a:srgbClr val="5E17EB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496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</a:t>
            </a:r>
          </a:p>
          <a:p>
            <a:pPr algn="l">
              <a:lnSpc>
                <a:spcPts val="6947"/>
              </a:lnSpc>
            </a:pPr>
          </a:p>
          <a:p>
            <a:pPr algn="l">
              <a:lnSpc>
                <a:spcPts val="6947"/>
              </a:lnSpc>
            </a:pPr>
            <a:r>
              <a:rPr lang="en-US" sz="496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Topic</a:t>
            </a:r>
            <a:r>
              <a:rPr lang="en-US" sz="496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  <a:r>
              <a:rPr lang="en-US" sz="4963">
                <a:solidFill>
                  <a:srgbClr val="5E17EB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496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Portfolio</a:t>
            </a:r>
            <a:r>
              <a:rPr lang="en-US" sz="4963">
                <a:solidFill>
                  <a:srgbClr val="5E17EB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ctr">
              <a:lnSpc>
                <a:spcPts val="6947"/>
              </a:lnSpc>
            </a:pPr>
          </a:p>
          <a:p>
            <a:pPr algn="ctr">
              <a:lnSpc>
                <a:spcPts val="6947"/>
              </a:lnSpc>
            </a:pPr>
          </a:p>
          <a:p>
            <a:pPr algn="ctr">
              <a:lnSpc>
                <a:spcPts val="6947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590550"/>
            <a:ext cx="10166554" cy="653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4"/>
              </a:lnSpc>
            </a:pPr>
            <a:r>
              <a:rPr lang="en-US" sz="10104" spc="-503">
                <a:solidFill>
                  <a:srgbClr val="5E17EB"/>
                </a:solidFill>
                <a:latin typeface="TT Ramillas"/>
                <a:ea typeface="TT Ramillas"/>
                <a:cs typeface="TT Ramillas"/>
                <a:sym typeface="TT Ramillas"/>
              </a:rPr>
              <a:t>Uses of Portfolio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79873" y="1725597"/>
            <a:ext cx="16079427" cy="811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8"/>
              </a:lnSpc>
            </a:pPr>
            <a:r>
              <a:rPr lang="en-US" sz="4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Portfolio provides a organized way to present work, achievements, and progress.</a:t>
            </a:r>
          </a:p>
          <a:p>
            <a:pPr algn="l">
              <a:lnSpc>
                <a:spcPts val="6298"/>
              </a:lnSpc>
            </a:pPr>
            <a:r>
              <a:rPr lang="en-US" sz="4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Portfolios serve multiple purposes, including career advancement, investment management, academic assessment, professional development, marketing, personal branding, and project management. They provide a comprehensive way to showcase skills, experience, achievements, and progress, helping individuals and organizations achieve their goals and objectives.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340756" y="3271607"/>
            <a:ext cx="6918579" cy="4612386"/>
            <a:chOff x="0" y="0"/>
            <a:chExt cx="9224772" cy="61498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224772" cy="6149848"/>
            </a:xfrm>
            <a:custGeom>
              <a:avLst/>
              <a:gdLst/>
              <a:ahLst/>
              <a:cxnLst/>
              <a:rect r="r" b="b" t="t" l="l"/>
              <a:pathLst>
                <a:path h="6149848" w="9224772">
                  <a:moveTo>
                    <a:pt x="0" y="0"/>
                  </a:moveTo>
                  <a:lnTo>
                    <a:pt x="9224772" y="0"/>
                  </a:lnTo>
                  <a:lnTo>
                    <a:pt x="9224772" y="6149848"/>
                  </a:lnTo>
                  <a:lnTo>
                    <a:pt x="0" y="61498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216931" y="3147782"/>
            <a:ext cx="7166229" cy="4860036"/>
            <a:chOff x="0" y="0"/>
            <a:chExt cx="9554972" cy="648004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554972" cy="6480048"/>
            </a:xfrm>
            <a:custGeom>
              <a:avLst/>
              <a:gdLst/>
              <a:ahLst/>
              <a:cxnLst/>
              <a:rect r="r" b="b" t="t" l="l"/>
              <a:pathLst>
                <a:path h="6480048" w="9554972">
                  <a:moveTo>
                    <a:pt x="165100" y="0"/>
                  </a:moveTo>
                  <a:lnTo>
                    <a:pt x="9389872" y="0"/>
                  </a:lnTo>
                  <a:cubicBezTo>
                    <a:pt x="9481058" y="0"/>
                    <a:pt x="9554972" y="73914"/>
                    <a:pt x="9554972" y="165100"/>
                  </a:cubicBezTo>
                  <a:lnTo>
                    <a:pt x="9554972" y="6314948"/>
                  </a:lnTo>
                  <a:cubicBezTo>
                    <a:pt x="9554972" y="6406134"/>
                    <a:pt x="9481058" y="6480048"/>
                    <a:pt x="9389872" y="6480048"/>
                  </a:cubicBezTo>
                  <a:lnTo>
                    <a:pt x="165100" y="6480048"/>
                  </a:lnTo>
                  <a:cubicBezTo>
                    <a:pt x="73914" y="6480048"/>
                    <a:pt x="0" y="6406134"/>
                    <a:pt x="0" y="6314948"/>
                  </a:cubicBezTo>
                  <a:lnTo>
                    <a:pt x="0" y="165100"/>
                  </a:lnTo>
                  <a:cubicBezTo>
                    <a:pt x="0" y="73914"/>
                    <a:pt x="73914" y="0"/>
                    <a:pt x="165100" y="0"/>
                  </a:cubicBezTo>
                  <a:moveTo>
                    <a:pt x="165100" y="330200"/>
                  </a:moveTo>
                  <a:lnTo>
                    <a:pt x="165100" y="165100"/>
                  </a:lnTo>
                  <a:lnTo>
                    <a:pt x="330200" y="165100"/>
                  </a:lnTo>
                  <a:lnTo>
                    <a:pt x="330200" y="6314948"/>
                  </a:lnTo>
                  <a:lnTo>
                    <a:pt x="165100" y="6314948"/>
                  </a:lnTo>
                  <a:lnTo>
                    <a:pt x="165100" y="6149848"/>
                  </a:lnTo>
                  <a:lnTo>
                    <a:pt x="9389872" y="6149848"/>
                  </a:lnTo>
                  <a:lnTo>
                    <a:pt x="9389872" y="6314948"/>
                  </a:lnTo>
                  <a:lnTo>
                    <a:pt x="9224772" y="6314948"/>
                  </a:lnTo>
                  <a:lnTo>
                    <a:pt x="9224772" y="165100"/>
                  </a:lnTo>
                  <a:lnTo>
                    <a:pt x="9389872" y="165100"/>
                  </a:lnTo>
                  <a:lnTo>
                    <a:pt x="9389872" y="330200"/>
                  </a:lnTo>
                  <a:lnTo>
                    <a:pt x="165100" y="3302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-634179" y="370069"/>
            <a:ext cx="18922179" cy="658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18"/>
              </a:lnSpc>
            </a:pPr>
            <a:r>
              <a:rPr lang="en-US" sz="9575" i="true" spc="-478">
                <a:solidFill>
                  <a:srgbClr val="5E17EB"/>
                </a:solidFill>
                <a:latin typeface="TT Ramillas Italics"/>
                <a:ea typeface="TT Ramillas Italics"/>
                <a:cs typeface="TT Ramillas Italics"/>
                <a:sym typeface="TT Ramillas Italics"/>
              </a:rPr>
              <a:t>Tools used in Portfolio Management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77884" y="694754"/>
            <a:ext cx="17332233" cy="17060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7"/>
              </a:lnSpc>
            </a:pPr>
          </a:p>
          <a:p>
            <a:pPr algn="l">
              <a:lnSpc>
                <a:spcPts val="5187"/>
              </a:lnSpc>
            </a:pPr>
            <a:r>
              <a:rPr lang="en-US" sz="370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Some popular portfolio management tools include:</a:t>
            </a:r>
          </a:p>
          <a:p>
            <a:pPr algn="l">
              <a:lnSpc>
                <a:spcPts val="5187"/>
              </a:lnSpc>
            </a:pPr>
            <a:r>
              <a:rPr lang="en-US" sz="370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 Morningstar Direct</a:t>
            </a:r>
          </a:p>
          <a:p>
            <a:pPr algn="l">
              <a:lnSpc>
                <a:spcPts val="5187"/>
              </a:lnSpc>
            </a:pPr>
            <a:r>
              <a:rPr lang="en-US" sz="370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FactSet</a:t>
            </a:r>
          </a:p>
          <a:p>
            <a:pPr algn="l">
              <a:lnSpc>
                <a:spcPts val="5187"/>
              </a:lnSpc>
            </a:pPr>
            <a:r>
              <a:rPr lang="en-US" sz="370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 Bloomberg Terminal</a:t>
            </a:r>
          </a:p>
          <a:p>
            <a:pPr algn="l">
              <a:lnSpc>
                <a:spcPts val="5187"/>
              </a:lnSpc>
            </a:pPr>
            <a:r>
              <a:rPr lang="en-US" sz="370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4. Excel</a:t>
            </a:r>
          </a:p>
          <a:p>
            <a:pPr algn="l">
              <a:lnSpc>
                <a:spcPts val="5187"/>
              </a:lnSpc>
            </a:pPr>
            <a:r>
              <a:rPr lang="en-US" sz="370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5. RiskMetrics</a:t>
            </a:r>
          </a:p>
          <a:p>
            <a:pPr algn="l">
              <a:lnSpc>
                <a:spcPts val="5187"/>
              </a:lnSpc>
            </a:pPr>
            <a:r>
              <a:rPr lang="en-US" sz="370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6. Aladdin by BlackRock</a:t>
            </a:r>
          </a:p>
          <a:p>
            <a:pPr algn="l">
              <a:lnSpc>
                <a:spcPts val="5187"/>
              </a:lnSpc>
            </a:pPr>
            <a:r>
              <a:rPr lang="en-US" sz="370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7. MSCI Barra</a:t>
            </a:r>
          </a:p>
          <a:p>
            <a:pPr algn="l">
              <a:lnSpc>
                <a:spcPts val="5187"/>
              </a:lnSpc>
            </a:pPr>
            <a:r>
              <a:rPr lang="en-US" sz="370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8. Smartsheet</a:t>
            </a:r>
          </a:p>
          <a:p>
            <a:pPr algn="l">
              <a:lnSpc>
                <a:spcPts val="5187"/>
              </a:lnSpc>
            </a:pPr>
            <a:r>
              <a:rPr lang="en-US" sz="370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9. Kantata</a:t>
            </a:r>
          </a:p>
          <a:p>
            <a:pPr algn="l">
              <a:lnSpc>
                <a:spcPts val="5187"/>
              </a:lnSpc>
            </a:pPr>
            <a:r>
              <a:rPr lang="en-US" sz="370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10. Celoxis</a:t>
            </a:r>
          </a:p>
          <a:p>
            <a:pPr algn="l">
              <a:lnSpc>
                <a:spcPts val="5187"/>
              </a:lnSpc>
            </a:pPr>
            <a:r>
              <a:rPr lang="en-US" sz="370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These tools help with investment tracking, risk management, financial modeling, and project management.</a:t>
            </a:r>
          </a:p>
          <a:p>
            <a:pPr algn="l">
              <a:lnSpc>
                <a:spcPts val="5187"/>
              </a:lnSpc>
            </a:pPr>
          </a:p>
          <a:p>
            <a:pPr algn="l">
              <a:lnSpc>
                <a:spcPts val="5187"/>
              </a:lnSpc>
            </a:pPr>
          </a:p>
          <a:p>
            <a:pPr algn="l">
              <a:lnSpc>
                <a:spcPts val="5187"/>
              </a:lnSpc>
            </a:pPr>
          </a:p>
          <a:p>
            <a:pPr algn="l">
              <a:lnSpc>
                <a:spcPts val="5187"/>
              </a:lnSpc>
            </a:pPr>
          </a:p>
          <a:p>
            <a:pPr algn="l">
              <a:lnSpc>
                <a:spcPts val="5187"/>
              </a:lnSpc>
            </a:pPr>
          </a:p>
          <a:p>
            <a:pPr algn="l">
              <a:lnSpc>
                <a:spcPts val="5187"/>
              </a:lnSpc>
            </a:pPr>
          </a:p>
          <a:p>
            <a:pPr algn="l">
              <a:lnSpc>
                <a:spcPts val="5187"/>
              </a:lnSpc>
            </a:pPr>
          </a:p>
          <a:p>
            <a:pPr algn="l">
              <a:lnSpc>
                <a:spcPts val="5187"/>
              </a:lnSpc>
            </a:pPr>
          </a:p>
          <a:p>
            <a:pPr algn="l">
              <a:lnSpc>
                <a:spcPts val="5187"/>
              </a:lnSpc>
            </a:pPr>
          </a:p>
          <a:p>
            <a:pPr algn="l">
              <a:lnSpc>
                <a:spcPts val="5187"/>
              </a:lnSpc>
            </a:pPr>
          </a:p>
          <a:p>
            <a:pPr algn="l">
              <a:lnSpc>
                <a:spcPts val="5187"/>
              </a:lnSpc>
            </a:pPr>
          </a:p>
          <a:p>
            <a:pPr algn="l">
              <a:lnSpc>
                <a:spcPts val="5187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942221"/>
            <a:ext cx="4804886" cy="3201257"/>
            <a:chOff x="0" y="0"/>
            <a:chExt cx="6406515" cy="42683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406515" cy="4268343"/>
            </a:xfrm>
            <a:custGeom>
              <a:avLst/>
              <a:gdLst/>
              <a:ahLst/>
              <a:cxnLst/>
              <a:rect r="r" b="b" t="t" l="l"/>
              <a:pathLst>
                <a:path h="4268343" w="6406515">
                  <a:moveTo>
                    <a:pt x="0" y="0"/>
                  </a:moveTo>
                  <a:lnTo>
                    <a:pt x="6406515" y="0"/>
                  </a:lnTo>
                  <a:lnTo>
                    <a:pt x="6406515" y="4268343"/>
                  </a:lnTo>
                  <a:lnTo>
                    <a:pt x="0" y="42683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31" r="0" b="-31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928688" y="1842208"/>
            <a:ext cx="5004911" cy="3401282"/>
            <a:chOff x="0" y="0"/>
            <a:chExt cx="6673215" cy="453504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673215" cy="4535043"/>
            </a:xfrm>
            <a:custGeom>
              <a:avLst/>
              <a:gdLst/>
              <a:ahLst/>
              <a:cxnLst/>
              <a:rect r="r" b="b" t="t" l="l"/>
              <a:pathLst>
                <a:path h="4535043" w="6673215">
                  <a:moveTo>
                    <a:pt x="133350" y="0"/>
                  </a:moveTo>
                  <a:lnTo>
                    <a:pt x="6539865" y="0"/>
                  </a:lnTo>
                  <a:cubicBezTo>
                    <a:pt x="6613525" y="0"/>
                    <a:pt x="6673215" y="59690"/>
                    <a:pt x="6673215" y="133350"/>
                  </a:cubicBezTo>
                  <a:lnTo>
                    <a:pt x="6673215" y="4401693"/>
                  </a:lnTo>
                  <a:cubicBezTo>
                    <a:pt x="6673215" y="4475353"/>
                    <a:pt x="6613525" y="4535043"/>
                    <a:pt x="6539865" y="4535043"/>
                  </a:cubicBezTo>
                  <a:lnTo>
                    <a:pt x="133350" y="4535043"/>
                  </a:lnTo>
                  <a:cubicBezTo>
                    <a:pt x="59690" y="4535043"/>
                    <a:pt x="0" y="4475353"/>
                    <a:pt x="0" y="4401693"/>
                  </a:cubicBezTo>
                  <a:lnTo>
                    <a:pt x="0" y="133350"/>
                  </a:lnTo>
                  <a:cubicBezTo>
                    <a:pt x="0" y="59690"/>
                    <a:pt x="59690" y="0"/>
                    <a:pt x="133350" y="0"/>
                  </a:cubicBezTo>
                  <a:moveTo>
                    <a:pt x="133350" y="266700"/>
                  </a:moveTo>
                  <a:lnTo>
                    <a:pt x="133350" y="133350"/>
                  </a:lnTo>
                  <a:lnTo>
                    <a:pt x="266700" y="133350"/>
                  </a:lnTo>
                  <a:lnTo>
                    <a:pt x="266700" y="4401693"/>
                  </a:lnTo>
                  <a:lnTo>
                    <a:pt x="133350" y="4401693"/>
                  </a:lnTo>
                  <a:lnTo>
                    <a:pt x="133350" y="4268343"/>
                  </a:lnTo>
                  <a:lnTo>
                    <a:pt x="6539865" y="4268343"/>
                  </a:lnTo>
                  <a:lnTo>
                    <a:pt x="6539865" y="4401693"/>
                  </a:lnTo>
                  <a:lnTo>
                    <a:pt x="6406515" y="4401693"/>
                  </a:lnTo>
                  <a:lnTo>
                    <a:pt x="6406515" y="133350"/>
                  </a:lnTo>
                  <a:lnTo>
                    <a:pt x="6539865" y="133350"/>
                  </a:lnTo>
                  <a:lnTo>
                    <a:pt x="6539865" y="266700"/>
                  </a:lnTo>
                  <a:lnTo>
                    <a:pt x="133350" y="266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587225" y="6501862"/>
            <a:ext cx="5963317" cy="2818733"/>
            <a:chOff x="0" y="0"/>
            <a:chExt cx="7951089" cy="375831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951089" cy="3758311"/>
            </a:xfrm>
            <a:custGeom>
              <a:avLst/>
              <a:gdLst/>
              <a:ahLst/>
              <a:cxnLst/>
              <a:rect r="r" b="b" t="t" l="l"/>
              <a:pathLst>
                <a:path h="3758311" w="7951089">
                  <a:moveTo>
                    <a:pt x="0" y="0"/>
                  </a:moveTo>
                  <a:lnTo>
                    <a:pt x="7951089" y="0"/>
                  </a:lnTo>
                  <a:lnTo>
                    <a:pt x="7951089" y="3758311"/>
                  </a:lnTo>
                  <a:lnTo>
                    <a:pt x="0" y="37583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23515" r="0" b="-23515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506263" y="6420900"/>
            <a:ext cx="6125242" cy="2980658"/>
            <a:chOff x="0" y="0"/>
            <a:chExt cx="8166989" cy="397421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66989" cy="3974211"/>
            </a:xfrm>
            <a:custGeom>
              <a:avLst/>
              <a:gdLst/>
              <a:ahLst/>
              <a:cxnLst/>
              <a:rect r="r" b="b" t="t" l="l"/>
              <a:pathLst>
                <a:path h="3974211" w="8166989">
                  <a:moveTo>
                    <a:pt x="107950" y="0"/>
                  </a:moveTo>
                  <a:lnTo>
                    <a:pt x="8059039" y="0"/>
                  </a:lnTo>
                  <a:cubicBezTo>
                    <a:pt x="8118602" y="0"/>
                    <a:pt x="8166989" y="48387"/>
                    <a:pt x="8166989" y="107950"/>
                  </a:cubicBezTo>
                  <a:lnTo>
                    <a:pt x="8166989" y="3866261"/>
                  </a:lnTo>
                  <a:cubicBezTo>
                    <a:pt x="8166989" y="3925824"/>
                    <a:pt x="8118602" y="3974211"/>
                    <a:pt x="8059039" y="3974211"/>
                  </a:cubicBezTo>
                  <a:lnTo>
                    <a:pt x="107950" y="3974211"/>
                  </a:lnTo>
                  <a:cubicBezTo>
                    <a:pt x="48387" y="3974211"/>
                    <a:pt x="0" y="3925824"/>
                    <a:pt x="0" y="3866261"/>
                  </a:cubicBezTo>
                  <a:lnTo>
                    <a:pt x="0" y="107950"/>
                  </a:lnTo>
                  <a:cubicBezTo>
                    <a:pt x="0" y="48387"/>
                    <a:pt x="48387" y="0"/>
                    <a:pt x="107950" y="0"/>
                  </a:cubicBezTo>
                  <a:moveTo>
                    <a:pt x="107950" y="215900"/>
                  </a:moveTo>
                  <a:lnTo>
                    <a:pt x="107950" y="107950"/>
                  </a:lnTo>
                  <a:lnTo>
                    <a:pt x="215900" y="107950"/>
                  </a:lnTo>
                  <a:lnTo>
                    <a:pt x="215900" y="3866261"/>
                  </a:lnTo>
                  <a:lnTo>
                    <a:pt x="107950" y="3866261"/>
                  </a:lnTo>
                  <a:lnTo>
                    <a:pt x="107950" y="3758311"/>
                  </a:lnTo>
                  <a:lnTo>
                    <a:pt x="8059039" y="3758311"/>
                  </a:lnTo>
                  <a:lnTo>
                    <a:pt x="8059039" y="3866261"/>
                  </a:lnTo>
                  <a:lnTo>
                    <a:pt x="7951089" y="3866261"/>
                  </a:lnTo>
                  <a:lnTo>
                    <a:pt x="7951089" y="107950"/>
                  </a:lnTo>
                  <a:lnTo>
                    <a:pt x="8059039" y="107950"/>
                  </a:lnTo>
                  <a:lnTo>
                    <a:pt x="8059039" y="215900"/>
                  </a:lnTo>
                  <a:lnTo>
                    <a:pt x="107950" y="2159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2182515" y="1609163"/>
            <a:ext cx="5177599" cy="3396901"/>
            <a:chOff x="0" y="0"/>
            <a:chExt cx="6903466" cy="452920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903466" cy="4529201"/>
            </a:xfrm>
            <a:custGeom>
              <a:avLst/>
              <a:gdLst/>
              <a:ahLst/>
              <a:cxnLst/>
              <a:rect r="r" b="b" t="t" l="l"/>
              <a:pathLst>
                <a:path h="4529201" w="6903466">
                  <a:moveTo>
                    <a:pt x="0" y="0"/>
                  </a:moveTo>
                  <a:lnTo>
                    <a:pt x="6903466" y="0"/>
                  </a:lnTo>
                  <a:lnTo>
                    <a:pt x="6903466" y="4529201"/>
                  </a:lnTo>
                  <a:lnTo>
                    <a:pt x="0" y="45292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2430" t="0" r="-243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2096790" y="1523438"/>
            <a:ext cx="5349049" cy="3568351"/>
            <a:chOff x="0" y="0"/>
            <a:chExt cx="7132066" cy="475780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132066" cy="4757801"/>
            </a:xfrm>
            <a:custGeom>
              <a:avLst/>
              <a:gdLst/>
              <a:ahLst/>
              <a:cxnLst/>
              <a:rect r="r" b="b" t="t" l="l"/>
              <a:pathLst>
                <a:path h="4757801" w="7132066">
                  <a:moveTo>
                    <a:pt x="114300" y="0"/>
                  </a:moveTo>
                  <a:lnTo>
                    <a:pt x="7017766" y="0"/>
                  </a:lnTo>
                  <a:cubicBezTo>
                    <a:pt x="7080885" y="0"/>
                    <a:pt x="7132066" y="51181"/>
                    <a:pt x="7132066" y="114300"/>
                  </a:cubicBezTo>
                  <a:lnTo>
                    <a:pt x="7132066" y="4643501"/>
                  </a:lnTo>
                  <a:cubicBezTo>
                    <a:pt x="7132066" y="4706620"/>
                    <a:pt x="7080885" y="4757801"/>
                    <a:pt x="7017766" y="4757801"/>
                  </a:cubicBezTo>
                  <a:lnTo>
                    <a:pt x="114300" y="4757801"/>
                  </a:lnTo>
                  <a:cubicBezTo>
                    <a:pt x="51181" y="4757801"/>
                    <a:pt x="0" y="4706620"/>
                    <a:pt x="0" y="4643501"/>
                  </a:cubicBezTo>
                  <a:lnTo>
                    <a:pt x="0" y="114300"/>
                  </a:lnTo>
                  <a:cubicBezTo>
                    <a:pt x="0" y="51181"/>
                    <a:pt x="51181" y="0"/>
                    <a:pt x="114300" y="0"/>
                  </a:cubicBezTo>
                  <a:moveTo>
                    <a:pt x="114300" y="228600"/>
                  </a:moveTo>
                  <a:lnTo>
                    <a:pt x="114300" y="114300"/>
                  </a:lnTo>
                  <a:lnTo>
                    <a:pt x="228600" y="114300"/>
                  </a:lnTo>
                  <a:lnTo>
                    <a:pt x="228600" y="4643501"/>
                  </a:lnTo>
                  <a:lnTo>
                    <a:pt x="114300" y="4643501"/>
                  </a:lnTo>
                  <a:lnTo>
                    <a:pt x="114300" y="4529201"/>
                  </a:lnTo>
                  <a:lnTo>
                    <a:pt x="7017766" y="4529201"/>
                  </a:lnTo>
                  <a:lnTo>
                    <a:pt x="7017766" y="4643501"/>
                  </a:lnTo>
                  <a:lnTo>
                    <a:pt x="6903466" y="4643501"/>
                  </a:lnTo>
                  <a:lnTo>
                    <a:pt x="6903466" y="114300"/>
                  </a:lnTo>
                  <a:lnTo>
                    <a:pt x="7017766" y="114300"/>
                  </a:lnTo>
                  <a:lnTo>
                    <a:pt x="7017766" y="228600"/>
                  </a:lnTo>
                  <a:lnTo>
                    <a:pt x="114300" y="2286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6252391" y="2216953"/>
            <a:ext cx="5098732" cy="3396806"/>
            <a:chOff x="0" y="0"/>
            <a:chExt cx="6798310" cy="452907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798310" cy="4529074"/>
            </a:xfrm>
            <a:custGeom>
              <a:avLst/>
              <a:gdLst/>
              <a:ahLst/>
              <a:cxnLst/>
              <a:rect r="r" b="b" t="t" l="l"/>
              <a:pathLst>
                <a:path h="4529074" w="6798310">
                  <a:moveTo>
                    <a:pt x="0" y="0"/>
                  </a:moveTo>
                  <a:lnTo>
                    <a:pt x="6798310" y="0"/>
                  </a:lnTo>
                  <a:lnTo>
                    <a:pt x="6798310" y="4529074"/>
                  </a:lnTo>
                  <a:lnTo>
                    <a:pt x="0" y="45290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34" r="0" b="-34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8225009" y="5790453"/>
            <a:ext cx="8554212" cy="4241578"/>
            <a:chOff x="0" y="0"/>
            <a:chExt cx="11405616" cy="565543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1405616" cy="5655437"/>
            </a:xfrm>
            <a:custGeom>
              <a:avLst/>
              <a:gdLst/>
              <a:ahLst/>
              <a:cxnLst/>
              <a:rect r="r" b="b" t="t" l="l"/>
              <a:pathLst>
                <a:path h="5655437" w="11405616">
                  <a:moveTo>
                    <a:pt x="0" y="0"/>
                  </a:moveTo>
                  <a:lnTo>
                    <a:pt x="11405616" y="0"/>
                  </a:lnTo>
                  <a:lnTo>
                    <a:pt x="11405616" y="5655437"/>
                  </a:lnTo>
                  <a:lnTo>
                    <a:pt x="0" y="56554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17179" r="0" b="-17179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-129752" y="300886"/>
            <a:ext cx="11926678" cy="727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02"/>
              </a:lnSpc>
            </a:pPr>
            <a:r>
              <a:rPr lang="en-US" sz="10779" i="true" spc="-538">
                <a:solidFill>
                  <a:srgbClr val="5E17EB"/>
                </a:solidFill>
                <a:latin typeface="TT Ramillas Italics"/>
                <a:ea typeface="TT Ramillas Italics"/>
                <a:cs typeface="TT Ramillas Italics"/>
                <a:sym typeface="TT Ramillas Italics"/>
              </a:rPr>
              <a:t>Portfolio Templates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1032386" y="1447393"/>
            <a:ext cx="8812160" cy="71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13"/>
              </a:lnSpc>
            </a:pPr>
            <a:r>
              <a:rPr lang="en-US" sz="10904" i="true" spc="-544">
                <a:solidFill>
                  <a:srgbClr val="5E17EB"/>
                </a:solidFill>
                <a:latin typeface="TT Ramillas Italics"/>
                <a:ea typeface="TT Ramillas Italics"/>
                <a:cs typeface="TT Ramillas Italics"/>
                <a:sym typeface="TT Ramillas Italics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86474" y="2619025"/>
            <a:ext cx="17601526" cy="3198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63"/>
              </a:lnSpc>
            </a:pPr>
            <a:r>
              <a:rPr lang="en-US" sz="43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project heavily relied on my skills and contributions, allowing me to showcase my expertise and make a significant impact.The project's outcome was largely influenced by my involvement, demonstrating my value and capabilities.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99219" y="4532101"/>
            <a:ext cx="12061658" cy="1416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32"/>
              </a:lnSpc>
            </a:pPr>
            <a:r>
              <a:rPr lang="en-US" sz="14925" i="true" spc="-746">
                <a:solidFill>
                  <a:srgbClr val="5E17EB"/>
                </a:solidFill>
                <a:latin typeface="TT Ramillas Italics"/>
                <a:ea typeface="TT Ramillas Italics"/>
                <a:cs typeface="TT Ramillas Italics"/>
                <a:sym typeface="TT Ramillas Italics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4350" y="3649845"/>
            <a:ext cx="6698552" cy="3928967"/>
            <a:chOff x="0" y="0"/>
            <a:chExt cx="8931402" cy="52386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31402" cy="5238623"/>
            </a:xfrm>
            <a:custGeom>
              <a:avLst/>
              <a:gdLst/>
              <a:ahLst/>
              <a:cxnLst/>
              <a:rect r="r" b="b" t="t" l="l"/>
              <a:pathLst>
                <a:path h="5238623" w="8931402">
                  <a:moveTo>
                    <a:pt x="0" y="0"/>
                  </a:moveTo>
                  <a:lnTo>
                    <a:pt x="8931402" y="0"/>
                  </a:lnTo>
                  <a:lnTo>
                    <a:pt x="8931402" y="5238623"/>
                  </a:lnTo>
                  <a:lnTo>
                    <a:pt x="0" y="52386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6830" r="0" b="-683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461962" y="3597458"/>
            <a:ext cx="6803327" cy="4033742"/>
            <a:chOff x="0" y="0"/>
            <a:chExt cx="9071102" cy="537832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071102" cy="5378323"/>
            </a:xfrm>
            <a:custGeom>
              <a:avLst/>
              <a:gdLst/>
              <a:ahLst/>
              <a:cxnLst/>
              <a:rect r="r" b="b" t="t" l="l"/>
              <a:pathLst>
                <a:path h="5378323" w="9071102">
                  <a:moveTo>
                    <a:pt x="69850" y="0"/>
                  </a:moveTo>
                  <a:lnTo>
                    <a:pt x="9001252" y="0"/>
                  </a:lnTo>
                  <a:cubicBezTo>
                    <a:pt x="9039860" y="0"/>
                    <a:pt x="9071102" y="31242"/>
                    <a:pt x="9071102" y="69850"/>
                  </a:cubicBezTo>
                  <a:lnTo>
                    <a:pt x="9071102" y="5308473"/>
                  </a:lnTo>
                  <a:cubicBezTo>
                    <a:pt x="9071102" y="5347081"/>
                    <a:pt x="9039860" y="5378323"/>
                    <a:pt x="9001252" y="5378323"/>
                  </a:cubicBezTo>
                  <a:lnTo>
                    <a:pt x="69850" y="5378323"/>
                  </a:lnTo>
                  <a:cubicBezTo>
                    <a:pt x="31242" y="5378323"/>
                    <a:pt x="0" y="5347081"/>
                    <a:pt x="0" y="5308473"/>
                  </a:cubicBezTo>
                  <a:lnTo>
                    <a:pt x="0" y="69850"/>
                  </a:lnTo>
                  <a:cubicBezTo>
                    <a:pt x="0" y="31242"/>
                    <a:pt x="31242" y="0"/>
                    <a:pt x="69850" y="0"/>
                  </a:cubicBezTo>
                  <a:moveTo>
                    <a:pt x="69850" y="139700"/>
                  </a:moveTo>
                  <a:lnTo>
                    <a:pt x="69850" y="69850"/>
                  </a:lnTo>
                  <a:lnTo>
                    <a:pt x="139700" y="69850"/>
                  </a:lnTo>
                  <a:lnTo>
                    <a:pt x="139700" y="5308473"/>
                  </a:lnTo>
                  <a:lnTo>
                    <a:pt x="69850" y="5308473"/>
                  </a:lnTo>
                  <a:lnTo>
                    <a:pt x="69850" y="5238623"/>
                  </a:lnTo>
                  <a:lnTo>
                    <a:pt x="9001252" y="5238623"/>
                  </a:lnTo>
                  <a:lnTo>
                    <a:pt x="9001252" y="5308473"/>
                  </a:lnTo>
                  <a:lnTo>
                    <a:pt x="8931402" y="5308473"/>
                  </a:lnTo>
                  <a:lnTo>
                    <a:pt x="8931402" y="69850"/>
                  </a:lnTo>
                  <a:lnTo>
                    <a:pt x="9001252" y="69850"/>
                  </a:lnTo>
                  <a:lnTo>
                    <a:pt x="9001252" y="139700"/>
                  </a:lnTo>
                  <a:lnTo>
                    <a:pt x="69850" y="139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-554909" y="2058936"/>
            <a:ext cx="7400949" cy="555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70"/>
              </a:lnSpc>
            </a:pPr>
            <a:r>
              <a:rPr lang="en-US" sz="8857" i="true" spc="-440">
                <a:solidFill>
                  <a:srgbClr val="5E17EB"/>
                </a:solidFill>
                <a:latin typeface="TT Ramillas Italics"/>
                <a:ea typeface="TT Ramillas Italics"/>
                <a:cs typeface="TT Ramillas Italics"/>
                <a:sym typeface="TT Ramillas Italics"/>
              </a:rPr>
              <a:t>Introduction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583459" y="4288173"/>
            <a:ext cx="10372701" cy="3048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40"/>
              </a:lnSpc>
            </a:pPr>
            <a:r>
              <a:rPr lang="en-US" sz="4100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This project guides you in understanding how  types of portfolios are divided,created, managed, and optimized to fulfill financial aspirations.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62381" y="1695351"/>
            <a:ext cx="5527146" cy="5158581"/>
            <a:chOff x="0" y="0"/>
            <a:chExt cx="5479561" cy="51141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79542" cy="5114163"/>
            </a:xfrm>
            <a:custGeom>
              <a:avLst/>
              <a:gdLst/>
              <a:ahLst/>
              <a:cxnLst/>
              <a:rect r="r" b="b" t="t" l="l"/>
              <a:pathLst>
                <a:path h="5114163" w="5479542">
                  <a:moveTo>
                    <a:pt x="0" y="0"/>
                  </a:moveTo>
                  <a:lnTo>
                    <a:pt x="5479542" y="0"/>
                  </a:lnTo>
                  <a:lnTo>
                    <a:pt x="5479542" y="5114163"/>
                  </a:lnTo>
                  <a:lnTo>
                    <a:pt x="0" y="51141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72792" t="-49250" r="-16319" b="-160517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1085978"/>
            <a:ext cx="5353449" cy="609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32"/>
              </a:lnSpc>
            </a:pPr>
            <a:r>
              <a:rPr lang="en-US" sz="9258" i="true" spc="-460">
                <a:solidFill>
                  <a:srgbClr val="5E17EB"/>
                </a:solidFill>
                <a:latin typeface="TT Ramillas Italics"/>
                <a:ea typeface="TT Ramillas Italics"/>
                <a:cs typeface="TT Ramillas Italics"/>
                <a:sym typeface="TT Ramillas Italics"/>
              </a:rPr>
              <a:t>Overview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92337" y="2639662"/>
            <a:ext cx="12262247" cy="6979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355216" indent="-338804" lvl="3">
              <a:lnSpc>
                <a:spcPts val="6947"/>
              </a:lnSpc>
              <a:buFont typeface="Arial"/>
              <a:buChar char="￭"/>
            </a:pPr>
            <a:r>
              <a:rPr lang="en-US" b="true" sz="496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 is Portfolio </a:t>
            </a:r>
          </a:p>
          <a:p>
            <a:pPr algn="l" marL="1355216" indent="-338804" lvl="3">
              <a:lnSpc>
                <a:spcPts val="6947"/>
              </a:lnSpc>
              <a:buFont typeface="Arial"/>
              <a:buChar char="￭"/>
            </a:pPr>
            <a:r>
              <a:rPr lang="en-US" b="true" sz="496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Types of Portfolio </a:t>
            </a:r>
          </a:p>
          <a:p>
            <a:pPr algn="l" marL="1355216" indent="-338804" lvl="3">
              <a:lnSpc>
                <a:spcPts val="6947"/>
              </a:lnSpc>
              <a:buFont typeface="Arial"/>
              <a:buChar char="￭"/>
            </a:pPr>
            <a:r>
              <a:rPr lang="en-US" b="true" sz="496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How to create a Portfolio </a:t>
            </a:r>
          </a:p>
          <a:p>
            <a:pPr algn="l" marL="1355216" indent="-338804" lvl="3">
              <a:lnSpc>
                <a:spcPts val="6947"/>
              </a:lnSpc>
              <a:buFont typeface="Arial"/>
              <a:buChar char="￭"/>
            </a:pPr>
            <a:r>
              <a:rPr lang="en-US" b="true" sz="496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Uses of Portfolio </a:t>
            </a:r>
          </a:p>
          <a:p>
            <a:pPr algn="l" marL="1355216" indent="-338804" lvl="3">
              <a:lnSpc>
                <a:spcPts val="6947"/>
              </a:lnSpc>
              <a:buFont typeface="Arial"/>
              <a:buChar char="￭"/>
            </a:pPr>
            <a:r>
              <a:rPr lang="en-US" b="true" sz="496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Tools used in Portfolio Management </a:t>
            </a:r>
          </a:p>
          <a:p>
            <a:pPr algn="l" marL="1355216" indent="-338804" lvl="3">
              <a:lnSpc>
                <a:spcPts val="6947"/>
              </a:lnSpc>
              <a:buFont typeface="Arial"/>
              <a:buChar char="￭"/>
            </a:pPr>
            <a:r>
              <a:rPr lang="en-US" b="true" sz="4963">
                <a:solidFill>
                  <a:srgbClr val="2A292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Portfolio Templates</a:t>
            </a:r>
          </a:p>
          <a:p>
            <a:pPr algn="l" marL="1355216" indent="-338804" lvl="3">
              <a:lnSpc>
                <a:spcPts val="6947"/>
              </a:lnSpc>
              <a:buFont typeface="Arial"/>
              <a:buChar char="￭"/>
            </a:pPr>
            <a:r>
              <a:rPr lang="en-US" b="true" sz="496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552926" y="2804317"/>
            <a:ext cx="7460170" cy="5081016"/>
            <a:chOff x="0" y="0"/>
            <a:chExt cx="9946894" cy="67746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946894" cy="6774688"/>
            </a:xfrm>
            <a:custGeom>
              <a:avLst/>
              <a:gdLst/>
              <a:ahLst/>
              <a:cxnLst/>
              <a:rect r="r" b="b" t="t" l="l"/>
              <a:pathLst>
                <a:path h="6774688" w="9946894">
                  <a:moveTo>
                    <a:pt x="0" y="0"/>
                  </a:moveTo>
                  <a:lnTo>
                    <a:pt x="9946894" y="0"/>
                  </a:lnTo>
                  <a:lnTo>
                    <a:pt x="9946894" y="6774688"/>
                  </a:lnTo>
                  <a:lnTo>
                    <a:pt x="0" y="67746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1179" t="0" r="-31179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476726" y="2728117"/>
            <a:ext cx="7612570" cy="5233416"/>
            <a:chOff x="0" y="0"/>
            <a:chExt cx="10150094" cy="697788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150094" cy="6977888"/>
            </a:xfrm>
            <a:custGeom>
              <a:avLst/>
              <a:gdLst/>
              <a:ahLst/>
              <a:cxnLst/>
              <a:rect r="r" b="b" t="t" l="l"/>
              <a:pathLst>
                <a:path h="6977888" w="10150094">
                  <a:moveTo>
                    <a:pt x="101600" y="0"/>
                  </a:moveTo>
                  <a:lnTo>
                    <a:pt x="10048494" y="0"/>
                  </a:lnTo>
                  <a:cubicBezTo>
                    <a:pt x="10104627" y="0"/>
                    <a:pt x="10150094" y="45466"/>
                    <a:pt x="10150094" y="101600"/>
                  </a:cubicBezTo>
                  <a:lnTo>
                    <a:pt x="10150094" y="6876288"/>
                  </a:lnTo>
                  <a:cubicBezTo>
                    <a:pt x="10150094" y="6932422"/>
                    <a:pt x="10104627" y="6977888"/>
                    <a:pt x="10048494" y="6977888"/>
                  </a:cubicBezTo>
                  <a:lnTo>
                    <a:pt x="101600" y="6977888"/>
                  </a:lnTo>
                  <a:cubicBezTo>
                    <a:pt x="45466" y="6977888"/>
                    <a:pt x="0" y="6932422"/>
                    <a:pt x="0" y="6876288"/>
                  </a:cubicBezTo>
                  <a:lnTo>
                    <a:pt x="0" y="101600"/>
                  </a:lnTo>
                  <a:cubicBezTo>
                    <a:pt x="0" y="45466"/>
                    <a:pt x="45466" y="0"/>
                    <a:pt x="101600" y="0"/>
                  </a:cubicBezTo>
                  <a:moveTo>
                    <a:pt x="101600" y="203200"/>
                  </a:moveTo>
                  <a:lnTo>
                    <a:pt x="101600" y="101600"/>
                  </a:lnTo>
                  <a:lnTo>
                    <a:pt x="203200" y="101600"/>
                  </a:lnTo>
                  <a:lnTo>
                    <a:pt x="203200" y="6876288"/>
                  </a:lnTo>
                  <a:lnTo>
                    <a:pt x="101600" y="6876288"/>
                  </a:lnTo>
                  <a:lnTo>
                    <a:pt x="101600" y="6774688"/>
                  </a:lnTo>
                  <a:lnTo>
                    <a:pt x="10048494" y="6774688"/>
                  </a:lnTo>
                  <a:lnTo>
                    <a:pt x="10048494" y="6876288"/>
                  </a:lnTo>
                  <a:lnTo>
                    <a:pt x="9946894" y="6876288"/>
                  </a:lnTo>
                  <a:lnTo>
                    <a:pt x="9946894" y="101600"/>
                  </a:lnTo>
                  <a:lnTo>
                    <a:pt x="10048494" y="101600"/>
                  </a:lnTo>
                  <a:lnTo>
                    <a:pt x="10048494" y="203200"/>
                  </a:lnTo>
                  <a:lnTo>
                    <a:pt x="101600" y="2032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-829597" y="943493"/>
            <a:ext cx="11626807" cy="780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10"/>
              </a:lnSpc>
            </a:pPr>
            <a:r>
              <a:rPr lang="en-US" sz="11122" i="true" spc="-556">
                <a:solidFill>
                  <a:srgbClr val="5E17EB"/>
                </a:solidFill>
                <a:latin typeface="TT Ramillas Italics"/>
                <a:ea typeface="TT Ramillas Italics"/>
                <a:cs typeface="TT Ramillas Italics"/>
                <a:sym typeface="TT Ramillas Italics"/>
              </a:rPr>
              <a:t>What is Portfolio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74379" y="2275454"/>
            <a:ext cx="9862983" cy="6293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47"/>
              </a:lnSpc>
            </a:pPr>
            <a:r>
              <a:rPr lang="en-US" sz="496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Portfolio is a visual representation of one's professional journey, highlighting expertise, creativity, and accomplishments through carefully selected projects and experiences.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369945" y="484133"/>
            <a:ext cx="10510450" cy="634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77"/>
              </a:lnSpc>
            </a:pPr>
            <a:r>
              <a:rPr lang="en-US" sz="9419" i="true" spc="-471">
                <a:solidFill>
                  <a:srgbClr val="5E17EB"/>
                </a:solidFill>
                <a:latin typeface="TT Ramillas Italics"/>
                <a:ea typeface="TT Ramillas Italics"/>
                <a:cs typeface="TT Ramillas Italics"/>
                <a:sym typeface="TT Ramillas Italics"/>
              </a:rPr>
              <a:t>Types of  Portfolio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49562" y="1791821"/>
            <a:ext cx="16588876" cy="1035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47"/>
              </a:lnSpc>
            </a:pPr>
            <a:r>
              <a:rPr lang="en-US" sz="496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There are several types of Portfolio ,5 Main types are: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830375" y="2732536"/>
            <a:ext cx="7734552" cy="4351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43"/>
              </a:lnSpc>
            </a:pPr>
            <a:r>
              <a:rPr lang="en-US" sz="496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1.Investment Portfolio</a:t>
            </a:r>
          </a:p>
          <a:p>
            <a:pPr algn="l">
              <a:lnSpc>
                <a:spcPts val="6943"/>
              </a:lnSpc>
            </a:pPr>
            <a:r>
              <a:rPr lang="en-US" sz="496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</a:t>
            </a:r>
            <a:r>
              <a:rPr lang="en-US" sz="496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Portfolio</a:t>
            </a:r>
          </a:p>
          <a:p>
            <a:pPr algn="l">
              <a:lnSpc>
                <a:spcPts val="6947"/>
              </a:lnSpc>
            </a:pPr>
            <a:r>
              <a:rPr lang="en-US" sz="496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</a:t>
            </a:r>
            <a:r>
              <a:rPr lang="en-US" sz="496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Professional Portfolio 4.Student Portfolio 5.Digital Portfolio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00342" y="7532516"/>
            <a:ext cx="15487315" cy="2348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4"/>
              </a:lnSpc>
            </a:pPr>
            <a:r>
              <a:rPr lang="en-US" sz="420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These portfolios serve different purposes and are used in various contexts, such as finance, project management, education, and career development.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553065" y="842963"/>
            <a:ext cx="11332662" cy="657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99"/>
              </a:lnSpc>
            </a:pPr>
            <a:r>
              <a:rPr lang="en-US" sz="9999" i="true" spc="-497">
                <a:solidFill>
                  <a:srgbClr val="5E17EB"/>
                </a:solidFill>
                <a:latin typeface="TT Ramillas Italics"/>
                <a:ea typeface="TT Ramillas Italics"/>
                <a:cs typeface="TT Ramillas Italics"/>
                <a:sym typeface="TT Ramillas Italics"/>
              </a:rPr>
              <a:t>Types of  Portfolio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835144"/>
            <a:ext cx="16165333" cy="1912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47"/>
              </a:lnSpc>
            </a:pPr>
            <a:r>
              <a:rPr lang="en-US" sz="496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1.Investment Portfolio</a:t>
            </a:r>
            <a:r>
              <a:rPr lang="en-US" sz="4963">
                <a:solidFill>
                  <a:srgbClr val="5E17EB"/>
                </a:solidFill>
                <a:latin typeface="Canva Sans"/>
                <a:ea typeface="Canva Sans"/>
                <a:cs typeface="Canva Sans"/>
                <a:sym typeface="Canva Sans"/>
              </a:rPr>
              <a:t>: </a:t>
            </a:r>
            <a:r>
              <a:rPr lang="en-US" sz="496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Financial assets management</a:t>
            </a:r>
          </a:p>
          <a:p>
            <a:pPr algn="ctr">
              <a:lnSpc>
                <a:spcPts val="6947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967779" y="2676976"/>
            <a:ext cx="16352443" cy="7610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84"/>
              </a:lnSpc>
            </a:pPr>
            <a:r>
              <a:rPr lang="en-US" sz="470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Project Portfolio:</a:t>
            </a:r>
            <a:r>
              <a:rPr lang="en-US" sz="470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Managing multiple projects strategically</a:t>
            </a:r>
          </a:p>
          <a:p>
            <a:pPr algn="l">
              <a:lnSpc>
                <a:spcPts val="6584"/>
              </a:lnSpc>
            </a:pPr>
            <a:r>
              <a:rPr lang="en-US" sz="470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3.Professional Portfolio</a:t>
            </a:r>
            <a:r>
              <a:rPr lang="en-US" sz="470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Showcasing work experience and skills</a:t>
            </a:r>
          </a:p>
          <a:p>
            <a:pPr algn="l">
              <a:lnSpc>
                <a:spcPts val="6584"/>
              </a:lnSpc>
            </a:pPr>
            <a:r>
              <a:rPr lang="en-US" sz="470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4.</a:t>
            </a:r>
            <a:r>
              <a:rPr lang="en-US" sz="470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470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Student Portfolio:</a:t>
            </a:r>
            <a:r>
              <a:rPr lang="en-US" sz="470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Tracking academic progress and achievements</a:t>
            </a:r>
          </a:p>
          <a:p>
            <a:pPr algn="l">
              <a:lnSpc>
                <a:spcPts val="6584"/>
              </a:lnSpc>
            </a:pPr>
            <a:r>
              <a:rPr lang="en-US" sz="470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5.Digital Portfolio</a:t>
            </a:r>
            <a:r>
              <a:rPr lang="en-US" sz="470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Online showcase of work, projects, and achievements</a:t>
            </a:r>
          </a:p>
          <a:p>
            <a:pPr algn="l">
              <a:lnSpc>
                <a:spcPts val="6584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294964" y="1127311"/>
            <a:ext cx="14867006" cy="660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4"/>
              </a:lnSpc>
            </a:pPr>
            <a:r>
              <a:rPr lang="en-US" sz="9960" i="true" spc="-497">
                <a:solidFill>
                  <a:srgbClr val="5E17EB"/>
                </a:solidFill>
                <a:latin typeface="TT Ramillas Italics"/>
                <a:ea typeface="TT Ramillas Italics"/>
                <a:cs typeface="TT Ramillas Italics"/>
                <a:sym typeface="TT Ramillas Italics"/>
              </a:rPr>
              <a:t>How to create a Portfolio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903879"/>
            <a:ext cx="17259300" cy="2514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8"/>
              </a:lnSpc>
            </a:pPr>
            <a:r>
              <a:rPr lang="en-US" sz="4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*About Me:</a:t>
            </a:r>
          </a:p>
          <a:p>
            <a:pPr algn="l">
              <a:lnSpc>
                <a:spcPts val="6298"/>
              </a:lnSpc>
            </a:pPr>
            <a:r>
              <a:rPr lang="en-US" sz="4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Briefly introduce yourself, your career goals, and why you choose to study B.Tech.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-798547" y="2020314"/>
            <a:ext cx="16668458" cy="940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47"/>
              </a:lnSpc>
            </a:pPr>
            <a:r>
              <a:rPr lang="en-US" sz="496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 create your Portfolio, follow these steps: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52825" y="5485154"/>
            <a:ext cx="17259300" cy="2514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8"/>
              </a:lnSpc>
            </a:pPr>
            <a:r>
              <a:rPr lang="en-US" sz="4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*Education</a:t>
            </a:r>
            <a:r>
              <a:rPr lang="en-US" sz="4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algn="l">
              <a:lnSpc>
                <a:spcPts val="6298"/>
              </a:lnSpc>
            </a:pPr>
            <a:r>
              <a:rPr lang="en-US" sz="4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Include your degree, major, GPA, relevant coursework, and any honors or awards.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142564" y="1279711"/>
            <a:ext cx="14867006" cy="660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4"/>
              </a:lnSpc>
            </a:pPr>
            <a:r>
              <a:rPr lang="en-US" sz="9960" i="true" spc="-497">
                <a:solidFill>
                  <a:srgbClr val="5E17EB"/>
                </a:solidFill>
                <a:latin typeface="TT Ramillas Italics"/>
                <a:ea typeface="TT Ramillas Italics"/>
                <a:cs typeface="TT Ramillas Italics"/>
                <a:sym typeface="TT Ramillas Italics"/>
              </a:rPr>
              <a:t>How to create a Portfolio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147831"/>
            <a:ext cx="17259300" cy="411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8"/>
              </a:lnSpc>
            </a:pPr>
            <a:r>
              <a:rPr lang="en-US" sz="4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*Skills</a:t>
            </a:r>
            <a:r>
              <a:rPr lang="en-US" sz="4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algn="l">
              <a:lnSpc>
                <a:spcPts val="6298"/>
              </a:lnSpc>
            </a:pPr>
            <a:r>
              <a:rPr lang="en-US" sz="4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List your technical skills (programming languages, software, etc.), and any soft skills relevant to your field</a:t>
            </a:r>
          </a:p>
          <a:p>
            <a:pPr algn="l">
              <a:lnSpc>
                <a:spcPts val="6298"/>
              </a:lnSpc>
            </a:pPr>
          </a:p>
          <a:p>
            <a:pPr algn="l">
              <a:lnSpc>
                <a:spcPts val="6298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777529"/>
            <a:ext cx="17259300" cy="3314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8"/>
              </a:lnSpc>
            </a:pPr>
          </a:p>
          <a:p>
            <a:pPr algn="l">
              <a:lnSpc>
                <a:spcPts val="6298"/>
              </a:lnSpc>
            </a:pPr>
            <a:r>
              <a:rPr lang="en-US" sz="4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*Projects:</a:t>
            </a:r>
          </a:p>
          <a:p>
            <a:pPr algn="l">
              <a:lnSpc>
                <a:spcPts val="6298"/>
              </a:lnSpc>
            </a:pPr>
            <a:r>
              <a:rPr lang="en-US" sz="4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Showcase your individual or group projects, including the problem you addressed, your role, and the outcome.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6172200"/>
            <a:ext cx="17773650" cy="411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8"/>
              </a:lnSpc>
            </a:pPr>
          </a:p>
          <a:p>
            <a:pPr algn="l">
              <a:lnSpc>
                <a:spcPts val="6298"/>
              </a:lnSpc>
            </a:pPr>
            <a:r>
              <a:rPr lang="en-US" sz="4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*</a:t>
            </a:r>
            <a:r>
              <a:rPr lang="en-US" sz="4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Experience</a:t>
            </a:r>
            <a:r>
              <a:rPr lang="en-US" sz="4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algn="l">
              <a:lnSpc>
                <a:spcPts val="6298"/>
              </a:lnSpc>
            </a:pPr>
            <a:r>
              <a:rPr lang="en-US" sz="4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Highlight any internships, research experiences, or volunteer work that demonstrates your skills and experience.</a:t>
            </a:r>
          </a:p>
          <a:p>
            <a:pPr algn="l">
              <a:lnSpc>
                <a:spcPts val="6298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83560"/>
            <a:ext cx="16997516" cy="3314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8"/>
              </a:lnSpc>
            </a:pPr>
          </a:p>
          <a:p>
            <a:pPr algn="l">
              <a:lnSpc>
                <a:spcPts val="6298"/>
              </a:lnSpc>
            </a:pPr>
            <a:r>
              <a:rPr lang="en-US" sz="4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*</a:t>
            </a:r>
            <a:r>
              <a:rPr lang="en-US" sz="4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Awards/Recognition</a:t>
            </a:r>
            <a:r>
              <a:rPr lang="en-US" sz="4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algn="l">
              <a:lnSpc>
                <a:spcPts val="6298"/>
              </a:lnSpc>
            </a:pPr>
            <a:r>
              <a:rPr lang="en-US" sz="4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Mention any academic awards, competitions, or certifications you have earned.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-414180" y="1127311"/>
            <a:ext cx="14867006" cy="660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4"/>
              </a:lnSpc>
            </a:pPr>
            <a:r>
              <a:rPr lang="en-US" sz="9960" i="true" spc="-497">
                <a:solidFill>
                  <a:srgbClr val="5E17EB"/>
                </a:solidFill>
                <a:latin typeface="TT Ramillas Italics"/>
                <a:ea typeface="TT Ramillas Italics"/>
                <a:cs typeface="TT Ramillas Italics"/>
                <a:sym typeface="TT Ramillas Italics"/>
              </a:rPr>
              <a:t>How to create a Portfolio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DAGnn0ogBWE</dc:identifier>
  <dcterms:modified xsi:type="dcterms:W3CDTF">2011-08-01T06:04:30Z</dcterms:modified>
  <cp:revision>1</cp:revision>
  <dc:title>DOC-20250516-WA0016.</dc:title>
</cp:coreProperties>
</file>