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TT Ramillas" charset="1" panose="020E0000080000020004"/>
      <p:regular r:id="rId20"/>
    </p:embeddedFont>
    <p:embeddedFont>
      <p:font typeface="Canva Sans Bold" charset="1" panose="020B0803030501040103"/>
      <p:regular r:id="rId21"/>
    </p:embeddedFont>
    <p:embeddedFont>
      <p:font typeface="Canva Sans" charset="1" panose="020B0503030501040103"/>
      <p:regular r:id="rId22"/>
    </p:embeddedFont>
    <p:embeddedFont>
      <p:font typeface="TT Ramillas Italics" charset="1" panose="020E0000080000090004"/>
      <p:regular r:id="rId23"/>
    </p:embeddedFont>
    <p:embeddedFont>
      <p:font typeface="Alice" charset="1" panose="000005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jpeg" Type="http://schemas.openxmlformats.org/officeDocument/2006/relationships/image"/><Relationship Id="rId4" Target="../media/image8.jpeg" Type="http://schemas.openxmlformats.org/officeDocument/2006/relationships/image"/><Relationship Id="rId5" Target="../media/image9.jpeg" Type="http://schemas.openxmlformats.org/officeDocument/2006/relationships/image"/><Relationship Id="rId6" Target="../media/image10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075608" y="1004888"/>
            <a:ext cx="6207505" cy="8277225"/>
            <a:chOff x="0" y="0"/>
            <a:chExt cx="8276673" cy="11036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8213217" cy="10972800"/>
            </a:xfrm>
            <a:custGeom>
              <a:avLst/>
              <a:gdLst/>
              <a:ahLst/>
              <a:cxnLst/>
              <a:rect r="r" b="b" t="t" l="l"/>
              <a:pathLst>
                <a:path h="10972800" w="8213217">
                  <a:moveTo>
                    <a:pt x="0" y="0"/>
                  </a:moveTo>
                  <a:lnTo>
                    <a:pt x="8213217" y="0"/>
                  </a:lnTo>
                  <a:lnTo>
                    <a:pt x="8213217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86" t="-396" r="-386" b="-396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276717" cy="11036300"/>
            </a:xfrm>
            <a:custGeom>
              <a:avLst/>
              <a:gdLst/>
              <a:ahLst/>
              <a:cxnLst/>
              <a:rect r="r" b="b" t="t" l="l"/>
              <a:pathLst>
                <a:path h="11036300" w="8276717">
                  <a:moveTo>
                    <a:pt x="31750" y="0"/>
                  </a:moveTo>
                  <a:lnTo>
                    <a:pt x="8244967" y="0"/>
                  </a:lnTo>
                  <a:cubicBezTo>
                    <a:pt x="8262493" y="0"/>
                    <a:pt x="8276717" y="14224"/>
                    <a:pt x="8276717" y="31750"/>
                  </a:cubicBezTo>
                  <a:lnTo>
                    <a:pt x="8276717" y="11004550"/>
                  </a:lnTo>
                  <a:cubicBezTo>
                    <a:pt x="8276717" y="11022076"/>
                    <a:pt x="8262493" y="11036300"/>
                    <a:pt x="8244967" y="11036300"/>
                  </a:cubicBezTo>
                  <a:lnTo>
                    <a:pt x="31750" y="11036300"/>
                  </a:lnTo>
                  <a:cubicBezTo>
                    <a:pt x="14224" y="11036300"/>
                    <a:pt x="0" y="11022076"/>
                    <a:pt x="0" y="11004550"/>
                  </a:cubicBezTo>
                  <a:lnTo>
                    <a:pt x="0" y="31750"/>
                  </a:lnTo>
                  <a:cubicBezTo>
                    <a:pt x="0" y="14224"/>
                    <a:pt x="14224" y="0"/>
                    <a:pt x="31750" y="0"/>
                  </a:cubicBezTo>
                  <a:moveTo>
                    <a:pt x="31750" y="63500"/>
                  </a:moveTo>
                  <a:lnTo>
                    <a:pt x="31750" y="31750"/>
                  </a:lnTo>
                  <a:lnTo>
                    <a:pt x="63500" y="31750"/>
                  </a:lnTo>
                  <a:lnTo>
                    <a:pt x="63500" y="11004550"/>
                  </a:lnTo>
                  <a:lnTo>
                    <a:pt x="31750" y="11004550"/>
                  </a:lnTo>
                  <a:lnTo>
                    <a:pt x="31750" y="10972800"/>
                  </a:lnTo>
                  <a:lnTo>
                    <a:pt x="8244967" y="10972800"/>
                  </a:lnTo>
                  <a:lnTo>
                    <a:pt x="8244967" y="11004550"/>
                  </a:lnTo>
                  <a:lnTo>
                    <a:pt x="8213217" y="11004550"/>
                  </a:lnTo>
                  <a:lnTo>
                    <a:pt x="8213217" y="31750"/>
                  </a:lnTo>
                  <a:lnTo>
                    <a:pt x="8244967" y="31750"/>
                  </a:lnTo>
                  <a:lnTo>
                    <a:pt x="8244967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810724" y="1879179"/>
            <a:ext cx="10288695" cy="1215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57"/>
              </a:lnSpc>
            </a:pPr>
            <a:r>
              <a:rPr lang="en-US" sz="12731" spc="-636">
                <a:solidFill>
                  <a:srgbClr val="5E17EB"/>
                </a:solidFill>
                <a:latin typeface="TT Ramillas"/>
                <a:ea typeface="TT Ramillas"/>
                <a:cs typeface="TT Ramillas"/>
                <a:sym typeface="TT Ramillas"/>
              </a:rPr>
              <a:t>Portfolio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248228"/>
            <a:ext cx="8115300" cy="6979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48"/>
              </a:lnSpc>
            </a:pPr>
            <a:r>
              <a:rPr lang="en-US" sz="496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Name:</a:t>
            </a:r>
            <a:r>
              <a:rPr lang="en-US" sz="4963" b="true">
                <a:solidFill>
                  <a:srgbClr val="5E17E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4963">
                <a:solidFill>
                  <a:srgbClr val="2A2929"/>
                </a:solidFill>
                <a:latin typeface="Canva Sans"/>
                <a:ea typeface="Canva Sans"/>
                <a:cs typeface="Canva Sans"/>
                <a:sym typeface="Canva Sans"/>
              </a:rPr>
              <a:t>P.Purna Gayathri</a:t>
            </a:r>
          </a:p>
          <a:p>
            <a:pPr algn="l">
              <a:lnSpc>
                <a:spcPts val="6948"/>
              </a:lnSpc>
            </a:pPr>
          </a:p>
          <a:p>
            <a:pPr algn="l">
              <a:lnSpc>
                <a:spcPts val="6948"/>
              </a:lnSpc>
            </a:pPr>
            <a:r>
              <a:rPr lang="en-US" sz="496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Organization</a:t>
            </a:r>
            <a:r>
              <a:rPr lang="en-US" sz="49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  <a:r>
              <a:rPr lang="en-US" sz="4963">
                <a:solidFill>
                  <a:srgbClr val="5E17EB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49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Micro</a:t>
            </a:r>
            <a:r>
              <a:rPr lang="en-US" sz="4963">
                <a:solidFill>
                  <a:srgbClr val="5E17EB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49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</a:t>
            </a:r>
          </a:p>
          <a:p>
            <a:pPr algn="l">
              <a:lnSpc>
                <a:spcPts val="6948"/>
              </a:lnSpc>
            </a:pPr>
          </a:p>
          <a:p>
            <a:pPr algn="l">
              <a:lnSpc>
                <a:spcPts val="6948"/>
              </a:lnSpc>
            </a:pPr>
            <a:r>
              <a:rPr lang="en-US" sz="496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Topic</a:t>
            </a:r>
            <a:r>
              <a:rPr lang="en-US" sz="49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  <a:r>
              <a:rPr lang="en-US" sz="4963">
                <a:solidFill>
                  <a:srgbClr val="5E17EB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49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Portfolio</a:t>
            </a:r>
            <a:r>
              <a:rPr lang="en-US" sz="4963">
                <a:solidFill>
                  <a:srgbClr val="5E17EB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ctr">
              <a:lnSpc>
                <a:spcPts val="6948"/>
              </a:lnSpc>
            </a:pPr>
          </a:p>
          <a:p>
            <a:pPr algn="ctr">
              <a:lnSpc>
                <a:spcPts val="6948"/>
              </a:lnSpc>
            </a:pPr>
          </a:p>
          <a:p>
            <a:pPr algn="ctr">
              <a:lnSpc>
                <a:spcPts val="6948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295275"/>
            <a:ext cx="10166554" cy="948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4"/>
              </a:lnSpc>
            </a:pPr>
            <a:r>
              <a:rPr lang="en-US" sz="10104" spc="-504">
                <a:solidFill>
                  <a:srgbClr val="5E17EB"/>
                </a:solidFill>
                <a:latin typeface="TT Ramillas"/>
                <a:ea typeface="TT Ramillas"/>
                <a:cs typeface="TT Ramillas"/>
                <a:sym typeface="TT Ramillas"/>
              </a:rPr>
              <a:t>Uses of Portfolio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79873" y="1801797"/>
            <a:ext cx="16079427" cy="803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8"/>
              </a:lnSpc>
            </a:pPr>
            <a:r>
              <a:rPr lang="en-US" sz="4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Portfolio provides a organized way to present work, achievements, and progress.</a:t>
            </a:r>
          </a:p>
          <a:p>
            <a:pPr algn="l">
              <a:lnSpc>
                <a:spcPts val="6298"/>
              </a:lnSpc>
            </a:pPr>
            <a:r>
              <a:rPr lang="en-US" sz="4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Portfolios serve multiple purposes, including career advancement, investment management, academic assessment, professional development, marketing, personal branding, and project management. They provide a comprehensive way to showcase skills, experience, achievements, and progress, helping individuals and organizations achieve their goals and objectives.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16931" y="3147782"/>
            <a:ext cx="7166194" cy="4860013"/>
            <a:chOff x="0" y="0"/>
            <a:chExt cx="9554925" cy="64800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65100" y="165100"/>
              <a:ext cx="9224772" cy="6149848"/>
            </a:xfrm>
            <a:custGeom>
              <a:avLst/>
              <a:gdLst/>
              <a:ahLst/>
              <a:cxnLst/>
              <a:rect r="r" b="b" t="t" l="l"/>
              <a:pathLst>
                <a:path h="6149848" w="9224772">
                  <a:moveTo>
                    <a:pt x="0" y="0"/>
                  </a:moveTo>
                  <a:lnTo>
                    <a:pt x="9224772" y="0"/>
                  </a:lnTo>
                  <a:lnTo>
                    <a:pt x="9224772" y="6149848"/>
                  </a:lnTo>
                  <a:lnTo>
                    <a:pt x="0" y="61498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684" t="-2684" r="-2684" b="-2684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554972" cy="6480048"/>
            </a:xfrm>
            <a:custGeom>
              <a:avLst/>
              <a:gdLst/>
              <a:ahLst/>
              <a:cxnLst/>
              <a:rect r="r" b="b" t="t" l="l"/>
              <a:pathLst>
                <a:path h="6480048" w="9554972">
                  <a:moveTo>
                    <a:pt x="165100" y="0"/>
                  </a:moveTo>
                  <a:lnTo>
                    <a:pt x="9389872" y="0"/>
                  </a:lnTo>
                  <a:cubicBezTo>
                    <a:pt x="9481058" y="0"/>
                    <a:pt x="9554972" y="73914"/>
                    <a:pt x="9554972" y="165100"/>
                  </a:cubicBezTo>
                  <a:lnTo>
                    <a:pt x="9554972" y="6314948"/>
                  </a:lnTo>
                  <a:cubicBezTo>
                    <a:pt x="9554972" y="6406134"/>
                    <a:pt x="9481058" y="6480048"/>
                    <a:pt x="9389872" y="6480048"/>
                  </a:cubicBezTo>
                  <a:lnTo>
                    <a:pt x="165100" y="6480048"/>
                  </a:lnTo>
                  <a:cubicBezTo>
                    <a:pt x="73914" y="6480048"/>
                    <a:pt x="0" y="6406134"/>
                    <a:pt x="0" y="6314948"/>
                  </a:cubicBezTo>
                  <a:lnTo>
                    <a:pt x="0" y="165100"/>
                  </a:lnTo>
                  <a:cubicBezTo>
                    <a:pt x="0" y="73914"/>
                    <a:pt x="73914" y="0"/>
                    <a:pt x="165100" y="0"/>
                  </a:cubicBezTo>
                  <a:moveTo>
                    <a:pt x="165100" y="330200"/>
                  </a:moveTo>
                  <a:lnTo>
                    <a:pt x="165100" y="165100"/>
                  </a:lnTo>
                  <a:lnTo>
                    <a:pt x="330200" y="165100"/>
                  </a:lnTo>
                  <a:lnTo>
                    <a:pt x="330200" y="6314948"/>
                  </a:lnTo>
                  <a:lnTo>
                    <a:pt x="165100" y="6314948"/>
                  </a:lnTo>
                  <a:lnTo>
                    <a:pt x="165100" y="6149848"/>
                  </a:lnTo>
                  <a:lnTo>
                    <a:pt x="9389872" y="6149848"/>
                  </a:lnTo>
                  <a:lnTo>
                    <a:pt x="9389872" y="6314948"/>
                  </a:lnTo>
                  <a:lnTo>
                    <a:pt x="9224772" y="6314948"/>
                  </a:lnTo>
                  <a:lnTo>
                    <a:pt x="9224772" y="165100"/>
                  </a:lnTo>
                  <a:lnTo>
                    <a:pt x="9389872" y="165100"/>
                  </a:lnTo>
                  <a:lnTo>
                    <a:pt x="9389872" y="330200"/>
                  </a:lnTo>
                  <a:lnTo>
                    <a:pt x="165100" y="3302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-634179" y="533400"/>
            <a:ext cx="18922179" cy="925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18"/>
              </a:lnSpc>
            </a:pPr>
            <a:r>
              <a:rPr lang="en-US" sz="9575" i="true" spc="-478">
                <a:solidFill>
                  <a:srgbClr val="5E17EB"/>
                </a:solidFill>
                <a:latin typeface="TT Ramillas Italics"/>
                <a:ea typeface="TT Ramillas Italics"/>
                <a:cs typeface="TT Ramillas Italics"/>
                <a:sym typeface="TT Ramillas Italics"/>
              </a:rPr>
              <a:t>Tools used in Portfolio Management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7884" y="796040"/>
            <a:ext cx="17332233" cy="16951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7"/>
              </a:lnSpc>
            </a:pPr>
          </a:p>
          <a:p>
            <a:pPr algn="l">
              <a:lnSpc>
                <a:spcPts val="5187"/>
              </a:lnSpc>
            </a:pPr>
            <a:r>
              <a:rPr lang="en-US" sz="370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Some popular portfolio management tools include:</a:t>
            </a:r>
          </a:p>
          <a:p>
            <a:pPr algn="l">
              <a:lnSpc>
                <a:spcPts val="5187"/>
              </a:lnSpc>
            </a:pPr>
            <a:r>
              <a:rPr lang="en-US" sz="37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Morningstar Direct</a:t>
            </a:r>
          </a:p>
          <a:p>
            <a:pPr algn="l">
              <a:lnSpc>
                <a:spcPts val="5187"/>
              </a:lnSpc>
            </a:pPr>
            <a:r>
              <a:rPr lang="en-US" sz="37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FactSet</a:t>
            </a:r>
          </a:p>
          <a:p>
            <a:pPr algn="l">
              <a:lnSpc>
                <a:spcPts val="5187"/>
              </a:lnSpc>
            </a:pPr>
            <a:r>
              <a:rPr lang="en-US" sz="37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Bloomberg Terminal</a:t>
            </a:r>
          </a:p>
          <a:p>
            <a:pPr algn="l">
              <a:lnSpc>
                <a:spcPts val="5187"/>
              </a:lnSpc>
            </a:pPr>
            <a:r>
              <a:rPr lang="en-US" sz="37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 Excel</a:t>
            </a:r>
          </a:p>
          <a:p>
            <a:pPr algn="l">
              <a:lnSpc>
                <a:spcPts val="5187"/>
              </a:lnSpc>
            </a:pPr>
            <a:r>
              <a:rPr lang="en-US" sz="37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5. RiskMetrics</a:t>
            </a:r>
          </a:p>
          <a:p>
            <a:pPr algn="l">
              <a:lnSpc>
                <a:spcPts val="5187"/>
              </a:lnSpc>
            </a:pPr>
            <a:r>
              <a:rPr lang="en-US" sz="37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6. Aladdin by BlackRock</a:t>
            </a:r>
          </a:p>
          <a:p>
            <a:pPr algn="l">
              <a:lnSpc>
                <a:spcPts val="5187"/>
              </a:lnSpc>
            </a:pPr>
            <a:r>
              <a:rPr lang="en-US" sz="37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7. MSCI Barra</a:t>
            </a:r>
          </a:p>
          <a:p>
            <a:pPr algn="l">
              <a:lnSpc>
                <a:spcPts val="5187"/>
              </a:lnSpc>
            </a:pPr>
            <a:r>
              <a:rPr lang="en-US" sz="37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8. Smartsheet</a:t>
            </a:r>
          </a:p>
          <a:p>
            <a:pPr algn="l">
              <a:lnSpc>
                <a:spcPts val="5187"/>
              </a:lnSpc>
            </a:pPr>
            <a:r>
              <a:rPr lang="en-US" sz="37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9. Kantata</a:t>
            </a:r>
          </a:p>
          <a:p>
            <a:pPr algn="l">
              <a:lnSpc>
                <a:spcPts val="5187"/>
              </a:lnSpc>
            </a:pPr>
            <a:r>
              <a:rPr lang="en-US" sz="37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10. Celoxis</a:t>
            </a:r>
          </a:p>
          <a:p>
            <a:pPr algn="l">
              <a:lnSpc>
                <a:spcPts val="5187"/>
              </a:lnSpc>
            </a:pPr>
            <a:r>
              <a:rPr lang="en-US" sz="370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These tools help with investment tracking, risk management, financial modeling, and project management.</a:t>
            </a:r>
          </a:p>
          <a:p>
            <a:pPr algn="l">
              <a:lnSpc>
                <a:spcPts val="5187"/>
              </a:lnSpc>
            </a:pPr>
          </a:p>
          <a:p>
            <a:pPr algn="l">
              <a:lnSpc>
                <a:spcPts val="5187"/>
              </a:lnSpc>
            </a:pPr>
          </a:p>
          <a:p>
            <a:pPr algn="l">
              <a:lnSpc>
                <a:spcPts val="5187"/>
              </a:lnSpc>
            </a:pPr>
          </a:p>
          <a:p>
            <a:pPr algn="l">
              <a:lnSpc>
                <a:spcPts val="5187"/>
              </a:lnSpc>
            </a:pPr>
          </a:p>
          <a:p>
            <a:pPr algn="l">
              <a:lnSpc>
                <a:spcPts val="5187"/>
              </a:lnSpc>
            </a:pPr>
          </a:p>
          <a:p>
            <a:pPr algn="l">
              <a:lnSpc>
                <a:spcPts val="5187"/>
              </a:lnSpc>
            </a:pPr>
          </a:p>
          <a:p>
            <a:pPr algn="l">
              <a:lnSpc>
                <a:spcPts val="5187"/>
              </a:lnSpc>
            </a:pPr>
          </a:p>
          <a:p>
            <a:pPr algn="l">
              <a:lnSpc>
                <a:spcPts val="5187"/>
              </a:lnSpc>
            </a:pPr>
          </a:p>
          <a:p>
            <a:pPr algn="l">
              <a:lnSpc>
                <a:spcPts val="5187"/>
              </a:lnSpc>
            </a:pPr>
          </a:p>
          <a:p>
            <a:pPr algn="l">
              <a:lnSpc>
                <a:spcPts val="5187"/>
              </a:lnSpc>
            </a:pPr>
          </a:p>
          <a:p>
            <a:pPr algn="l">
              <a:lnSpc>
                <a:spcPts val="5187"/>
              </a:lnSpc>
            </a:pPr>
          </a:p>
          <a:p>
            <a:pPr algn="l">
              <a:lnSpc>
                <a:spcPts val="5187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8688" y="1842208"/>
            <a:ext cx="5004948" cy="3401305"/>
            <a:chOff x="0" y="0"/>
            <a:chExt cx="6673264" cy="45350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33350" y="133350"/>
              <a:ext cx="6406515" cy="4268343"/>
            </a:xfrm>
            <a:custGeom>
              <a:avLst/>
              <a:gdLst/>
              <a:ahLst/>
              <a:cxnLst/>
              <a:rect r="r" b="b" t="t" l="l"/>
              <a:pathLst>
                <a:path h="4268343" w="6406515">
                  <a:moveTo>
                    <a:pt x="0" y="0"/>
                  </a:moveTo>
                  <a:lnTo>
                    <a:pt x="6406515" y="0"/>
                  </a:lnTo>
                  <a:lnTo>
                    <a:pt x="6406515" y="4268343"/>
                  </a:lnTo>
                  <a:lnTo>
                    <a:pt x="0" y="42683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090" t="-3124" r="-3091" b="-3124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73215" cy="4535043"/>
            </a:xfrm>
            <a:custGeom>
              <a:avLst/>
              <a:gdLst/>
              <a:ahLst/>
              <a:cxnLst/>
              <a:rect r="r" b="b" t="t" l="l"/>
              <a:pathLst>
                <a:path h="4535043" w="6673215">
                  <a:moveTo>
                    <a:pt x="133350" y="0"/>
                  </a:moveTo>
                  <a:lnTo>
                    <a:pt x="6539865" y="0"/>
                  </a:lnTo>
                  <a:cubicBezTo>
                    <a:pt x="6613525" y="0"/>
                    <a:pt x="6673215" y="59690"/>
                    <a:pt x="6673215" y="133350"/>
                  </a:cubicBezTo>
                  <a:lnTo>
                    <a:pt x="6673215" y="4401693"/>
                  </a:lnTo>
                  <a:cubicBezTo>
                    <a:pt x="6673215" y="4475353"/>
                    <a:pt x="6613525" y="4535043"/>
                    <a:pt x="6539865" y="4535043"/>
                  </a:cubicBezTo>
                  <a:lnTo>
                    <a:pt x="133350" y="4535043"/>
                  </a:lnTo>
                  <a:cubicBezTo>
                    <a:pt x="59690" y="4535043"/>
                    <a:pt x="0" y="4475353"/>
                    <a:pt x="0" y="4401693"/>
                  </a:cubicBezTo>
                  <a:lnTo>
                    <a:pt x="0" y="133350"/>
                  </a:lnTo>
                  <a:cubicBezTo>
                    <a:pt x="0" y="59690"/>
                    <a:pt x="59690" y="0"/>
                    <a:pt x="133350" y="0"/>
                  </a:cubicBezTo>
                  <a:moveTo>
                    <a:pt x="133350" y="266700"/>
                  </a:moveTo>
                  <a:lnTo>
                    <a:pt x="133350" y="133350"/>
                  </a:lnTo>
                  <a:lnTo>
                    <a:pt x="266700" y="133350"/>
                  </a:lnTo>
                  <a:lnTo>
                    <a:pt x="266700" y="4401693"/>
                  </a:lnTo>
                  <a:lnTo>
                    <a:pt x="133350" y="4401693"/>
                  </a:lnTo>
                  <a:lnTo>
                    <a:pt x="133350" y="4268343"/>
                  </a:lnTo>
                  <a:lnTo>
                    <a:pt x="6539865" y="4268343"/>
                  </a:lnTo>
                  <a:lnTo>
                    <a:pt x="6539865" y="4401693"/>
                  </a:lnTo>
                  <a:lnTo>
                    <a:pt x="6406515" y="4401693"/>
                  </a:lnTo>
                  <a:lnTo>
                    <a:pt x="6406515" y="133350"/>
                  </a:lnTo>
                  <a:lnTo>
                    <a:pt x="6539865" y="133350"/>
                  </a:lnTo>
                  <a:lnTo>
                    <a:pt x="6539865" y="266700"/>
                  </a:lnTo>
                  <a:lnTo>
                    <a:pt x="133350" y="266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506263" y="6420900"/>
            <a:ext cx="6125264" cy="2980683"/>
            <a:chOff x="0" y="0"/>
            <a:chExt cx="8167019" cy="39742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07950" y="107950"/>
              <a:ext cx="7951089" cy="3758311"/>
            </a:xfrm>
            <a:custGeom>
              <a:avLst/>
              <a:gdLst/>
              <a:ahLst/>
              <a:cxnLst/>
              <a:rect r="r" b="b" t="t" l="l"/>
              <a:pathLst>
                <a:path h="3758311" w="7951089">
                  <a:moveTo>
                    <a:pt x="0" y="0"/>
                  </a:moveTo>
                  <a:lnTo>
                    <a:pt x="7951089" y="0"/>
                  </a:lnTo>
                  <a:lnTo>
                    <a:pt x="7951089" y="3758311"/>
                  </a:lnTo>
                  <a:lnTo>
                    <a:pt x="0" y="37583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357" t="-25511" r="-1358" b="-25512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66989" cy="3974211"/>
            </a:xfrm>
            <a:custGeom>
              <a:avLst/>
              <a:gdLst/>
              <a:ahLst/>
              <a:cxnLst/>
              <a:rect r="r" b="b" t="t" l="l"/>
              <a:pathLst>
                <a:path h="3974211" w="8166989">
                  <a:moveTo>
                    <a:pt x="107950" y="0"/>
                  </a:moveTo>
                  <a:lnTo>
                    <a:pt x="8059039" y="0"/>
                  </a:lnTo>
                  <a:cubicBezTo>
                    <a:pt x="8118602" y="0"/>
                    <a:pt x="8166989" y="48387"/>
                    <a:pt x="8166989" y="107950"/>
                  </a:cubicBezTo>
                  <a:lnTo>
                    <a:pt x="8166989" y="3866261"/>
                  </a:lnTo>
                  <a:cubicBezTo>
                    <a:pt x="8166989" y="3925824"/>
                    <a:pt x="8118602" y="3974211"/>
                    <a:pt x="8059039" y="3974211"/>
                  </a:cubicBezTo>
                  <a:lnTo>
                    <a:pt x="107950" y="3974211"/>
                  </a:lnTo>
                  <a:cubicBezTo>
                    <a:pt x="48387" y="3974211"/>
                    <a:pt x="0" y="3925824"/>
                    <a:pt x="0" y="3866261"/>
                  </a:cubicBezTo>
                  <a:lnTo>
                    <a:pt x="0" y="107950"/>
                  </a:lnTo>
                  <a:cubicBezTo>
                    <a:pt x="0" y="48387"/>
                    <a:pt x="48387" y="0"/>
                    <a:pt x="107950" y="0"/>
                  </a:cubicBezTo>
                  <a:moveTo>
                    <a:pt x="107950" y="215900"/>
                  </a:moveTo>
                  <a:lnTo>
                    <a:pt x="107950" y="107950"/>
                  </a:lnTo>
                  <a:lnTo>
                    <a:pt x="215900" y="107950"/>
                  </a:lnTo>
                  <a:lnTo>
                    <a:pt x="215900" y="3866261"/>
                  </a:lnTo>
                  <a:lnTo>
                    <a:pt x="107950" y="3866261"/>
                  </a:lnTo>
                  <a:lnTo>
                    <a:pt x="107950" y="3758311"/>
                  </a:lnTo>
                  <a:lnTo>
                    <a:pt x="8059039" y="3758311"/>
                  </a:lnTo>
                  <a:lnTo>
                    <a:pt x="8059039" y="3866261"/>
                  </a:lnTo>
                  <a:lnTo>
                    <a:pt x="7951089" y="3866261"/>
                  </a:lnTo>
                  <a:lnTo>
                    <a:pt x="7951089" y="107950"/>
                  </a:lnTo>
                  <a:lnTo>
                    <a:pt x="8059039" y="107950"/>
                  </a:lnTo>
                  <a:lnTo>
                    <a:pt x="8059039" y="215900"/>
                  </a:lnTo>
                  <a:lnTo>
                    <a:pt x="107950" y="2159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2096790" y="1523438"/>
            <a:ext cx="5349050" cy="3568370"/>
            <a:chOff x="0" y="0"/>
            <a:chExt cx="7132067" cy="475782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14300" y="114300"/>
              <a:ext cx="6903466" cy="4529201"/>
            </a:xfrm>
            <a:custGeom>
              <a:avLst/>
              <a:gdLst/>
              <a:ahLst/>
              <a:cxnLst/>
              <a:rect r="r" b="b" t="t" l="l"/>
              <a:pathLst>
                <a:path h="4529201" w="6903466">
                  <a:moveTo>
                    <a:pt x="0" y="0"/>
                  </a:moveTo>
                  <a:lnTo>
                    <a:pt x="6903466" y="0"/>
                  </a:lnTo>
                  <a:lnTo>
                    <a:pt x="6903466" y="4529201"/>
                  </a:lnTo>
                  <a:lnTo>
                    <a:pt x="0" y="45292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5135" t="-2523" r="-5135" b="-2524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132066" cy="4757801"/>
            </a:xfrm>
            <a:custGeom>
              <a:avLst/>
              <a:gdLst/>
              <a:ahLst/>
              <a:cxnLst/>
              <a:rect r="r" b="b" t="t" l="l"/>
              <a:pathLst>
                <a:path h="4757801" w="7132066">
                  <a:moveTo>
                    <a:pt x="114300" y="0"/>
                  </a:moveTo>
                  <a:lnTo>
                    <a:pt x="7017766" y="0"/>
                  </a:lnTo>
                  <a:cubicBezTo>
                    <a:pt x="7080885" y="0"/>
                    <a:pt x="7132066" y="51181"/>
                    <a:pt x="7132066" y="114300"/>
                  </a:cubicBezTo>
                  <a:lnTo>
                    <a:pt x="7132066" y="4643501"/>
                  </a:lnTo>
                  <a:cubicBezTo>
                    <a:pt x="7132066" y="4706620"/>
                    <a:pt x="7080885" y="4757801"/>
                    <a:pt x="7017766" y="4757801"/>
                  </a:cubicBezTo>
                  <a:lnTo>
                    <a:pt x="114300" y="4757801"/>
                  </a:lnTo>
                  <a:cubicBezTo>
                    <a:pt x="51181" y="4757801"/>
                    <a:pt x="0" y="4706620"/>
                    <a:pt x="0" y="4643501"/>
                  </a:cubicBezTo>
                  <a:lnTo>
                    <a:pt x="0" y="114300"/>
                  </a:lnTo>
                  <a:cubicBezTo>
                    <a:pt x="0" y="51181"/>
                    <a:pt x="51181" y="0"/>
                    <a:pt x="114300" y="0"/>
                  </a:cubicBezTo>
                  <a:moveTo>
                    <a:pt x="114300" y="228600"/>
                  </a:moveTo>
                  <a:lnTo>
                    <a:pt x="114300" y="114300"/>
                  </a:lnTo>
                  <a:lnTo>
                    <a:pt x="228600" y="114300"/>
                  </a:lnTo>
                  <a:lnTo>
                    <a:pt x="228600" y="4643501"/>
                  </a:lnTo>
                  <a:lnTo>
                    <a:pt x="114300" y="4643501"/>
                  </a:lnTo>
                  <a:lnTo>
                    <a:pt x="114300" y="4529201"/>
                  </a:lnTo>
                  <a:lnTo>
                    <a:pt x="7017766" y="4529201"/>
                  </a:lnTo>
                  <a:lnTo>
                    <a:pt x="7017766" y="4643501"/>
                  </a:lnTo>
                  <a:lnTo>
                    <a:pt x="6903466" y="4643501"/>
                  </a:lnTo>
                  <a:lnTo>
                    <a:pt x="6903466" y="114300"/>
                  </a:lnTo>
                  <a:lnTo>
                    <a:pt x="7017766" y="114300"/>
                  </a:lnTo>
                  <a:lnTo>
                    <a:pt x="7017766" y="228600"/>
                  </a:lnTo>
                  <a:lnTo>
                    <a:pt x="114300" y="2286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6252391" y="2216953"/>
            <a:ext cx="5098697" cy="3396835"/>
            <a:chOff x="0" y="0"/>
            <a:chExt cx="6798263" cy="452911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798310" cy="4529074"/>
            </a:xfrm>
            <a:custGeom>
              <a:avLst/>
              <a:gdLst/>
              <a:ahLst/>
              <a:cxnLst/>
              <a:rect r="r" b="b" t="t" l="l"/>
              <a:pathLst>
                <a:path h="4529074" w="6798310">
                  <a:moveTo>
                    <a:pt x="0" y="0"/>
                  </a:moveTo>
                  <a:lnTo>
                    <a:pt x="6798310" y="0"/>
                  </a:lnTo>
                  <a:lnTo>
                    <a:pt x="6798310" y="4529074"/>
                  </a:lnTo>
                  <a:lnTo>
                    <a:pt x="0" y="45290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33" r="0" b="-34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8225009" y="5790453"/>
            <a:ext cx="8554167" cy="4241575"/>
            <a:chOff x="0" y="0"/>
            <a:chExt cx="11405556" cy="565543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405616" cy="5655437"/>
            </a:xfrm>
            <a:custGeom>
              <a:avLst/>
              <a:gdLst/>
              <a:ahLst/>
              <a:cxnLst/>
              <a:rect r="r" b="b" t="t" l="l"/>
              <a:pathLst>
                <a:path h="5655437" w="11405616">
                  <a:moveTo>
                    <a:pt x="0" y="0"/>
                  </a:moveTo>
                  <a:lnTo>
                    <a:pt x="11405616" y="0"/>
                  </a:lnTo>
                  <a:lnTo>
                    <a:pt x="11405616" y="5655437"/>
                  </a:lnTo>
                  <a:lnTo>
                    <a:pt x="0" y="56554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17179" r="0" b="-17179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-129716" y="576549"/>
            <a:ext cx="11926678" cy="1032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02"/>
              </a:lnSpc>
            </a:pPr>
            <a:r>
              <a:rPr lang="en-US" sz="10779" i="true" spc="-538">
                <a:solidFill>
                  <a:srgbClr val="5E17EB"/>
                </a:solidFill>
                <a:latin typeface="TT Ramillas Italics"/>
                <a:ea typeface="TT Ramillas Italics"/>
                <a:cs typeface="TT Ramillas Italics"/>
                <a:sym typeface="TT Ramillas Italics"/>
              </a:rPr>
              <a:t>Portfolio Templates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032386" y="1133068"/>
            <a:ext cx="8812160" cy="103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13"/>
              </a:lnSpc>
            </a:pPr>
            <a:r>
              <a:rPr lang="en-US" sz="10904" i="true" spc="-544">
                <a:solidFill>
                  <a:srgbClr val="5E17EB"/>
                </a:solidFill>
                <a:latin typeface="TT Ramillas Italics"/>
                <a:ea typeface="TT Ramillas Italics"/>
                <a:cs typeface="TT Ramillas Italics"/>
                <a:sym typeface="TT Ramillas Italics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86474" y="2695225"/>
            <a:ext cx="17601526" cy="3122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63"/>
              </a:lnSpc>
            </a:pPr>
            <a:r>
              <a:rPr lang="en-US" sz="43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project heavily relied on my skills and contributions, allowing me to showcase my expertise and make a significant impact.The project's outcome was largely influenced by my involvement, demonstrating my value and capabilities.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99219" y="4103476"/>
            <a:ext cx="12061658" cy="1845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2"/>
              </a:lnSpc>
            </a:pPr>
            <a:r>
              <a:rPr lang="en-US" sz="14925" i="true" spc="-746">
                <a:solidFill>
                  <a:srgbClr val="5E17EB"/>
                </a:solidFill>
                <a:latin typeface="TT Ramillas Italics"/>
                <a:ea typeface="TT Ramillas Italics"/>
                <a:cs typeface="TT Ramillas Italics"/>
                <a:sym typeface="TT Ramillas Italics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61962" y="3597458"/>
            <a:ext cx="6803332" cy="4033736"/>
            <a:chOff x="0" y="0"/>
            <a:chExt cx="9071109" cy="53783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9850" y="69850"/>
              <a:ext cx="8931402" cy="5238623"/>
            </a:xfrm>
            <a:custGeom>
              <a:avLst/>
              <a:gdLst/>
              <a:ahLst/>
              <a:cxnLst/>
              <a:rect r="r" b="b" t="t" l="l"/>
              <a:pathLst>
                <a:path h="5238623" w="8931402">
                  <a:moveTo>
                    <a:pt x="0" y="0"/>
                  </a:moveTo>
                  <a:lnTo>
                    <a:pt x="8931402" y="0"/>
                  </a:lnTo>
                  <a:lnTo>
                    <a:pt x="8931402" y="5238623"/>
                  </a:lnTo>
                  <a:lnTo>
                    <a:pt x="0" y="5238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782" t="-7719" r="-782" b="-7719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071102" cy="5378323"/>
            </a:xfrm>
            <a:custGeom>
              <a:avLst/>
              <a:gdLst/>
              <a:ahLst/>
              <a:cxnLst/>
              <a:rect r="r" b="b" t="t" l="l"/>
              <a:pathLst>
                <a:path h="5378323" w="9071102">
                  <a:moveTo>
                    <a:pt x="69850" y="0"/>
                  </a:moveTo>
                  <a:lnTo>
                    <a:pt x="9001252" y="0"/>
                  </a:lnTo>
                  <a:cubicBezTo>
                    <a:pt x="9039860" y="0"/>
                    <a:pt x="9071102" y="31242"/>
                    <a:pt x="9071102" y="69850"/>
                  </a:cubicBezTo>
                  <a:lnTo>
                    <a:pt x="9071102" y="5308473"/>
                  </a:lnTo>
                  <a:cubicBezTo>
                    <a:pt x="9071102" y="5347081"/>
                    <a:pt x="9039860" y="5378323"/>
                    <a:pt x="9001252" y="5378323"/>
                  </a:cubicBezTo>
                  <a:lnTo>
                    <a:pt x="69850" y="5378323"/>
                  </a:lnTo>
                  <a:cubicBezTo>
                    <a:pt x="31242" y="5378323"/>
                    <a:pt x="0" y="5347081"/>
                    <a:pt x="0" y="5308473"/>
                  </a:cubicBezTo>
                  <a:lnTo>
                    <a:pt x="0" y="69850"/>
                  </a:lnTo>
                  <a:cubicBezTo>
                    <a:pt x="0" y="31242"/>
                    <a:pt x="31242" y="0"/>
                    <a:pt x="69850" y="0"/>
                  </a:cubicBezTo>
                  <a:moveTo>
                    <a:pt x="69850" y="139700"/>
                  </a:moveTo>
                  <a:lnTo>
                    <a:pt x="69850" y="69850"/>
                  </a:lnTo>
                  <a:lnTo>
                    <a:pt x="139700" y="69850"/>
                  </a:lnTo>
                  <a:lnTo>
                    <a:pt x="139700" y="5308473"/>
                  </a:lnTo>
                  <a:lnTo>
                    <a:pt x="69850" y="5308473"/>
                  </a:lnTo>
                  <a:lnTo>
                    <a:pt x="69850" y="5238623"/>
                  </a:lnTo>
                  <a:lnTo>
                    <a:pt x="9001252" y="5238623"/>
                  </a:lnTo>
                  <a:lnTo>
                    <a:pt x="9001252" y="5308473"/>
                  </a:lnTo>
                  <a:lnTo>
                    <a:pt x="8931402" y="5308473"/>
                  </a:lnTo>
                  <a:lnTo>
                    <a:pt x="8931402" y="69850"/>
                  </a:lnTo>
                  <a:lnTo>
                    <a:pt x="9001252" y="69850"/>
                  </a:lnTo>
                  <a:lnTo>
                    <a:pt x="9001252" y="139700"/>
                  </a:lnTo>
                  <a:lnTo>
                    <a:pt x="69850" y="139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-554909" y="1801761"/>
            <a:ext cx="7400949" cy="812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1"/>
              </a:lnSpc>
            </a:pPr>
            <a:r>
              <a:rPr lang="en-US" sz="8857" i="true" spc="-441">
                <a:solidFill>
                  <a:srgbClr val="5E17EB"/>
                </a:solidFill>
                <a:latin typeface="TT Ramillas Italics"/>
                <a:ea typeface="TT Ramillas Italics"/>
                <a:cs typeface="TT Ramillas Italics"/>
                <a:sym typeface="TT Ramillas Italics"/>
              </a:rPr>
              <a:t>Introduction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583459" y="4373898"/>
            <a:ext cx="10372701" cy="2962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40"/>
              </a:lnSpc>
            </a:pPr>
            <a:r>
              <a:rPr lang="en-US" sz="410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This project guides you in understanding how  types of portfolios are divided,created, managed, and optimized to fulfill financial aspirations.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79856" y="1695351"/>
            <a:ext cx="4109704" cy="3835606"/>
            <a:chOff x="0" y="0"/>
            <a:chExt cx="5831760" cy="54428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31713" cy="5442839"/>
            </a:xfrm>
            <a:custGeom>
              <a:avLst/>
              <a:gdLst/>
              <a:ahLst/>
              <a:cxnLst/>
              <a:rect r="r" b="b" t="t" l="l"/>
              <a:pathLst>
                <a:path h="5442839" w="5831713">
                  <a:moveTo>
                    <a:pt x="0" y="0"/>
                  </a:moveTo>
                  <a:lnTo>
                    <a:pt x="5831713" y="0"/>
                  </a:lnTo>
                  <a:lnTo>
                    <a:pt x="5831713" y="5442839"/>
                  </a:lnTo>
                  <a:lnTo>
                    <a:pt x="0" y="54428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47727" t="-43780" r="-12578" b="-135123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792337" y="1390664"/>
            <a:ext cx="5353449" cy="876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32"/>
              </a:lnSpc>
            </a:pPr>
            <a:r>
              <a:rPr lang="en-US" sz="9258" i="true" spc="-461">
                <a:solidFill>
                  <a:srgbClr val="5E17EB"/>
                </a:solidFill>
                <a:latin typeface="TT Ramillas Italics"/>
                <a:ea typeface="TT Ramillas Italics"/>
                <a:cs typeface="TT Ramillas Italics"/>
                <a:sym typeface="TT Ramillas Italics"/>
              </a:rPr>
              <a:t>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92337" y="2734912"/>
            <a:ext cx="12262247" cy="6198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134645" indent="-378215" lvl="2">
              <a:lnSpc>
                <a:spcPts val="6948"/>
              </a:lnSpc>
              <a:buFont typeface="Arial"/>
              <a:buChar char="⚬"/>
            </a:pPr>
            <a:r>
              <a:rPr lang="en-US" b="true" sz="496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is Portfolio </a:t>
            </a:r>
          </a:p>
          <a:p>
            <a:pPr algn="just" marL="1134645" indent="-378215" lvl="2">
              <a:lnSpc>
                <a:spcPts val="6948"/>
              </a:lnSpc>
              <a:buFont typeface="Arial"/>
              <a:buChar char="⚬"/>
            </a:pPr>
            <a:r>
              <a:rPr lang="en-US" b="true" sz="496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Types of Portfolio </a:t>
            </a:r>
          </a:p>
          <a:p>
            <a:pPr algn="just" marL="1134645" indent="-378215" lvl="2">
              <a:lnSpc>
                <a:spcPts val="6948"/>
              </a:lnSpc>
              <a:buFont typeface="Arial"/>
              <a:buChar char="⚬"/>
            </a:pPr>
            <a:r>
              <a:rPr lang="en-US" b="true" sz="496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How to create a Portfolio </a:t>
            </a:r>
          </a:p>
          <a:p>
            <a:pPr algn="just" marL="1134645" indent="-378215" lvl="2">
              <a:lnSpc>
                <a:spcPts val="6948"/>
              </a:lnSpc>
              <a:buFont typeface="Arial"/>
              <a:buChar char="⚬"/>
            </a:pPr>
            <a:r>
              <a:rPr lang="en-US" b="true" sz="496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Uses of Portfolio </a:t>
            </a:r>
          </a:p>
          <a:p>
            <a:pPr algn="just" marL="1134645" indent="-378215" lvl="2">
              <a:lnSpc>
                <a:spcPts val="6948"/>
              </a:lnSpc>
              <a:buFont typeface="Arial"/>
              <a:buChar char="⚬"/>
            </a:pPr>
            <a:r>
              <a:rPr lang="en-US" b="true" sz="496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 used in Portfolio Management </a:t>
            </a:r>
          </a:p>
          <a:p>
            <a:pPr algn="just" marL="1134645" indent="-378215" lvl="2">
              <a:lnSpc>
                <a:spcPts val="6948"/>
              </a:lnSpc>
              <a:buFont typeface="Arial"/>
              <a:buChar char="⚬"/>
            </a:pPr>
            <a:r>
              <a:rPr lang="en-US" b="true" sz="4963">
                <a:solidFill>
                  <a:srgbClr val="2A292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Portfolio Templates</a:t>
            </a:r>
          </a:p>
          <a:p>
            <a:pPr algn="just" marL="1134645" indent="-378215" lvl="2">
              <a:lnSpc>
                <a:spcPts val="6948"/>
              </a:lnSpc>
              <a:buFont typeface="Arial"/>
              <a:buChar char="⚬"/>
            </a:pPr>
            <a:r>
              <a:rPr lang="en-US" b="true" sz="496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76726" y="2728117"/>
            <a:ext cx="7612614" cy="5233381"/>
            <a:chOff x="0" y="0"/>
            <a:chExt cx="10150152" cy="69778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01600" y="101600"/>
              <a:ext cx="9946894" cy="6774688"/>
            </a:xfrm>
            <a:custGeom>
              <a:avLst/>
              <a:gdLst/>
              <a:ahLst/>
              <a:cxnLst/>
              <a:rect r="r" b="b" t="t" l="l"/>
              <a:pathLst>
                <a:path h="6774688" w="9946894">
                  <a:moveTo>
                    <a:pt x="0" y="0"/>
                  </a:moveTo>
                  <a:lnTo>
                    <a:pt x="9946894" y="0"/>
                  </a:lnTo>
                  <a:lnTo>
                    <a:pt x="9946894" y="6774688"/>
                  </a:lnTo>
                  <a:lnTo>
                    <a:pt x="0" y="67746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3613" t="-1499" r="-33614" b="-1499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150094" cy="6977888"/>
            </a:xfrm>
            <a:custGeom>
              <a:avLst/>
              <a:gdLst/>
              <a:ahLst/>
              <a:cxnLst/>
              <a:rect r="r" b="b" t="t" l="l"/>
              <a:pathLst>
                <a:path h="6977888" w="10150094">
                  <a:moveTo>
                    <a:pt x="101600" y="0"/>
                  </a:moveTo>
                  <a:lnTo>
                    <a:pt x="10048494" y="0"/>
                  </a:lnTo>
                  <a:cubicBezTo>
                    <a:pt x="10104627" y="0"/>
                    <a:pt x="10150094" y="45466"/>
                    <a:pt x="10150094" y="101600"/>
                  </a:cubicBezTo>
                  <a:lnTo>
                    <a:pt x="10150094" y="6876288"/>
                  </a:lnTo>
                  <a:cubicBezTo>
                    <a:pt x="10150094" y="6932422"/>
                    <a:pt x="10104627" y="6977888"/>
                    <a:pt x="10048494" y="6977888"/>
                  </a:cubicBezTo>
                  <a:lnTo>
                    <a:pt x="101600" y="6977888"/>
                  </a:lnTo>
                  <a:cubicBezTo>
                    <a:pt x="45466" y="6977888"/>
                    <a:pt x="0" y="6932422"/>
                    <a:pt x="0" y="6876288"/>
                  </a:cubicBezTo>
                  <a:lnTo>
                    <a:pt x="0" y="101600"/>
                  </a:lnTo>
                  <a:cubicBezTo>
                    <a:pt x="0" y="45466"/>
                    <a:pt x="45466" y="0"/>
                    <a:pt x="101600" y="0"/>
                  </a:cubicBezTo>
                  <a:moveTo>
                    <a:pt x="101600" y="203200"/>
                  </a:moveTo>
                  <a:lnTo>
                    <a:pt x="101600" y="101600"/>
                  </a:lnTo>
                  <a:lnTo>
                    <a:pt x="203200" y="101600"/>
                  </a:lnTo>
                  <a:lnTo>
                    <a:pt x="203200" y="6876288"/>
                  </a:lnTo>
                  <a:lnTo>
                    <a:pt x="101600" y="6876288"/>
                  </a:lnTo>
                  <a:lnTo>
                    <a:pt x="101600" y="6774688"/>
                  </a:lnTo>
                  <a:lnTo>
                    <a:pt x="10048494" y="6774688"/>
                  </a:lnTo>
                  <a:lnTo>
                    <a:pt x="10048494" y="6876288"/>
                  </a:lnTo>
                  <a:lnTo>
                    <a:pt x="9946894" y="6876288"/>
                  </a:lnTo>
                  <a:lnTo>
                    <a:pt x="9946894" y="101600"/>
                  </a:lnTo>
                  <a:lnTo>
                    <a:pt x="10048494" y="101600"/>
                  </a:lnTo>
                  <a:lnTo>
                    <a:pt x="10048494" y="203200"/>
                  </a:lnTo>
                  <a:lnTo>
                    <a:pt x="101600" y="2032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-829597" y="638693"/>
            <a:ext cx="11626807" cy="1084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10"/>
              </a:lnSpc>
            </a:pPr>
            <a:r>
              <a:rPr lang="en-US" sz="11122" i="true" spc="-556">
                <a:solidFill>
                  <a:srgbClr val="5E17EB"/>
                </a:solidFill>
                <a:latin typeface="TT Ramillas Italics"/>
                <a:ea typeface="TT Ramillas Italics"/>
                <a:cs typeface="TT Ramillas Italics"/>
                <a:sym typeface="TT Ramillas Italics"/>
              </a:rPr>
              <a:t>What is Portfolio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4379" y="2370704"/>
            <a:ext cx="9862983" cy="6198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48"/>
              </a:lnSpc>
            </a:pPr>
            <a:r>
              <a:rPr lang="en-US" sz="49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Portfolio is a visual representation of one's professional journey, highlighting expertise, creativity, and accomplishments through carefully selected projects and experiences.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351053" y="844568"/>
            <a:ext cx="10510450" cy="901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77"/>
              </a:lnSpc>
            </a:pPr>
            <a:r>
              <a:rPr lang="en-US" sz="9419" i="true" spc="-471">
                <a:solidFill>
                  <a:srgbClr val="5E17EB"/>
                </a:solidFill>
                <a:latin typeface="TT Ramillas Italics"/>
                <a:ea typeface="TT Ramillas Italics"/>
                <a:cs typeface="TT Ramillas Italics"/>
                <a:sym typeface="TT Ramillas Italics"/>
              </a:rPr>
              <a:t>Types of  Portfolio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075077"/>
            <a:ext cx="16588876" cy="940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48"/>
              </a:lnSpc>
            </a:pPr>
            <a:r>
              <a:rPr lang="en-US" sz="49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There are several types of Portfolio ,5 Main types are: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35938" y="2972930"/>
            <a:ext cx="7957596" cy="4445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34645" indent="-378215" lvl="2">
              <a:lnSpc>
                <a:spcPts val="6948"/>
              </a:lnSpc>
              <a:buAutoNum type="arabicPeriod" startAt="1"/>
            </a:pPr>
            <a:r>
              <a:rPr lang="en-US" b="true" sz="496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Investment Portfolio</a:t>
            </a:r>
          </a:p>
          <a:p>
            <a:pPr algn="l" marL="1134645" indent="-378215" lvl="2">
              <a:lnSpc>
                <a:spcPts val="6948"/>
              </a:lnSpc>
              <a:buAutoNum type="arabicPeriod" startAt="1"/>
            </a:pPr>
            <a:r>
              <a:rPr lang="en-US" b="true" sz="496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Portfolio</a:t>
            </a:r>
          </a:p>
          <a:p>
            <a:pPr algn="l" marL="1134645" indent="-378215" lvl="2">
              <a:lnSpc>
                <a:spcPts val="6948"/>
              </a:lnSpc>
              <a:buAutoNum type="arabicPeriod" startAt="1"/>
            </a:pPr>
            <a:r>
              <a:rPr lang="en-US" b="true" sz="496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Professional Portfolio </a:t>
            </a:r>
          </a:p>
          <a:p>
            <a:pPr algn="l" marL="1134645" indent="-378215" lvl="2">
              <a:lnSpc>
                <a:spcPts val="6948"/>
              </a:lnSpc>
              <a:buAutoNum type="arabicPeriod" startAt="1"/>
            </a:pPr>
            <a:r>
              <a:rPr lang="en-US" b="true" sz="496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Student Portfolio </a:t>
            </a:r>
          </a:p>
          <a:p>
            <a:pPr algn="l" marL="1134645" indent="-378215" lvl="2">
              <a:lnSpc>
                <a:spcPts val="6948"/>
              </a:lnSpc>
              <a:buAutoNum type="arabicPeriod" startAt="1"/>
            </a:pPr>
            <a:r>
              <a:rPr lang="en-US" b="true" sz="496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Digital Portfolio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00342" y="7414083"/>
            <a:ext cx="15487315" cy="2271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4"/>
              </a:lnSpc>
            </a:pPr>
            <a:r>
              <a:rPr lang="en-US" sz="420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These portfolios serve different purposes and are used in various contexts, such as finance, project management, education, and career development.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387145" y="842963"/>
            <a:ext cx="11332662" cy="942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99"/>
              </a:lnSpc>
            </a:pPr>
            <a:r>
              <a:rPr lang="en-US" sz="9999" i="true" spc="-498">
                <a:solidFill>
                  <a:srgbClr val="5E17EB"/>
                </a:solidFill>
                <a:latin typeface="TT Ramillas Italics"/>
                <a:ea typeface="TT Ramillas Italics"/>
                <a:cs typeface="TT Ramillas Italics"/>
                <a:sym typeface="TT Ramillas Italics"/>
              </a:rPr>
              <a:t>Types of  Portfolio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930394"/>
            <a:ext cx="16165333" cy="1817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48"/>
              </a:lnSpc>
            </a:pPr>
            <a:r>
              <a:rPr lang="en-US" sz="496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1.Investment Portfolio</a:t>
            </a:r>
            <a:r>
              <a:rPr lang="en-US" sz="4963">
                <a:solidFill>
                  <a:srgbClr val="5E17EB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  <a:r>
              <a:rPr lang="en-US" sz="49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Financial assets management</a:t>
            </a:r>
          </a:p>
          <a:p>
            <a:pPr algn="ctr">
              <a:lnSpc>
                <a:spcPts val="6948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67779" y="2762701"/>
            <a:ext cx="16352443" cy="7524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4"/>
              </a:lnSpc>
            </a:pPr>
            <a:r>
              <a:rPr lang="en-US" sz="470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Project Portfolio:</a:t>
            </a:r>
            <a:r>
              <a:rPr lang="en-US" sz="470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Managing multiple projects strategically</a:t>
            </a:r>
          </a:p>
          <a:p>
            <a:pPr algn="l">
              <a:lnSpc>
                <a:spcPts val="6584"/>
              </a:lnSpc>
            </a:pPr>
            <a:r>
              <a:rPr lang="en-US" sz="470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3.Professional Portfolio</a:t>
            </a:r>
            <a:r>
              <a:rPr lang="en-US" sz="470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Showcasing work experience and skills</a:t>
            </a:r>
          </a:p>
          <a:p>
            <a:pPr algn="l">
              <a:lnSpc>
                <a:spcPts val="6584"/>
              </a:lnSpc>
            </a:pPr>
            <a:r>
              <a:rPr lang="en-US" sz="470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</a:t>
            </a:r>
            <a:r>
              <a:rPr lang="en-US" sz="470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470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Student Portfolio:</a:t>
            </a:r>
            <a:r>
              <a:rPr lang="en-US" sz="470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Tracking academic progress and achievements</a:t>
            </a:r>
          </a:p>
          <a:p>
            <a:pPr algn="l">
              <a:lnSpc>
                <a:spcPts val="6584"/>
              </a:lnSpc>
            </a:pPr>
            <a:r>
              <a:rPr lang="en-US" sz="470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5.Digital Portfolio</a:t>
            </a:r>
            <a:r>
              <a:rPr lang="en-US" sz="470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Online showcase of work, projects, and achievements</a:t>
            </a:r>
          </a:p>
          <a:p>
            <a:pPr algn="l">
              <a:lnSpc>
                <a:spcPts val="6584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294964" y="841561"/>
            <a:ext cx="14867006" cy="945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4"/>
              </a:lnSpc>
            </a:pPr>
            <a:r>
              <a:rPr lang="en-US" sz="9960" i="true" spc="-497">
                <a:solidFill>
                  <a:srgbClr val="5E17EB"/>
                </a:solidFill>
                <a:latin typeface="TT Ramillas Italics"/>
                <a:ea typeface="TT Ramillas Italics"/>
                <a:cs typeface="TT Ramillas Italics"/>
                <a:sym typeface="TT Ramillas Italics"/>
              </a:rPr>
              <a:t>How to create a Portfolio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980079"/>
            <a:ext cx="17259300" cy="243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8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*About Me:</a:t>
            </a:r>
          </a:p>
          <a:p>
            <a:pPr algn="l">
              <a:lnSpc>
                <a:spcPts val="6298"/>
              </a:lnSpc>
            </a:pPr>
            <a:r>
              <a:rPr lang="en-US" sz="4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Briefly introduce yourself, your career goals, and why you choose to study B.Tech.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798547" y="2115564"/>
            <a:ext cx="16668458" cy="845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48"/>
              </a:lnSpc>
            </a:pPr>
            <a:r>
              <a:rPr lang="en-US" sz="49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 create your Portfolio, follow these steps: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52825" y="5561354"/>
            <a:ext cx="17259300" cy="243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8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*Education</a:t>
            </a:r>
            <a:r>
              <a:rPr lang="en-US" sz="4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>
              <a:lnSpc>
                <a:spcPts val="6298"/>
              </a:lnSpc>
            </a:pPr>
            <a:r>
              <a:rPr lang="en-US" sz="4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Include your degree, major, GPA, relevant coursework, and any honors or awards.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42564" y="993961"/>
            <a:ext cx="14867006" cy="945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4"/>
              </a:lnSpc>
            </a:pPr>
            <a:r>
              <a:rPr lang="en-US" sz="9960" i="true" spc="-497">
                <a:solidFill>
                  <a:srgbClr val="5E17EB"/>
                </a:solidFill>
                <a:latin typeface="TT Ramillas Italics"/>
                <a:ea typeface="TT Ramillas Italics"/>
                <a:cs typeface="TT Ramillas Italics"/>
                <a:sym typeface="TT Ramillas Italics"/>
              </a:rPr>
              <a:t>How to create a Portfolio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24031"/>
            <a:ext cx="17259300" cy="4038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8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*Skills</a:t>
            </a:r>
            <a:r>
              <a:rPr lang="en-US" sz="4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>
              <a:lnSpc>
                <a:spcPts val="6298"/>
              </a:lnSpc>
            </a:pPr>
            <a:r>
              <a:rPr lang="en-US" sz="4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List your technical skills (programming languages, software, etc.), and any soft skills relevant to your field</a:t>
            </a:r>
          </a:p>
          <a:p>
            <a:pPr algn="l">
              <a:lnSpc>
                <a:spcPts val="6298"/>
              </a:lnSpc>
            </a:pPr>
          </a:p>
          <a:p>
            <a:pPr algn="l">
              <a:lnSpc>
                <a:spcPts val="6298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853729"/>
            <a:ext cx="17259300" cy="323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8"/>
              </a:lnSpc>
            </a:pPr>
          </a:p>
          <a:p>
            <a:pPr algn="l">
              <a:lnSpc>
                <a:spcPts val="6298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*Projects:</a:t>
            </a:r>
          </a:p>
          <a:p>
            <a:pPr algn="l">
              <a:lnSpc>
                <a:spcPts val="6298"/>
              </a:lnSpc>
            </a:pPr>
            <a:r>
              <a:rPr lang="en-US" sz="4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Showcase your individual or group projects, including the problem you addressed, your role, and the outcome.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248400"/>
            <a:ext cx="17773650" cy="4038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8"/>
              </a:lnSpc>
            </a:pPr>
          </a:p>
          <a:p>
            <a:pPr algn="l">
              <a:lnSpc>
                <a:spcPts val="6298"/>
              </a:lnSpc>
            </a:pPr>
            <a:r>
              <a:rPr lang="en-US" sz="4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*</a:t>
            </a: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Experience</a:t>
            </a:r>
            <a:r>
              <a:rPr lang="en-US" sz="4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>
              <a:lnSpc>
                <a:spcPts val="6298"/>
              </a:lnSpc>
            </a:pPr>
            <a:r>
              <a:rPr lang="en-US" sz="4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Highlight any internships, research experiences, or volunteer work that demonstrates your skills and experience.</a:t>
            </a:r>
          </a:p>
          <a:p>
            <a:pPr algn="l">
              <a:lnSpc>
                <a:spcPts val="6298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59760"/>
            <a:ext cx="16997516" cy="323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8"/>
              </a:lnSpc>
            </a:pPr>
          </a:p>
          <a:p>
            <a:pPr algn="l">
              <a:lnSpc>
                <a:spcPts val="6298"/>
              </a:lnSpc>
            </a:pPr>
            <a:r>
              <a:rPr lang="en-US" sz="4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*</a:t>
            </a: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Awards/Recognition</a:t>
            </a:r>
            <a:r>
              <a:rPr lang="en-US" sz="4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>
              <a:lnSpc>
                <a:spcPts val="6298"/>
              </a:lnSpc>
            </a:pPr>
            <a:r>
              <a:rPr lang="en-US" sz="4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Mention any academic awards, competitions, or certifications you have earned.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414180" y="841561"/>
            <a:ext cx="14867006" cy="945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4"/>
              </a:lnSpc>
            </a:pPr>
            <a:r>
              <a:rPr lang="en-US" sz="9960" i="true" spc="-497">
                <a:solidFill>
                  <a:srgbClr val="5E17EB"/>
                </a:solidFill>
                <a:latin typeface="TT Ramillas Italics"/>
                <a:ea typeface="TT Ramillas Italics"/>
                <a:cs typeface="TT Ramillas Italics"/>
                <a:sym typeface="TT Ramillas Italics"/>
              </a:rPr>
              <a:t>How to create a Portfolio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DAGnnhlqHBA</dc:identifier>
  <dcterms:modified xsi:type="dcterms:W3CDTF">2011-08-01T06:04:30Z</dcterms:modified>
  <cp:revision>1</cp:revision>
  <dc:title>Name_20250516_193917_0000.pptx</dc:title>
</cp:coreProperties>
</file>