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5" r:id="rId4"/>
    <p:sldId id="258" r:id="rId5"/>
    <p:sldId id="269" r:id="rId6"/>
    <p:sldId id="278" r:id="rId7"/>
    <p:sldId id="260" r:id="rId8"/>
    <p:sldId id="282" r:id="rId9"/>
    <p:sldId id="283" r:id="rId10"/>
    <p:sldId id="284" r:id="rId11"/>
    <p:sldId id="285" r:id="rId12"/>
    <p:sldId id="261" r:id="rId13"/>
    <p:sldId id="279" r:id="rId14"/>
    <p:sldId id="287" r:id="rId15"/>
    <p:sldId id="288" r:id="rId16"/>
    <p:sldId id="289" r:id="rId17"/>
    <p:sldId id="280" r:id="rId18"/>
    <p:sldId id="273" r:id="rId19"/>
    <p:sldId id="277" r:id="rId20"/>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0000"/>
    <a:srgbClr val="500000"/>
    <a:srgbClr val="800000"/>
    <a:srgbClr val="820000"/>
    <a:srgbClr val="A50021"/>
    <a:srgbClr val="990000"/>
    <a:srgbClr val="531E1D"/>
    <a:srgbClr val="5C005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6082F-0B10-49B2-892A-362D22988D0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99A59C4-CEB6-4513-A430-986674A5F023}">
      <dgm:prSet phldrT="[Text]"/>
      <dgm:spPr/>
      <dgm:t>
        <a:bodyPr/>
        <a:lstStyle/>
        <a:p>
          <a:r>
            <a:rPr lang="en-US" b="1" dirty="0">
              <a:effectLst>
                <a:outerShdw blurRad="38100" dist="38100" dir="2700000" algn="tl">
                  <a:srgbClr val="000000">
                    <a:alpha val="43137"/>
                  </a:srgbClr>
                </a:outerShdw>
              </a:effectLst>
            </a:rPr>
            <a:t>Step 1 Data acquisition and preprocessing</a:t>
          </a:r>
          <a:endParaRPr lang="en-US" dirty="0"/>
        </a:p>
      </dgm:t>
    </dgm:pt>
    <dgm:pt modelId="{5C8371A1-31F2-4875-948E-9A87449CDDD3}" type="parTrans" cxnId="{CB35DD17-CAF6-4DF5-97A9-6D680DF92D2F}">
      <dgm:prSet/>
      <dgm:spPr/>
      <dgm:t>
        <a:bodyPr/>
        <a:lstStyle/>
        <a:p>
          <a:endParaRPr lang="en-US"/>
        </a:p>
      </dgm:t>
    </dgm:pt>
    <dgm:pt modelId="{7E1857EE-6C23-416F-AC35-99A31897EE4D}" type="sibTrans" cxnId="{CB35DD17-CAF6-4DF5-97A9-6D680DF92D2F}">
      <dgm:prSet/>
      <dgm:spPr/>
      <dgm:t>
        <a:bodyPr/>
        <a:lstStyle/>
        <a:p>
          <a:endParaRPr lang="en-US"/>
        </a:p>
      </dgm:t>
    </dgm:pt>
    <dgm:pt modelId="{CB5473DC-1C84-4502-9236-2FEEB247CA3E}">
      <dgm:prSet phldrT="[Text]"/>
      <dgm:spPr/>
      <dgm:t>
        <a:bodyPr/>
        <a:lstStyle/>
        <a:p>
          <a:pPr>
            <a:buFont typeface="Arial" panose="020B0604020202020204" pitchFamily="34" charset="0"/>
            <a:buChar char="•"/>
          </a:pPr>
          <a:r>
            <a:rPr lang="en-US" dirty="0"/>
            <a:t>Crawl tweets that are related to the target product</a:t>
          </a:r>
        </a:p>
      </dgm:t>
    </dgm:pt>
    <dgm:pt modelId="{7E375346-0191-4527-9A94-3C4F349E58B6}" type="parTrans" cxnId="{0EBEEA8D-F9E0-4891-B9DA-EE318B17997D}">
      <dgm:prSet/>
      <dgm:spPr/>
      <dgm:t>
        <a:bodyPr/>
        <a:lstStyle/>
        <a:p>
          <a:endParaRPr lang="en-US"/>
        </a:p>
      </dgm:t>
    </dgm:pt>
    <dgm:pt modelId="{ABC275F7-8F4E-4123-803F-63ED7634490A}" type="sibTrans" cxnId="{0EBEEA8D-F9E0-4891-B9DA-EE318B17997D}">
      <dgm:prSet/>
      <dgm:spPr/>
      <dgm:t>
        <a:bodyPr/>
        <a:lstStyle/>
        <a:p>
          <a:endParaRPr lang="en-US"/>
        </a:p>
      </dgm:t>
    </dgm:pt>
    <dgm:pt modelId="{6763D12B-5847-420E-A3C6-CB600248494A}">
      <dgm:prSet phldrT="[Text]"/>
      <dgm:spPr/>
      <dgm:t>
        <a:bodyPr/>
        <a:lstStyle/>
        <a:p>
          <a:r>
            <a:rPr lang="en-US" b="1" dirty="0">
              <a:effectLst>
                <a:outerShdw blurRad="38100" dist="38100" dir="2700000" algn="tl">
                  <a:srgbClr val="000000">
                    <a:alpha val="43137"/>
                  </a:srgbClr>
                </a:outerShdw>
              </a:effectLst>
            </a:rPr>
            <a:t>Step 2 The Model</a:t>
          </a:r>
          <a:endParaRPr lang="en-US" dirty="0"/>
        </a:p>
      </dgm:t>
    </dgm:pt>
    <dgm:pt modelId="{23A1792B-52D3-441A-AF3A-212FB2437D67}" type="parTrans" cxnId="{395023C4-8D08-4666-AB42-EF52E9CEF874}">
      <dgm:prSet/>
      <dgm:spPr/>
      <dgm:t>
        <a:bodyPr/>
        <a:lstStyle/>
        <a:p>
          <a:endParaRPr lang="en-US"/>
        </a:p>
      </dgm:t>
    </dgm:pt>
    <dgm:pt modelId="{75512700-C5EE-4A6A-B270-10EF8134D07A}" type="sibTrans" cxnId="{395023C4-8D08-4666-AB42-EF52E9CEF874}">
      <dgm:prSet/>
      <dgm:spPr/>
      <dgm:t>
        <a:bodyPr/>
        <a:lstStyle/>
        <a:p>
          <a:endParaRPr lang="en-US"/>
        </a:p>
      </dgm:t>
    </dgm:pt>
    <dgm:pt modelId="{DEBF5FBD-DDE8-48B9-A4EB-193447D3E663}">
      <dgm:prSet phldrT="[Text]"/>
      <dgm:spPr/>
      <dgm:t>
        <a:bodyPr/>
        <a:lstStyle/>
        <a:p>
          <a:pPr>
            <a:buFont typeface="Arial" panose="020B0604020202020204" pitchFamily="34" charset="0"/>
            <a:buChar char="•"/>
          </a:pPr>
          <a:r>
            <a:rPr lang="en-US" dirty="0"/>
            <a:t>Train various text analytics models on the tweets and profile of users.</a:t>
          </a:r>
        </a:p>
      </dgm:t>
    </dgm:pt>
    <dgm:pt modelId="{A53CDA73-C6F1-45E3-9F88-98783796FF1D}" type="parTrans" cxnId="{C4362A5A-86C6-4350-93BD-5C61BB1A8968}">
      <dgm:prSet/>
      <dgm:spPr/>
      <dgm:t>
        <a:bodyPr/>
        <a:lstStyle/>
        <a:p>
          <a:endParaRPr lang="en-US"/>
        </a:p>
      </dgm:t>
    </dgm:pt>
    <dgm:pt modelId="{BC79652B-C600-4242-A0A3-A0EF5E67744A}" type="sibTrans" cxnId="{C4362A5A-86C6-4350-93BD-5C61BB1A8968}">
      <dgm:prSet/>
      <dgm:spPr/>
      <dgm:t>
        <a:bodyPr/>
        <a:lstStyle/>
        <a:p>
          <a:endParaRPr lang="en-US"/>
        </a:p>
      </dgm:t>
    </dgm:pt>
    <dgm:pt modelId="{862F6A97-62F1-4C40-8F6B-90E77AF934C0}">
      <dgm:prSet/>
      <dgm:spPr/>
      <dgm:t>
        <a:bodyPr/>
        <a:lstStyle/>
        <a:p>
          <a:r>
            <a:rPr lang="en-US" dirty="0"/>
            <a:t>Clean, pre-process and transform the tweets</a:t>
          </a:r>
        </a:p>
      </dgm:t>
    </dgm:pt>
    <dgm:pt modelId="{CBC974D2-2CF6-4953-A4B1-67673D0616E5}" type="parTrans" cxnId="{653A279C-4FD6-4554-9BA5-1C0CCE418441}">
      <dgm:prSet/>
      <dgm:spPr/>
      <dgm:t>
        <a:bodyPr/>
        <a:lstStyle/>
        <a:p>
          <a:endParaRPr lang="en-US"/>
        </a:p>
      </dgm:t>
    </dgm:pt>
    <dgm:pt modelId="{CDC41293-94BD-402C-8DE6-385F90557CCD}" type="sibTrans" cxnId="{653A279C-4FD6-4554-9BA5-1C0CCE418441}">
      <dgm:prSet/>
      <dgm:spPr/>
      <dgm:t>
        <a:bodyPr/>
        <a:lstStyle/>
        <a:p>
          <a:endParaRPr lang="en-US"/>
        </a:p>
      </dgm:t>
    </dgm:pt>
    <dgm:pt modelId="{E2A1C22D-6CA0-4909-AA2E-5E30F1E2BAFC}">
      <dgm:prSet/>
      <dgm:spPr/>
      <dgm:t>
        <a:bodyPr/>
        <a:lstStyle/>
        <a:p>
          <a:r>
            <a:rPr lang="en-US" dirty="0"/>
            <a:t>Choose the best model having highest performance measure.</a:t>
          </a:r>
        </a:p>
      </dgm:t>
    </dgm:pt>
    <dgm:pt modelId="{0E51E7B3-385A-4239-A188-1187B4505CA4}" type="parTrans" cxnId="{A9F9A3AF-54B5-41BA-A40B-CF28F6C53538}">
      <dgm:prSet/>
      <dgm:spPr/>
      <dgm:t>
        <a:bodyPr/>
        <a:lstStyle/>
        <a:p>
          <a:endParaRPr lang="en-US"/>
        </a:p>
      </dgm:t>
    </dgm:pt>
    <dgm:pt modelId="{439EF86C-FBA0-4EF8-BB91-F881EE78A2FE}" type="sibTrans" cxnId="{A9F9A3AF-54B5-41BA-A40B-CF28F6C53538}">
      <dgm:prSet/>
      <dgm:spPr/>
      <dgm:t>
        <a:bodyPr/>
        <a:lstStyle/>
        <a:p>
          <a:endParaRPr lang="en-US"/>
        </a:p>
      </dgm:t>
    </dgm:pt>
    <dgm:pt modelId="{CEAD5BD3-D86D-4840-87B8-649DF7A5C46F}">
      <dgm:prSet phldrT="[Text]"/>
      <dgm:spPr/>
      <dgm:t>
        <a:bodyPr/>
        <a:lstStyle/>
        <a:p>
          <a:r>
            <a:rPr lang="en-US" b="1" dirty="0">
              <a:effectLst>
                <a:outerShdw blurRad="38100" dist="38100" dir="2700000" algn="tl">
                  <a:srgbClr val="000000">
                    <a:alpha val="43137"/>
                  </a:srgbClr>
                </a:outerShdw>
              </a:effectLst>
            </a:rPr>
            <a:t>Step 3 Predicting the Consumer Intention</a:t>
          </a:r>
          <a:endParaRPr lang="en-US" dirty="0"/>
        </a:p>
      </dgm:t>
    </dgm:pt>
    <dgm:pt modelId="{28C1ABA3-73FE-408E-B79A-458B1F605D9C}" type="parTrans" cxnId="{46F7D955-551A-4F70-86A1-7350B0DDA430}">
      <dgm:prSet/>
      <dgm:spPr/>
      <dgm:t>
        <a:bodyPr/>
        <a:lstStyle/>
        <a:p>
          <a:endParaRPr lang="en-US"/>
        </a:p>
      </dgm:t>
    </dgm:pt>
    <dgm:pt modelId="{86B4DC97-B9EE-4E50-997C-716B57ADE3DC}" type="sibTrans" cxnId="{46F7D955-551A-4F70-86A1-7350B0DDA430}">
      <dgm:prSet/>
      <dgm:spPr/>
      <dgm:t>
        <a:bodyPr/>
        <a:lstStyle/>
        <a:p>
          <a:endParaRPr lang="en-US"/>
        </a:p>
      </dgm:t>
    </dgm:pt>
    <dgm:pt modelId="{8F3B174C-9407-4DFF-8A85-B779072DCF68}">
      <dgm:prSet phldrT="[Text]"/>
      <dgm:spPr/>
      <dgm:t>
        <a:bodyPr/>
        <a:lstStyle/>
        <a:p>
          <a:pPr>
            <a:buFont typeface="Arial" panose="020B0604020202020204" pitchFamily="34" charset="0"/>
            <a:buChar char="•"/>
          </a:pPr>
          <a:r>
            <a:rPr lang="en-US" dirty="0"/>
            <a:t>Predict which consumers have shown the intention to buy the desired product.</a:t>
          </a:r>
        </a:p>
      </dgm:t>
    </dgm:pt>
    <dgm:pt modelId="{AD592210-2A85-47E5-B328-78246AB0D483}" type="parTrans" cxnId="{89551E11-EEFC-49E2-B122-E74F3E36B573}">
      <dgm:prSet/>
      <dgm:spPr/>
      <dgm:t>
        <a:bodyPr/>
        <a:lstStyle/>
        <a:p>
          <a:endParaRPr lang="en-US"/>
        </a:p>
      </dgm:t>
    </dgm:pt>
    <dgm:pt modelId="{15105AE3-9E75-4EC4-B721-6B05B6B1EF79}" type="sibTrans" cxnId="{89551E11-EEFC-49E2-B122-E74F3E36B573}">
      <dgm:prSet/>
      <dgm:spPr/>
      <dgm:t>
        <a:bodyPr/>
        <a:lstStyle/>
        <a:p>
          <a:endParaRPr lang="en-US"/>
        </a:p>
      </dgm:t>
    </dgm:pt>
    <dgm:pt modelId="{CF4EC257-E749-4D2B-9C40-B22A2D66B3C8}">
      <dgm:prSet/>
      <dgm:spPr/>
      <dgm:t>
        <a:bodyPr/>
        <a:lstStyle/>
        <a:p>
          <a:r>
            <a:rPr lang="en-US" dirty="0"/>
            <a:t>Rank the customers according to their level/intensity of their purchase intention.</a:t>
          </a:r>
        </a:p>
      </dgm:t>
    </dgm:pt>
    <dgm:pt modelId="{D611180A-9319-4B6C-A269-D1C8EF5927C8}" type="parTrans" cxnId="{14D9063D-8573-42EC-9482-64358D86B901}">
      <dgm:prSet/>
      <dgm:spPr/>
      <dgm:t>
        <a:bodyPr/>
        <a:lstStyle/>
        <a:p>
          <a:endParaRPr lang="en-US"/>
        </a:p>
      </dgm:t>
    </dgm:pt>
    <dgm:pt modelId="{22ED9991-B23B-471D-8EA6-EC7DB29C20EA}" type="sibTrans" cxnId="{14D9063D-8573-42EC-9482-64358D86B901}">
      <dgm:prSet/>
      <dgm:spPr/>
      <dgm:t>
        <a:bodyPr/>
        <a:lstStyle/>
        <a:p>
          <a:endParaRPr lang="en-US"/>
        </a:p>
      </dgm:t>
    </dgm:pt>
    <dgm:pt modelId="{C4494481-B4C5-41C3-BF45-C19D0FF57B53}">
      <dgm:prSet phldrT="[Text]"/>
      <dgm:spPr/>
      <dgm:t>
        <a:bodyPr/>
        <a:lstStyle/>
        <a:p>
          <a:r>
            <a:rPr lang="en-US" b="1" dirty="0">
              <a:effectLst>
                <a:outerShdw blurRad="38100" dist="38100" dir="2700000" algn="tl">
                  <a:srgbClr val="000000">
                    <a:alpha val="43137"/>
                  </a:srgbClr>
                </a:outerShdw>
              </a:effectLst>
            </a:rPr>
            <a:t>Step 4 Application</a:t>
          </a:r>
          <a:endParaRPr lang="en-US" dirty="0"/>
        </a:p>
      </dgm:t>
    </dgm:pt>
    <dgm:pt modelId="{E7932DB8-428C-41E6-B312-31C99DC1A1FA}" type="parTrans" cxnId="{16863D96-4592-4647-B90B-1E179F6453A5}">
      <dgm:prSet/>
      <dgm:spPr/>
      <dgm:t>
        <a:bodyPr/>
        <a:lstStyle/>
        <a:p>
          <a:endParaRPr lang="en-US"/>
        </a:p>
      </dgm:t>
    </dgm:pt>
    <dgm:pt modelId="{C061AF5C-4134-434A-88C4-6239895F261A}" type="sibTrans" cxnId="{16863D96-4592-4647-B90B-1E179F6453A5}">
      <dgm:prSet/>
      <dgm:spPr/>
      <dgm:t>
        <a:bodyPr/>
        <a:lstStyle/>
        <a:p>
          <a:endParaRPr lang="en-US"/>
        </a:p>
      </dgm:t>
    </dgm:pt>
    <dgm:pt modelId="{F8CDFC27-3B24-444C-9276-A959A0F7EB9A}">
      <dgm:prSet phldrT="[Text]"/>
      <dgm:spPr/>
      <dgm:t>
        <a:bodyPr/>
        <a:lstStyle/>
        <a:p>
          <a:pPr>
            <a:buFont typeface="Arial" panose="020B0604020202020204" pitchFamily="34" charset="0"/>
            <a:buChar char="•"/>
          </a:pPr>
          <a:r>
            <a:rPr lang="en-US" dirty="0"/>
            <a:t>Companies and businesses can directly target those customers which have shown high intention to buy the product</a:t>
          </a:r>
        </a:p>
      </dgm:t>
    </dgm:pt>
    <dgm:pt modelId="{2402AAF9-950A-433A-8478-6B476BDFA8D6}" type="parTrans" cxnId="{8F91F86C-5457-4C64-82D7-145B5FC6D163}">
      <dgm:prSet/>
      <dgm:spPr/>
      <dgm:t>
        <a:bodyPr/>
        <a:lstStyle/>
        <a:p>
          <a:endParaRPr lang="en-US"/>
        </a:p>
      </dgm:t>
    </dgm:pt>
    <dgm:pt modelId="{05148D45-015C-4FE6-B63F-7D9BC9252DD6}" type="sibTrans" cxnId="{8F91F86C-5457-4C64-82D7-145B5FC6D163}">
      <dgm:prSet/>
      <dgm:spPr/>
      <dgm:t>
        <a:bodyPr/>
        <a:lstStyle/>
        <a:p>
          <a:endParaRPr lang="en-US"/>
        </a:p>
      </dgm:t>
    </dgm:pt>
    <dgm:pt modelId="{90123D22-7138-45CB-AF5D-52E9C84640D0}" type="pres">
      <dgm:prSet presAssocID="{93E6082F-0B10-49B2-892A-362D22988D00}" presName="linearFlow" presStyleCnt="0">
        <dgm:presLayoutVars>
          <dgm:dir/>
          <dgm:animLvl val="lvl"/>
          <dgm:resizeHandles val="exact"/>
        </dgm:presLayoutVars>
      </dgm:prSet>
      <dgm:spPr/>
      <dgm:t>
        <a:bodyPr/>
        <a:lstStyle/>
        <a:p>
          <a:endParaRPr lang="en-US"/>
        </a:p>
      </dgm:t>
    </dgm:pt>
    <dgm:pt modelId="{CEB7C868-07A5-4433-9CCD-7A5EFA8695F2}" type="pres">
      <dgm:prSet presAssocID="{199A59C4-CEB6-4513-A430-986674A5F023}" presName="composite" presStyleCnt="0"/>
      <dgm:spPr/>
    </dgm:pt>
    <dgm:pt modelId="{AC911F6B-FA9C-4632-A1C7-1E052216E007}" type="pres">
      <dgm:prSet presAssocID="{199A59C4-CEB6-4513-A430-986674A5F023}" presName="parTx" presStyleLbl="node1" presStyleIdx="0" presStyleCnt="4">
        <dgm:presLayoutVars>
          <dgm:chMax val="0"/>
          <dgm:chPref val="0"/>
          <dgm:bulletEnabled val="1"/>
        </dgm:presLayoutVars>
      </dgm:prSet>
      <dgm:spPr/>
      <dgm:t>
        <a:bodyPr/>
        <a:lstStyle/>
        <a:p>
          <a:endParaRPr lang="en-US"/>
        </a:p>
      </dgm:t>
    </dgm:pt>
    <dgm:pt modelId="{8988B577-FC3A-4D5E-9936-77357199F1B5}" type="pres">
      <dgm:prSet presAssocID="{199A59C4-CEB6-4513-A430-986674A5F023}" presName="parSh" presStyleLbl="node1" presStyleIdx="0" presStyleCnt="4"/>
      <dgm:spPr/>
      <dgm:t>
        <a:bodyPr/>
        <a:lstStyle/>
        <a:p>
          <a:endParaRPr lang="en-US"/>
        </a:p>
      </dgm:t>
    </dgm:pt>
    <dgm:pt modelId="{E9FDEBB9-CF37-4C4B-830A-C104D968D23C}" type="pres">
      <dgm:prSet presAssocID="{199A59C4-CEB6-4513-A430-986674A5F023}" presName="desTx" presStyleLbl="fgAcc1" presStyleIdx="0" presStyleCnt="4">
        <dgm:presLayoutVars>
          <dgm:bulletEnabled val="1"/>
        </dgm:presLayoutVars>
      </dgm:prSet>
      <dgm:spPr/>
      <dgm:t>
        <a:bodyPr/>
        <a:lstStyle/>
        <a:p>
          <a:endParaRPr lang="en-US"/>
        </a:p>
      </dgm:t>
    </dgm:pt>
    <dgm:pt modelId="{8CCB2BEF-273F-46E9-99FB-BC3373BB8CE2}" type="pres">
      <dgm:prSet presAssocID="{7E1857EE-6C23-416F-AC35-99A31897EE4D}" presName="sibTrans" presStyleLbl="sibTrans2D1" presStyleIdx="0" presStyleCnt="3"/>
      <dgm:spPr/>
      <dgm:t>
        <a:bodyPr/>
        <a:lstStyle/>
        <a:p>
          <a:endParaRPr lang="en-US"/>
        </a:p>
      </dgm:t>
    </dgm:pt>
    <dgm:pt modelId="{0CD66B0D-C90E-430F-B3A6-9EE2EF36C0C0}" type="pres">
      <dgm:prSet presAssocID="{7E1857EE-6C23-416F-AC35-99A31897EE4D}" presName="connTx" presStyleLbl="sibTrans2D1" presStyleIdx="0" presStyleCnt="3"/>
      <dgm:spPr/>
      <dgm:t>
        <a:bodyPr/>
        <a:lstStyle/>
        <a:p>
          <a:endParaRPr lang="en-US"/>
        </a:p>
      </dgm:t>
    </dgm:pt>
    <dgm:pt modelId="{DF05D712-D2FB-47C6-91BD-3FD73490EEC2}" type="pres">
      <dgm:prSet presAssocID="{6763D12B-5847-420E-A3C6-CB600248494A}" presName="composite" presStyleCnt="0"/>
      <dgm:spPr/>
    </dgm:pt>
    <dgm:pt modelId="{3AE2CA5C-3F9A-4219-A471-DD7ED5250BCB}" type="pres">
      <dgm:prSet presAssocID="{6763D12B-5847-420E-A3C6-CB600248494A}" presName="parTx" presStyleLbl="node1" presStyleIdx="0" presStyleCnt="4">
        <dgm:presLayoutVars>
          <dgm:chMax val="0"/>
          <dgm:chPref val="0"/>
          <dgm:bulletEnabled val="1"/>
        </dgm:presLayoutVars>
      </dgm:prSet>
      <dgm:spPr/>
      <dgm:t>
        <a:bodyPr/>
        <a:lstStyle/>
        <a:p>
          <a:endParaRPr lang="en-US"/>
        </a:p>
      </dgm:t>
    </dgm:pt>
    <dgm:pt modelId="{974EA072-1E00-49BF-9B8E-472B1BE25A5C}" type="pres">
      <dgm:prSet presAssocID="{6763D12B-5847-420E-A3C6-CB600248494A}" presName="parSh" presStyleLbl="node1" presStyleIdx="1" presStyleCnt="4"/>
      <dgm:spPr/>
      <dgm:t>
        <a:bodyPr/>
        <a:lstStyle/>
        <a:p>
          <a:endParaRPr lang="en-US"/>
        </a:p>
      </dgm:t>
    </dgm:pt>
    <dgm:pt modelId="{B6466AE1-AE88-4E6F-A719-BF122E13CE84}" type="pres">
      <dgm:prSet presAssocID="{6763D12B-5847-420E-A3C6-CB600248494A}" presName="desTx" presStyleLbl="fgAcc1" presStyleIdx="1" presStyleCnt="4">
        <dgm:presLayoutVars>
          <dgm:bulletEnabled val="1"/>
        </dgm:presLayoutVars>
      </dgm:prSet>
      <dgm:spPr/>
      <dgm:t>
        <a:bodyPr/>
        <a:lstStyle/>
        <a:p>
          <a:endParaRPr lang="en-US"/>
        </a:p>
      </dgm:t>
    </dgm:pt>
    <dgm:pt modelId="{E72556E0-E2F7-43B1-B139-945683AA3658}" type="pres">
      <dgm:prSet presAssocID="{75512700-C5EE-4A6A-B270-10EF8134D07A}" presName="sibTrans" presStyleLbl="sibTrans2D1" presStyleIdx="1" presStyleCnt="3"/>
      <dgm:spPr/>
      <dgm:t>
        <a:bodyPr/>
        <a:lstStyle/>
        <a:p>
          <a:endParaRPr lang="en-US"/>
        </a:p>
      </dgm:t>
    </dgm:pt>
    <dgm:pt modelId="{822C0415-89E9-4B27-B0BC-D27C155F4AF2}" type="pres">
      <dgm:prSet presAssocID="{75512700-C5EE-4A6A-B270-10EF8134D07A}" presName="connTx" presStyleLbl="sibTrans2D1" presStyleIdx="1" presStyleCnt="3"/>
      <dgm:spPr/>
      <dgm:t>
        <a:bodyPr/>
        <a:lstStyle/>
        <a:p>
          <a:endParaRPr lang="en-US"/>
        </a:p>
      </dgm:t>
    </dgm:pt>
    <dgm:pt modelId="{B1430DC2-72A4-4386-B4D6-F36F4CE0B73F}" type="pres">
      <dgm:prSet presAssocID="{CEAD5BD3-D86D-4840-87B8-649DF7A5C46F}" presName="composite" presStyleCnt="0"/>
      <dgm:spPr/>
    </dgm:pt>
    <dgm:pt modelId="{A7A2F2EE-83DF-49F8-AB39-EE03B4BFAEB8}" type="pres">
      <dgm:prSet presAssocID="{CEAD5BD3-D86D-4840-87B8-649DF7A5C46F}" presName="parTx" presStyleLbl="node1" presStyleIdx="1" presStyleCnt="4">
        <dgm:presLayoutVars>
          <dgm:chMax val="0"/>
          <dgm:chPref val="0"/>
          <dgm:bulletEnabled val="1"/>
        </dgm:presLayoutVars>
      </dgm:prSet>
      <dgm:spPr/>
      <dgm:t>
        <a:bodyPr/>
        <a:lstStyle/>
        <a:p>
          <a:endParaRPr lang="en-US"/>
        </a:p>
      </dgm:t>
    </dgm:pt>
    <dgm:pt modelId="{11A91CAA-FF7E-4CA9-BA6A-2CA3CB6C305A}" type="pres">
      <dgm:prSet presAssocID="{CEAD5BD3-D86D-4840-87B8-649DF7A5C46F}" presName="parSh" presStyleLbl="node1" presStyleIdx="2" presStyleCnt="4"/>
      <dgm:spPr/>
      <dgm:t>
        <a:bodyPr/>
        <a:lstStyle/>
        <a:p>
          <a:endParaRPr lang="en-US"/>
        </a:p>
      </dgm:t>
    </dgm:pt>
    <dgm:pt modelId="{2C7E50F5-CC9F-4241-9AEB-D96A274BCB8F}" type="pres">
      <dgm:prSet presAssocID="{CEAD5BD3-D86D-4840-87B8-649DF7A5C46F}" presName="desTx" presStyleLbl="fgAcc1" presStyleIdx="2" presStyleCnt="4">
        <dgm:presLayoutVars>
          <dgm:bulletEnabled val="1"/>
        </dgm:presLayoutVars>
      </dgm:prSet>
      <dgm:spPr/>
      <dgm:t>
        <a:bodyPr/>
        <a:lstStyle/>
        <a:p>
          <a:endParaRPr lang="en-US"/>
        </a:p>
      </dgm:t>
    </dgm:pt>
    <dgm:pt modelId="{8FB0C2E8-DB3C-4686-860D-0130FF9467D8}" type="pres">
      <dgm:prSet presAssocID="{86B4DC97-B9EE-4E50-997C-716B57ADE3DC}" presName="sibTrans" presStyleLbl="sibTrans2D1" presStyleIdx="2" presStyleCnt="3"/>
      <dgm:spPr/>
      <dgm:t>
        <a:bodyPr/>
        <a:lstStyle/>
        <a:p>
          <a:endParaRPr lang="en-US"/>
        </a:p>
      </dgm:t>
    </dgm:pt>
    <dgm:pt modelId="{852801D3-5CA3-46D6-9483-23C038F23D87}" type="pres">
      <dgm:prSet presAssocID="{86B4DC97-B9EE-4E50-997C-716B57ADE3DC}" presName="connTx" presStyleLbl="sibTrans2D1" presStyleIdx="2" presStyleCnt="3"/>
      <dgm:spPr/>
      <dgm:t>
        <a:bodyPr/>
        <a:lstStyle/>
        <a:p>
          <a:endParaRPr lang="en-US"/>
        </a:p>
      </dgm:t>
    </dgm:pt>
    <dgm:pt modelId="{04F1CA29-7F88-431F-AF3D-8760D969254B}" type="pres">
      <dgm:prSet presAssocID="{C4494481-B4C5-41C3-BF45-C19D0FF57B53}" presName="composite" presStyleCnt="0"/>
      <dgm:spPr/>
    </dgm:pt>
    <dgm:pt modelId="{60FF4121-6117-496D-A4BC-82B24F7F5058}" type="pres">
      <dgm:prSet presAssocID="{C4494481-B4C5-41C3-BF45-C19D0FF57B53}" presName="parTx" presStyleLbl="node1" presStyleIdx="2" presStyleCnt="4">
        <dgm:presLayoutVars>
          <dgm:chMax val="0"/>
          <dgm:chPref val="0"/>
          <dgm:bulletEnabled val="1"/>
        </dgm:presLayoutVars>
      </dgm:prSet>
      <dgm:spPr/>
      <dgm:t>
        <a:bodyPr/>
        <a:lstStyle/>
        <a:p>
          <a:endParaRPr lang="en-US"/>
        </a:p>
      </dgm:t>
    </dgm:pt>
    <dgm:pt modelId="{F0AA2BB9-EEE2-46E4-BB83-6047BB6C2C5A}" type="pres">
      <dgm:prSet presAssocID="{C4494481-B4C5-41C3-BF45-C19D0FF57B53}" presName="parSh" presStyleLbl="node1" presStyleIdx="3" presStyleCnt="4"/>
      <dgm:spPr/>
      <dgm:t>
        <a:bodyPr/>
        <a:lstStyle/>
        <a:p>
          <a:endParaRPr lang="en-US"/>
        </a:p>
      </dgm:t>
    </dgm:pt>
    <dgm:pt modelId="{95E7D7E6-94C3-4460-9095-A61E61C043AF}" type="pres">
      <dgm:prSet presAssocID="{C4494481-B4C5-41C3-BF45-C19D0FF57B53}" presName="desTx" presStyleLbl="fgAcc1" presStyleIdx="3" presStyleCnt="4">
        <dgm:presLayoutVars>
          <dgm:bulletEnabled val="1"/>
        </dgm:presLayoutVars>
      </dgm:prSet>
      <dgm:spPr/>
      <dgm:t>
        <a:bodyPr/>
        <a:lstStyle/>
        <a:p>
          <a:endParaRPr lang="en-US"/>
        </a:p>
      </dgm:t>
    </dgm:pt>
  </dgm:ptLst>
  <dgm:cxnLst>
    <dgm:cxn modelId="{653A279C-4FD6-4554-9BA5-1C0CCE418441}" srcId="{199A59C4-CEB6-4513-A430-986674A5F023}" destId="{862F6A97-62F1-4C40-8F6B-90E77AF934C0}" srcOrd="1" destOrd="0" parTransId="{CBC974D2-2CF6-4953-A4B1-67673D0616E5}" sibTransId="{CDC41293-94BD-402C-8DE6-385F90557CCD}"/>
    <dgm:cxn modelId="{89551E11-EEFC-49E2-B122-E74F3E36B573}" srcId="{CEAD5BD3-D86D-4840-87B8-649DF7A5C46F}" destId="{8F3B174C-9407-4DFF-8A85-B779072DCF68}" srcOrd="0" destOrd="0" parTransId="{AD592210-2A85-47E5-B328-78246AB0D483}" sibTransId="{15105AE3-9E75-4EC4-B721-6B05B6B1EF79}"/>
    <dgm:cxn modelId="{3D4AC6ED-B267-4AE2-AB7C-466B9D58979C}" type="presOf" srcId="{F8CDFC27-3B24-444C-9276-A959A0F7EB9A}" destId="{95E7D7E6-94C3-4460-9095-A61E61C043AF}" srcOrd="0" destOrd="0" presId="urn:microsoft.com/office/officeart/2005/8/layout/process3"/>
    <dgm:cxn modelId="{C12F1407-B8B2-47C6-8DB5-00567AB56B12}" type="presOf" srcId="{86B4DC97-B9EE-4E50-997C-716B57ADE3DC}" destId="{852801D3-5CA3-46D6-9483-23C038F23D87}" srcOrd="1" destOrd="0" presId="urn:microsoft.com/office/officeart/2005/8/layout/process3"/>
    <dgm:cxn modelId="{4F723B11-3085-4CF5-831A-784B44EDCD01}" type="presOf" srcId="{CB5473DC-1C84-4502-9236-2FEEB247CA3E}" destId="{E9FDEBB9-CF37-4C4B-830A-C104D968D23C}" srcOrd="0" destOrd="0" presId="urn:microsoft.com/office/officeart/2005/8/layout/process3"/>
    <dgm:cxn modelId="{A650F458-27EC-4BDB-9D81-78229E580174}" type="presOf" srcId="{7E1857EE-6C23-416F-AC35-99A31897EE4D}" destId="{8CCB2BEF-273F-46E9-99FB-BC3373BB8CE2}" srcOrd="0" destOrd="0" presId="urn:microsoft.com/office/officeart/2005/8/layout/process3"/>
    <dgm:cxn modelId="{CB35DD17-CAF6-4DF5-97A9-6D680DF92D2F}" srcId="{93E6082F-0B10-49B2-892A-362D22988D00}" destId="{199A59C4-CEB6-4513-A430-986674A5F023}" srcOrd="0" destOrd="0" parTransId="{5C8371A1-31F2-4875-948E-9A87449CDDD3}" sibTransId="{7E1857EE-6C23-416F-AC35-99A31897EE4D}"/>
    <dgm:cxn modelId="{46F7D955-551A-4F70-86A1-7350B0DDA430}" srcId="{93E6082F-0B10-49B2-892A-362D22988D00}" destId="{CEAD5BD3-D86D-4840-87B8-649DF7A5C46F}" srcOrd="2" destOrd="0" parTransId="{28C1ABA3-73FE-408E-B79A-458B1F605D9C}" sibTransId="{86B4DC97-B9EE-4E50-997C-716B57ADE3DC}"/>
    <dgm:cxn modelId="{14D9063D-8573-42EC-9482-64358D86B901}" srcId="{CEAD5BD3-D86D-4840-87B8-649DF7A5C46F}" destId="{CF4EC257-E749-4D2B-9C40-B22A2D66B3C8}" srcOrd="1" destOrd="0" parTransId="{D611180A-9319-4B6C-A269-D1C8EF5927C8}" sibTransId="{22ED9991-B23B-471D-8EA6-EC7DB29C20EA}"/>
    <dgm:cxn modelId="{CCF0FA84-BF1C-426E-972E-7C0090F09D28}" type="presOf" srcId="{E2A1C22D-6CA0-4909-AA2E-5E30F1E2BAFC}" destId="{B6466AE1-AE88-4E6F-A719-BF122E13CE84}" srcOrd="0" destOrd="1" presId="urn:microsoft.com/office/officeart/2005/8/layout/process3"/>
    <dgm:cxn modelId="{C4362A5A-86C6-4350-93BD-5C61BB1A8968}" srcId="{6763D12B-5847-420E-A3C6-CB600248494A}" destId="{DEBF5FBD-DDE8-48B9-A4EB-193447D3E663}" srcOrd="0" destOrd="0" parTransId="{A53CDA73-C6F1-45E3-9F88-98783796FF1D}" sibTransId="{BC79652B-C600-4242-A0A3-A0EF5E67744A}"/>
    <dgm:cxn modelId="{0EBEEA8D-F9E0-4891-B9DA-EE318B17997D}" srcId="{199A59C4-CEB6-4513-A430-986674A5F023}" destId="{CB5473DC-1C84-4502-9236-2FEEB247CA3E}" srcOrd="0" destOrd="0" parTransId="{7E375346-0191-4527-9A94-3C4F349E58B6}" sibTransId="{ABC275F7-8F4E-4123-803F-63ED7634490A}"/>
    <dgm:cxn modelId="{17A2DB3A-81AD-4D08-87D3-6CC5ABCDE5B8}" type="presOf" srcId="{862F6A97-62F1-4C40-8F6B-90E77AF934C0}" destId="{E9FDEBB9-CF37-4C4B-830A-C104D968D23C}" srcOrd="0" destOrd="1" presId="urn:microsoft.com/office/officeart/2005/8/layout/process3"/>
    <dgm:cxn modelId="{C1C5139D-7F47-41D2-8AFD-9122C08C3175}" type="presOf" srcId="{CEAD5BD3-D86D-4840-87B8-649DF7A5C46F}" destId="{11A91CAA-FF7E-4CA9-BA6A-2CA3CB6C305A}" srcOrd="1" destOrd="0" presId="urn:microsoft.com/office/officeart/2005/8/layout/process3"/>
    <dgm:cxn modelId="{9DCA1591-FC83-4EBB-A89E-36BB1133FEAB}" type="presOf" srcId="{C4494481-B4C5-41C3-BF45-C19D0FF57B53}" destId="{F0AA2BB9-EEE2-46E4-BB83-6047BB6C2C5A}" srcOrd="1" destOrd="0" presId="urn:microsoft.com/office/officeart/2005/8/layout/process3"/>
    <dgm:cxn modelId="{0AE983BE-48FF-437C-96EA-80B53B77C3BA}" type="presOf" srcId="{8F3B174C-9407-4DFF-8A85-B779072DCF68}" destId="{2C7E50F5-CC9F-4241-9AEB-D96A274BCB8F}" srcOrd="0" destOrd="0" presId="urn:microsoft.com/office/officeart/2005/8/layout/process3"/>
    <dgm:cxn modelId="{A7A922E8-A535-462B-A98D-3FD41A85FDA3}" type="presOf" srcId="{CF4EC257-E749-4D2B-9C40-B22A2D66B3C8}" destId="{2C7E50F5-CC9F-4241-9AEB-D96A274BCB8F}" srcOrd="0" destOrd="1" presId="urn:microsoft.com/office/officeart/2005/8/layout/process3"/>
    <dgm:cxn modelId="{395023C4-8D08-4666-AB42-EF52E9CEF874}" srcId="{93E6082F-0B10-49B2-892A-362D22988D00}" destId="{6763D12B-5847-420E-A3C6-CB600248494A}" srcOrd="1" destOrd="0" parTransId="{23A1792B-52D3-441A-AF3A-212FB2437D67}" sibTransId="{75512700-C5EE-4A6A-B270-10EF8134D07A}"/>
    <dgm:cxn modelId="{F5DBA7A2-FE34-43C1-8C08-8C5BF48A7846}" type="presOf" srcId="{7E1857EE-6C23-416F-AC35-99A31897EE4D}" destId="{0CD66B0D-C90E-430F-B3A6-9EE2EF36C0C0}" srcOrd="1" destOrd="0" presId="urn:microsoft.com/office/officeart/2005/8/layout/process3"/>
    <dgm:cxn modelId="{ED40C0E4-3387-4613-AE72-BDABF7746689}" type="presOf" srcId="{199A59C4-CEB6-4513-A430-986674A5F023}" destId="{8988B577-FC3A-4D5E-9936-77357199F1B5}" srcOrd="1" destOrd="0" presId="urn:microsoft.com/office/officeart/2005/8/layout/process3"/>
    <dgm:cxn modelId="{02968A5B-1E3D-40E9-B344-DE5E5F17699B}" type="presOf" srcId="{6763D12B-5847-420E-A3C6-CB600248494A}" destId="{974EA072-1E00-49BF-9B8E-472B1BE25A5C}" srcOrd="1" destOrd="0" presId="urn:microsoft.com/office/officeart/2005/8/layout/process3"/>
    <dgm:cxn modelId="{1B872CFC-65F5-4992-94F7-4AADC67DE94F}" type="presOf" srcId="{93E6082F-0B10-49B2-892A-362D22988D00}" destId="{90123D22-7138-45CB-AF5D-52E9C84640D0}" srcOrd="0" destOrd="0" presId="urn:microsoft.com/office/officeart/2005/8/layout/process3"/>
    <dgm:cxn modelId="{4066B565-836D-4C9A-9DB4-4A32FA00364A}" type="presOf" srcId="{75512700-C5EE-4A6A-B270-10EF8134D07A}" destId="{822C0415-89E9-4B27-B0BC-D27C155F4AF2}" srcOrd="1" destOrd="0" presId="urn:microsoft.com/office/officeart/2005/8/layout/process3"/>
    <dgm:cxn modelId="{A9F9A3AF-54B5-41BA-A40B-CF28F6C53538}" srcId="{6763D12B-5847-420E-A3C6-CB600248494A}" destId="{E2A1C22D-6CA0-4909-AA2E-5E30F1E2BAFC}" srcOrd="1" destOrd="0" parTransId="{0E51E7B3-385A-4239-A188-1187B4505CA4}" sibTransId="{439EF86C-FBA0-4EF8-BB91-F881EE78A2FE}"/>
    <dgm:cxn modelId="{2C8BB22F-69A5-458E-88F3-0B0787D98B52}" type="presOf" srcId="{75512700-C5EE-4A6A-B270-10EF8134D07A}" destId="{E72556E0-E2F7-43B1-B139-945683AA3658}" srcOrd="0" destOrd="0" presId="urn:microsoft.com/office/officeart/2005/8/layout/process3"/>
    <dgm:cxn modelId="{789F1040-A800-4460-8782-842AE8A7730B}" type="presOf" srcId="{6763D12B-5847-420E-A3C6-CB600248494A}" destId="{3AE2CA5C-3F9A-4219-A471-DD7ED5250BCB}" srcOrd="0" destOrd="0" presId="urn:microsoft.com/office/officeart/2005/8/layout/process3"/>
    <dgm:cxn modelId="{16863D96-4592-4647-B90B-1E179F6453A5}" srcId="{93E6082F-0B10-49B2-892A-362D22988D00}" destId="{C4494481-B4C5-41C3-BF45-C19D0FF57B53}" srcOrd="3" destOrd="0" parTransId="{E7932DB8-428C-41E6-B312-31C99DC1A1FA}" sibTransId="{C061AF5C-4134-434A-88C4-6239895F261A}"/>
    <dgm:cxn modelId="{8F91F86C-5457-4C64-82D7-145B5FC6D163}" srcId="{C4494481-B4C5-41C3-BF45-C19D0FF57B53}" destId="{F8CDFC27-3B24-444C-9276-A959A0F7EB9A}" srcOrd="0" destOrd="0" parTransId="{2402AAF9-950A-433A-8478-6B476BDFA8D6}" sibTransId="{05148D45-015C-4FE6-B63F-7D9BC9252DD6}"/>
    <dgm:cxn modelId="{582F7516-6700-40FF-BD91-F25A7B58575C}" type="presOf" srcId="{86B4DC97-B9EE-4E50-997C-716B57ADE3DC}" destId="{8FB0C2E8-DB3C-4686-860D-0130FF9467D8}" srcOrd="0" destOrd="0" presId="urn:microsoft.com/office/officeart/2005/8/layout/process3"/>
    <dgm:cxn modelId="{90E7A2CC-8A2E-4204-9726-948802512438}" type="presOf" srcId="{C4494481-B4C5-41C3-BF45-C19D0FF57B53}" destId="{60FF4121-6117-496D-A4BC-82B24F7F5058}" srcOrd="0" destOrd="0" presId="urn:microsoft.com/office/officeart/2005/8/layout/process3"/>
    <dgm:cxn modelId="{A340F723-E870-4F88-B396-F915A4F46893}" type="presOf" srcId="{DEBF5FBD-DDE8-48B9-A4EB-193447D3E663}" destId="{B6466AE1-AE88-4E6F-A719-BF122E13CE84}" srcOrd="0" destOrd="0" presId="urn:microsoft.com/office/officeart/2005/8/layout/process3"/>
    <dgm:cxn modelId="{A1DD0ADD-0839-4868-9351-B819F75FC0A9}" type="presOf" srcId="{199A59C4-CEB6-4513-A430-986674A5F023}" destId="{AC911F6B-FA9C-4632-A1C7-1E052216E007}" srcOrd="0" destOrd="0" presId="urn:microsoft.com/office/officeart/2005/8/layout/process3"/>
    <dgm:cxn modelId="{CA289342-F8E9-4EB0-A9C8-D11348D36BD7}" type="presOf" srcId="{CEAD5BD3-D86D-4840-87B8-649DF7A5C46F}" destId="{A7A2F2EE-83DF-49F8-AB39-EE03B4BFAEB8}" srcOrd="0" destOrd="0" presId="urn:microsoft.com/office/officeart/2005/8/layout/process3"/>
    <dgm:cxn modelId="{ACB0374D-161F-412D-BBFB-44EE3A7E5FFA}" type="presParOf" srcId="{90123D22-7138-45CB-AF5D-52E9C84640D0}" destId="{CEB7C868-07A5-4433-9CCD-7A5EFA8695F2}" srcOrd="0" destOrd="0" presId="urn:microsoft.com/office/officeart/2005/8/layout/process3"/>
    <dgm:cxn modelId="{B31E2F00-1076-4037-A075-6668117F2828}" type="presParOf" srcId="{CEB7C868-07A5-4433-9CCD-7A5EFA8695F2}" destId="{AC911F6B-FA9C-4632-A1C7-1E052216E007}" srcOrd="0" destOrd="0" presId="urn:microsoft.com/office/officeart/2005/8/layout/process3"/>
    <dgm:cxn modelId="{AE5B8B07-F5C4-4A9C-A6C7-426CEA68C32A}" type="presParOf" srcId="{CEB7C868-07A5-4433-9CCD-7A5EFA8695F2}" destId="{8988B577-FC3A-4D5E-9936-77357199F1B5}" srcOrd="1" destOrd="0" presId="urn:microsoft.com/office/officeart/2005/8/layout/process3"/>
    <dgm:cxn modelId="{26E0B01F-C371-49F7-967F-4A2B5E296737}" type="presParOf" srcId="{CEB7C868-07A5-4433-9CCD-7A5EFA8695F2}" destId="{E9FDEBB9-CF37-4C4B-830A-C104D968D23C}" srcOrd="2" destOrd="0" presId="urn:microsoft.com/office/officeart/2005/8/layout/process3"/>
    <dgm:cxn modelId="{020F41C5-F394-42E6-843F-AC601F62342C}" type="presParOf" srcId="{90123D22-7138-45CB-AF5D-52E9C84640D0}" destId="{8CCB2BEF-273F-46E9-99FB-BC3373BB8CE2}" srcOrd="1" destOrd="0" presId="urn:microsoft.com/office/officeart/2005/8/layout/process3"/>
    <dgm:cxn modelId="{38063CB8-47C4-4D05-A9B7-379D31D06BED}" type="presParOf" srcId="{8CCB2BEF-273F-46E9-99FB-BC3373BB8CE2}" destId="{0CD66B0D-C90E-430F-B3A6-9EE2EF36C0C0}" srcOrd="0" destOrd="0" presId="urn:microsoft.com/office/officeart/2005/8/layout/process3"/>
    <dgm:cxn modelId="{05D1BA42-F1C7-4806-BEFA-52F9E89CD826}" type="presParOf" srcId="{90123D22-7138-45CB-AF5D-52E9C84640D0}" destId="{DF05D712-D2FB-47C6-91BD-3FD73490EEC2}" srcOrd="2" destOrd="0" presId="urn:microsoft.com/office/officeart/2005/8/layout/process3"/>
    <dgm:cxn modelId="{F3C64101-F6D6-4D7B-AEDF-1E1E596A0C47}" type="presParOf" srcId="{DF05D712-D2FB-47C6-91BD-3FD73490EEC2}" destId="{3AE2CA5C-3F9A-4219-A471-DD7ED5250BCB}" srcOrd="0" destOrd="0" presId="urn:microsoft.com/office/officeart/2005/8/layout/process3"/>
    <dgm:cxn modelId="{CDB7BB05-2D19-42A4-9B4B-A814D25A3BC7}" type="presParOf" srcId="{DF05D712-D2FB-47C6-91BD-3FD73490EEC2}" destId="{974EA072-1E00-49BF-9B8E-472B1BE25A5C}" srcOrd="1" destOrd="0" presId="urn:microsoft.com/office/officeart/2005/8/layout/process3"/>
    <dgm:cxn modelId="{DCFB9A99-0686-4FCD-BC0A-C95482270B6F}" type="presParOf" srcId="{DF05D712-D2FB-47C6-91BD-3FD73490EEC2}" destId="{B6466AE1-AE88-4E6F-A719-BF122E13CE84}" srcOrd="2" destOrd="0" presId="urn:microsoft.com/office/officeart/2005/8/layout/process3"/>
    <dgm:cxn modelId="{166C408A-0EFC-4571-9D5C-BB450F0FEB92}" type="presParOf" srcId="{90123D22-7138-45CB-AF5D-52E9C84640D0}" destId="{E72556E0-E2F7-43B1-B139-945683AA3658}" srcOrd="3" destOrd="0" presId="urn:microsoft.com/office/officeart/2005/8/layout/process3"/>
    <dgm:cxn modelId="{F37A1815-DAC1-454C-A021-59C6F267F3D6}" type="presParOf" srcId="{E72556E0-E2F7-43B1-B139-945683AA3658}" destId="{822C0415-89E9-4B27-B0BC-D27C155F4AF2}" srcOrd="0" destOrd="0" presId="urn:microsoft.com/office/officeart/2005/8/layout/process3"/>
    <dgm:cxn modelId="{F0B3A3A5-058E-48A4-BF45-854CEB2C93F6}" type="presParOf" srcId="{90123D22-7138-45CB-AF5D-52E9C84640D0}" destId="{B1430DC2-72A4-4386-B4D6-F36F4CE0B73F}" srcOrd="4" destOrd="0" presId="urn:microsoft.com/office/officeart/2005/8/layout/process3"/>
    <dgm:cxn modelId="{C2561D3B-13E4-436F-B2BA-5ACFE0F9D3C9}" type="presParOf" srcId="{B1430DC2-72A4-4386-B4D6-F36F4CE0B73F}" destId="{A7A2F2EE-83DF-49F8-AB39-EE03B4BFAEB8}" srcOrd="0" destOrd="0" presId="urn:microsoft.com/office/officeart/2005/8/layout/process3"/>
    <dgm:cxn modelId="{9BAFEADA-7AF3-4042-A0AD-7793D70A4D2F}" type="presParOf" srcId="{B1430DC2-72A4-4386-B4D6-F36F4CE0B73F}" destId="{11A91CAA-FF7E-4CA9-BA6A-2CA3CB6C305A}" srcOrd="1" destOrd="0" presId="urn:microsoft.com/office/officeart/2005/8/layout/process3"/>
    <dgm:cxn modelId="{6E4A61EB-BDF4-4E6B-BBCC-5A2DE2D0128E}" type="presParOf" srcId="{B1430DC2-72A4-4386-B4D6-F36F4CE0B73F}" destId="{2C7E50F5-CC9F-4241-9AEB-D96A274BCB8F}" srcOrd="2" destOrd="0" presId="urn:microsoft.com/office/officeart/2005/8/layout/process3"/>
    <dgm:cxn modelId="{1ACDE46E-61AF-4488-ABEB-BB474C085A9B}" type="presParOf" srcId="{90123D22-7138-45CB-AF5D-52E9C84640D0}" destId="{8FB0C2E8-DB3C-4686-860D-0130FF9467D8}" srcOrd="5" destOrd="0" presId="urn:microsoft.com/office/officeart/2005/8/layout/process3"/>
    <dgm:cxn modelId="{69C50909-9461-4028-A2F4-0EA58DD11773}" type="presParOf" srcId="{8FB0C2E8-DB3C-4686-860D-0130FF9467D8}" destId="{852801D3-5CA3-46D6-9483-23C038F23D87}" srcOrd="0" destOrd="0" presId="urn:microsoft.com/office/officeart/2005/8/layout/process3"/>
    <dgm:cxn modelId="{F87463C9-EB4E-49E1-B784-AB4686D3B000}" type="presParOf" srcId="{90123D22-7138-45CB-AF5D-52E9C84640D0}" destId="{04F1CA29-7F88-431F-AF3D-8760D969254B}" srcOrd="6" destOrd="0" presId="urn:microsoft.com/office/officeart/2005/8/layout/process3"/>
    <dgm:cxn modelId="{F10BA759-0134-488D-8B72-BC15D7642113}" type="presParOf" srcId="{04F1CA29-7F88-431F-AF3D-8760D969254B}" destId="{60FF4121-6117-496D-A4BC-82B24F7F5058}" srcOrd="0" destOrd="0" presId="urn:microsoft.com/office/officeart/2005/8/layout/process3"/>
    <dgm:cxn modelId="{0538A68A-2D5F-47E6-9532-357FE064ADC3}" type="presParOf" srcId="{04F1CA29-7F88-431F-AF3D-8760D969254B}" destId="{F0AA2BB9-EEE2-46E4-BB83-6047BB6C2C5A}" srcOrd="1" destOrd="0" presId="urn:microsoft.com/office/officeart/2005/8/layout/process3"/>
    <dgm:cxn modelId="{941B2E34-D2DC-4357-B0C0-9B658B3DB09E}" type="presParOf" srcId="{04F1CA29-7F88-431F-AF3D-8760D969254B}" destId="{95E7D7E6-94C3-4460-9095-A61E61C043AF}"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8B577-FC3A-4D5E-9936-77357199F1B5}">
      <dsp:nvSpPr>
        <dsp:cNvPr id="0" name=""/>
        <dsp:cNvSpPr/>
      </dsp:nvSpPr>
      <dsp:spPr>
        <a:xfrm>
          <a:off x="1086"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b="1" kern="1200" dirty="0">
              <a:effectLst>
                <a:outerShdw blurRad="38100" dist="38100" dir="2700000" algn="tl">
                  <a:srgbClr val="000000">
                    <a:alpha val="43137"/>
                  </a:srgbClr>
                </a:outerShdw>
              </a:effectLst>
            </a:rPr>
            <a:t>Step 1 Data acquisition and preprocessing</a:t>
          </a:r>
          <a:endParaRPr lang="en-US" sz="1000" kern="1200" dirty="0"/>
        </a:p>
      </dsp:txBody>
      <dsp:txXfrm>
        <a:off x="1086" y="1244910"/>
        <a:ext cx="1365780" cy="392939"/>
      </dsp:txXfrm>
    </dsp:sp>
    <dsp:sp modelId="{E9FDEBB9-CF37-4C4B-830A-C104D968D23C}">
      <dsp:nvSpPr>
        <dsp:cNvPr id="0" name=""/>
        <dsp:cNvSpPr/>
      </dsp:nvSpPr>
      <dsp:spPr>
        <a:xfrm>
          <a:off x="280824"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Crawl tweets that are related to the target product</a:t>
          </a:r>
        </a:p>
        <a:p>
          <a:pPr marL="57150" lvl="1" indent="-57150" algn="l" defTabSz="444500">
            <a:lnSpc>
              <a:spcPct val="90000"/>
            </a:lnSpc>
            <a:spcBef>
              <a:spcPct val="0"/>
            </a:spcBef>
            <a:spcAft>
              <a:spcPct val="15000"/>
            </a:spcAft>
            <a:buChar char="••"/>
          </a:pPr>
          <a:r>
            <a:rPr lang="en-US" sz="1000" kern="1200" dirty="0"/>
            <a:t>Clean, pre-process and transform the tweets</a:t>
          </a:r>
        </a:p>
      </dsp:txBody>
      <dsp:txXfrm>
        <a:off x="280824" y="1637849"/>
        <a:ext cx="1365780" cy="1643203"/>
      </dsp:txXfrm>
    </dsp:sp>
    <dsp:sp modelId="{8CCB2BEF-273F-46E9-99FB-BC3373BB8CE2}">
      <dsp:nvSpPr>
        <dsp:cNvPr id="0" name=""/>
        <dsp:cNvSpPr/>
      </dsp:nvSpPr>
      <dsp:spPr>
        <a:xfrm>
          <a:off x="1573914"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573914" y="1271360"/>
        <a:ext cx="438940" cy="340039"/>
      </dsp:txXfrm>
    </dsp:sp>
    <dsp:sp modelId="{974EA072-1E00-49BF-9B8E-472B1BE25A5C}">
      <dsp:nvSpPr>
        <dsp:cNvPr id="0" name=""/>
        <dsp:cNvSpPr/>
      </dsp:nvSpPr>
      <dsp:spPr>
        <a:xfrm>
          <a:off x="2195056"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b="1" kern="1200" dirty="0">
              <a:effectLst>
                <a:outerShdw blurRad="38100" dist="38100" dir="2700000" algn="tl">
                  <a:srgbClr val="000000">
                    <a:alpha val="43137"/>
                  </a:srgbClr>
                </a:outerShdw>
              </a:effectLst>
            </a:rPr>
            <a:t>Step 2 The Model</a:t>
          </a:r>
          <a:endParaRPr lang="en-US" sz="1000" kern="1200" dirty="0"/>
        </a:p>
      </dsp:txBody>
      <dsp:txXfrm>
        <a:off x="2195056" y="1244910"/>
        <a:ext cx="1365780" cy="392939"/>
      </dsp:txXfrm>
    </dsp:sp>
    <dsp:sp modelId="{B6466AE1-AE88-4E6F-A719-BF122E13CE84}">
      <dsp:nvSpPr>
        <dsp:cNvPr id="0" name=""/>
        <dsp:cNvSpPr/>
      </dsp:nvSpPr>
      <dsp:spPr>
        <a:xfrm>
          <a:off x="2474794"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Train various text analytics models on the tweets and profile of users.</a:t>
          </a:r>
        </a:p>
        <a:p>
          <a:pPr marL="57150" lvl="1" indent="-57150" algn="l" defTabSz="444500">
            <a:lnSpc>
              <a:spcPct val="90000"/>
            </a:lnSpc>
            <a:spcBef>
              <a:spcPct val="0"/>
            </a:spcBef>
            <a:spcAft>
              <a:spcPct val="15000"/>
            </a:spcAft>
            <a:buChar char="••"/>
          </a:pPr>
          <a:r>
            <a:rPr lang="en-US" sz="1000" kern="1200" dirty="0"/>
            <a:t>Choose the best model having highest performance measure.</a:t>
          </a:r>
        </a:p>
      </dsp:txBody>
      <dsp:txXfrm>
        <a:off x="2474794" y="1637849"/>
        <a:ext cx="1365780" cy="1643203"/>
      </dsp:txXfrm>
    </dsp:sp>
    <dsp:sp modelId="{E72556E0-E2F7-43B1-B139-945683AA3658}">
      <dsp:nvSpPr>
        <dsp:cNvPr id="0" name=""/>
        <dsp:cNvSpPr/>
      </dsp:nvSpPr>
      <dsp:spPr>
        <a:xfrm>
          <a:off x="3767883"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767883" y="1271360"/>
        <a:ext cx="438940" cy="340039"/>
      </dsp:txXfrm>
    </dsp:sp>
    <dsp:sp modelId="{11A91CAA-FF7E-4CA9-BA6A-2CA3CB6C305A}">
      <dsp:nvSpPr>
        <dsp:cNvPr id="0" name=""/>
        <dsp:cNvSpPr/>
      </dsp:nvSpPr>
      <dsp:spPr>
        <a:xfrm>
          <a:off x="4389025"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b="1" kern="1200" dirty="0">
              <a:effectLst>
                <a:outerShdw blurRad="38100" dist="38100" dir="2700000" algn="tl">
                  <a:srgbClr val="000000">
                    <a:alpha val="43137"/>
                  </a:srgbClr>
                </a:outerShdw>
              </a:effectLst>
            </a:rPr>
            <a:t>Step 3 Predicting the Consumer Intention</a:t>
          </a:r>
          <a:endParaRPr lang="en-US" sz="1000" kern="1200" dirty="0"/>
        </a:p>
      </dsp:txBody>
      <dsp:txXfrm>
        <a:off x="4389025" y="1244910"/>
        <a:ext cx="1365780" cy="392939"/>
      </dsp:txXfrm>
    </dsp:sp>
    <dsp:sp modelId="{2C7E50F5-CC9F-4241-9AEB-D96A274BCB8F}">
      <dsp:nvSpPr>
        <dsp:cNvPr id="0" name=""/>
        <dsp:cNvSpPr/>
      </dsp:nvSpPr>
      <dsp:spPr>
        <a:xfrm>
          <a:off x="4668763"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Predict which consumers have shown the intention to buy the desired product.</a:t>
          </a:r>
        </a:p>
        <a:p>
          <a:pPr marL="57150" lvl="1" indent="-57150" algn="l" defTabSz="444500">
            <a:lnSpc>
              <a:spcPct val="90000"/>
            </a:lnSpc>
            <a:spcBef>
              <a:spcPct val="0"/>
            </a:spcBef>
            <a:spcAft>
              <a:spcPct val="15000"/>
            </a:spcAft>
            <a:buChar char="••"/>
          </a:pPr>
          <a:r>
            <a:rPr lang="en-US" sz="1000" kern="1200" dirty="0"/>
            <a:t>Rank the customers according to their level/intensity of their purchase intention.</a:t>
          </a:r>
        </a:p>
      </dsp:txBody>
      <dsp:txXfrm>
        <a:off x="4668763" y="1637849"/>
        <a:ext cx="1365780" cy="1643203"/>
      </dsp:txXfrm>
    </dsp:sp>
    <dsp:sp modelId="{8FB0C2E8-DB3C-4686-860D-0130FF9467D8}">
      <dsp:nvSpPr>
        <dsp:cNvPr id="0" name=""/>
        <dsp:cNvSpPr/>
      </dsp:nvSpPr>
      <dsp:spPr>
        <a:xfrm>
          <a:off x="5961853" y="1271360"/>
          <a:ext cx="438940" cy="34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961853" y="1271360"/>
        <a:ext cx="438940" cy="340039"/>
      </dsp:txXfrm>
    </dsp:sp>
    <dsp:sp modelId="{F0AA2BB9-EEE2-46E4-BB83-6047BB6C2C5A}">
      <dsp:nvSpPr>
        <dsp:cNvPr id="0" name=""/>
        <dsp:cNvSpPr/>
      </dsp:nvSpPr>
      <dsp:spPr>
        <a:xfrm>
          <a:off x="6582994" y="1244910"/>
          <a:ext cx="1365780" cy="589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b="1" kern="1200" dirty="0">
              <a:effectLst>
                <a:outerShdw blurRad="38100" dist="38100" dir="2700000" algn="tl">
                  <a:srgbClr val="000000">
                    <a:alpha val="43137"/>
                  </a:srgbClr>
                </a:outerShdw>
              </a:effectLst>
            </a:rPr>
            <a:t>Step 4 Application</a:t>
          </a:r>
          <a:endParaRPr lang="en-US" sz="1000" kern="1200" dirty="0"/>
        </a:p>
      </dsp:txBody>
      <dsp:txXfrm>
        <a:off x="6582994" y="1244910"/>
        <a:ext cx="1365780" cy="392939"/>
      </dsp:txXfrm>
    </dsp:sp>
    <dsp:sp modelId="{95E7D7E6-94C3-4460-9095-A61E61C043AF}">
      <dsp:nvSpPr>
        <dsp:cNvPr id="0" name=""/>
        <dsp:cNvSpPr/>
      </dsp:nvSpPr>
      <dsp:spPr>
        <a:xfrm>
          <a:off x="6862733" y="1637849"/>
          <a:ext cx="1365780" cy="16432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Companies and businesses can directly target those customers which have shown high intention to buy the product</a:t>
          </a:r>
        </a:p>
      </dsp:txBody>
      <dsp:txXfrm>
        <a:off x="6862733" y="1637849"/>
        <a:ext cx="1365780" cy="16432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2A2DFC3-A284-45B1-B69B-E5014AB74D4F}"/>
              </a:ext>
            </a:extLst>
          </p:cNvPr>
          <p:cNvSpPr>
            <a:spLocks noGrp="1"/>
          </p:cNvSpPr>
          <p:nvPr>
            <p:ph type="hdr" sz="quarter"/>
          </p:nvPr>
        </p:nvSpPr>
        <p:spPr>
          <a:xfrm>
            <a:off x="0" y="0"/>
            <a:ext cx="4033943" cy="354296"/>
          </a:xfrm>
          <a:prstGeom prst="rect">
            <a:avLst/>
          </a:prstGeom>
        </p:spPr>
        <p:txBody>
          <a:bodyPr vert="horz" lIns="93497" tIns="46749" rIns="93497" bIns="46749" rtlCol="0"/>
          <a:lstStyle>
            <a:lvl1pPr algn="l">
              <a:defRPr sz="1200"/>
            </a:lvl1pPr>
          </a:lstStyle>
          <a:p>
            <a:endParaRPr lang="en-US"/>
          </a:p>
        </p:txBody>
      </p:sp>
      <p:sp>
        <p:nvSpPr>
          <p:cNvPr id="3" name="Date Placeholder 2">
            <a:extLst>
              <a:ext uri="{FF2B5EF4-FFF2-40B4-BE49-F238E27FC236}">
                <a16:creationId xmlns="" xmlns:a16="http://schemas.microsoft.com/office/drawing/2014/main" id="{78C6DD73-82C3-466B-A61D-0E4E4241B932}"/>
              </a:ext>
            </a:extLst>
          </p:cNvPr>
          <p:cNvSpPr>
            <a:spLocks noGrp="1"/>
          </p:cNvSpPr>
          <p:nvPr>
            <p:ph type="dt" sz="quarter" idx="1"/>
          </p:nvPr>
        </p:nvSpPr>
        <p:spPr>
          <a:xfrm>
            <a:off x="5273541" y="0"/>
            <a:ext cx="4033943" cy="354296"/>
          </a:xfrm>
          <a:prstGeom prst="rect">
            <a:avLst/>
          </a:prstGeom>
        </p:spPr>
        <p:txBody>
          <a:bodyPr vert="horz" lIns="93497" tIns="46749" rIns="93497" bIns="46749" rtlCol="0"/>
          <a:lstStyle>
            <a:lvl1pPr algn="r">
              <a:defRPr sz="1200"/>
            </a:lvl1pPr>
          </a:lstStyle>
          <a:p>
            <a:fld id="{DD8BEFB7-C142-4965-B1AB-54C6267E6D8E}" type="datetimeFigureOut">
              <a:rPr lang="en-US" smtClean="0"/>
              <a:pPr/>
              <a:t>6/20/2019</a:t>
            </a:fld>
            <a:endParaRPr lang="en-US"/>
          </a:p>
        </p:txBody>
      </p:sp>
      <p:sp>
        <p:nvSpPr>
          <p:cNvPr id="4" name="Footer Placeholder 3">
            <a:extLst>
              <a:ext uri="{FF2B5EF4-FFF2-40B4-BE49-F238E27FC236}">
                <a16:creationId xmlns="" xmlns:a16="http://schemas.microsoft.com/office/drawing/2014/main" id="{AFC00160-1344-48F5-B467-8D8429ACE255}"/>
              </a:ext>
            </a:extLst>
          </p:cNvPr>
          <p:cNvSpPr>
            <a:spLocks noGrp="1"/>
          </p:cNvSpPr>
          <p:nvPr>
            <p:ph type="ftr" sz="quarter" idx="2"/>
          </p:nvPr>
        </p:nvSpPr>
        <p:spPr>
          <a:xfrm>
            <a:off x="0" y="6698968"/>
            <a:ext cx="4033943" cy="35429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BA60879-6407-4306-8491-E42AF92A1A4A}"/>
              </a:ext>
            </a:extLst>
          </p:cNvPr>
          <p:cNvSpPr>
            <a:spLocks noGrp="1"/>
          </p:cNvSpPr>
          <p:nvPr>
            <p:ph type="sldNum" sz="quarter" idx="3"/>
          </p:nvPr>
        </p:nvSpPr>
        <p:spPr>
          <a:xfrm>
            <a:off x="5273541" y="6698968"/>
            <a:ext cx="4033943" cy="354295"/>
          </a:xfrm>
          <a:prstGeom prst="rect">
            <a:avLst/>
          </a:prstGeom>
        </p:spPr>
        <p:txBody>
          <a:bodyPr vert="horz" lIns="93497" tIns="46749" rIns="93497" bIns="46749" rtlCol="0" anchor="b"/>
          <a:lstStyle>
            <a:lvl1pPr algn="r">
              <a:defRPr sz="1200"/>
            </a:lvl1pPr>
          </a:lstStyle>
          <a:p>
            <a:fld id="{C1B91BD9-CF4A-4851-95BA-583CEBDDB24F}" type="slidenum">
              <a:rPr lang="en-US" smtClean="0"/>
              <a:pPr/>
              <a:t>‹#›</a:t>
            </a:fld>
            <a:endParaRPr lang="en-US"/>
          </a:p>
        </p:txBody>
      </p:sp>
    </p:spTree>
    <p:extLst>
      <p:ext uri="{BB962C8B-B14F-4D97-AF65-F5344CB8AC3E}">
        <p14:creationId xmlns="" xmlns:p14="http://schemas.microsoft.com/office/powerpoint/2010/main" val="2862566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5F490754-B547-4B77-B057-BC9D06802ED3}" type="datetimeFigureOut">
              <a:rPr lang="en-US" smtClean="0"/>
              <a:pPr/>
              <a:t>6/20/2019</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7870ECE8-8803-4FEE-97BA-0F831B06F783}" type="slidenum">
              <a:rPr lang="en-US" smtClean="0"/>
              <a:pPr/>
              <a:t>‹#›</a:t>
            </a:fld>
            <a:endParaRPr lang="en-US"/>
          </a:p>
        </p:txBody>
      </p:sp>
    </p:spTree>
    <p:extLst>
      <p:ext uri="{BB962C8B-B14F-4D97-AF65-F5344CB8AC3E}">
        <p14:creationId xmlns="" xmlns:p14="http://schemas.microsoft.com/office/powerpoint/2010/main" val="24082436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41D8B1-57FF-4066-A594-F706656E9A79}" type="datetime3">
              <a:rPr lang="en-US" smtClean="0"/>
              <a:pPr/>
              <a:t>20 June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73A1C9-87D4-4697-BAE1-1487395C372B}"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413000" y="478130"/>
            <a:ext cx="4309877" cy="1198270"/>
          </a:xfrm>
          <a:prstGeom prst="rect">
            <a:avLst/>
          </a:prstGeom>
        </p:spPr>
      </p:pic>
    </p:spTree>
    <p:extLst>
      <p:ext uri="{BB962C8B-B14F-4D97-AF65-F5344CB8AC3E}">
        <p14:creationId xmlns="" xmlns:p14="http://schemas.microsoft.com/office/powerpoint/2010/main" val="97220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5F34F-A663-4CFB-915F-401EA8901FA7}" type="datetime3">
              <a:rPr lang="en-US" smtClean="0"/>
              <a:pPr/>
              <a:t>20 June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10338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864C1-F644-432A-84A6-C4803182F18A}" type="datetime3">
              <a:rPr lang="en-US" smtClean="0"/>
              <a:pPr/>
              <a:t>20 June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360481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75167-3ACE-41E0-A7FA-AC58C4FB17C3}" type="datetime3">
              <a:rPr lang="en-US" smtClean="0"/>
              <a:pPr/>
              <a:t>20 June 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73A1C9-87D4-4697-BAE1-1487395C372B}" type="slidenum">
              <a:rPr lang="en-US" smtClean="0"/>
              <a:pPr/>
              <a:t>‹#›</a:t>
            </a:fld>
            <a:endParaRPr lang="en-US"/>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145290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80CF1-3978-45E6-8D39-C997EE692AFA}" type="datetime3">
              <a:rPr lang="en-US" smtClean="0"/>
              <a:pPr/>
              <a:t>20 June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3A1C9-87D4-4697-BAE1-1487395C372B}"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26708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BF42FA-28C4-464D-8A66-AD2C3FEDC7EA}" type="datetime3">
              <a:rPr lang="en-US" smtClean="0"/>
              <a:pPr/>
              <a:t>20 June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34256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3DAE23-E65D-4664-9200-18F833BD461E}" type="datetime3">
              <a:rPr lang="en-US" smtClean="0"/>
              <a:pPr/>
              <a:t>20 June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3A1C9-87D4-4697-BAE1-1487395C372B}"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127029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A001EF-550A-4EF8-8159-E002989FDB8B}" type="datetime3">
              <a:rPr lang="en-US" smtClean="0"/>
              <a:pPr/>
              <a:t>20 June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3A1C9-87D4-4697-BAE1-1487395C372B}"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23186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95BEE-3BCA-45A3-948D-0777AF9997F6}" type="datetime3">
              <a:rPr lang="en-US" smtClean="0"/>
              <a:pPr/>
              <a:t>20 June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3A1C9-87D4-4697-BAE1-1487395C372B}"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414384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CFA5AE-FF03-4691-BA73-6A3B65B5D9F8}" type="datetime3">
              <a:rPr lang="en-US" smtClean="0"/>
              <a:pPr/>
              <a:t>20 June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82077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BE0970-86D0-4A54-8FC8-AF6ED19E2335}" type="datetime3">
              <a:rPr lang="en-US" smtClean="0"/>
              <a:pPr/>
              <a:t>20 June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3A1C9-87D4-4697-BAE1-1487395C372B}"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90900" y="6172200"/>
            <a:ext cx="2358653" cy="655774"/>
          </a:xfrm>
          <a:prstGeom prst="rect">
            <a:avLst/>
          </a:prstGeom>
        </p:spPr>
      </p:pic>
    </p:spTree>
    <p:extLst>
      <p:ext uri="{BB962C8B-B14F-4D97-AF65-F5344CB8AC3E}">
        <p14:creationId xmlns="" xmlns:p14="http://schemas.microsoft.com/office/powerpoint/2010/main" val="10697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tx1"/>
                </a:solidFill>
              </a:defRPr>
            </a:lvl1pPr>
          </a:lstStyle>
          <a:p>
            <a:fld id="{BB5F6B5E-C28C-4519-9676-2E9B74618704}" type="datetime3">
              <a:rPr lang="en-US" smtClean="0"/>
              <a:pPr/>
              <a:t>20 June 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tx1"/>
                </a:solidFill>
              </a:defRPr>
            </a:lvl1pPr>
          </a:lstStyle>
          <a:p>
            <a:fld id="{D232C655-8EE9-480C-ACD9-F3AD48EC8107}" type="slidenum">
              <a:rPr lang="en-US" smtClean="0"/>
              <a:pPr/>
              <a:t>‹#›</a:t>
            </a:fld>
            <a:endParaRPr lang="en-US" dirty="0"/>
          </a:p>
        </p:txBody>
      </p:sp>
    </p:spTree>
    <p:extLst>
      <p:ext uri="{BB962C8B-B14F-4D97-AF65-F5344CB8AC3E}">
        <p14:creationId xmlns="" xmlns:p14="http://schemas.microsoft.com/office/powerpoint/2010/main" val="163160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0"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635375"/>
            <a:ext cx="8305800" cy="1927225"/>
          </a:xfrm>
        </p:spPr>
        <p:txBody>
          <a:bodyPr>
            <a:normAutofit/>
          </a:bodyPr>
          <a:lstStyle/>
          <a:p>
            <a:r>
              <a:rPr lang="en-US" b="1" dirty="0">
                <a:effectLst>
                  <a:outerShdw blurRad="38100" dist="38100" dir="2700000" algn="tl">
                    <a:srgbClr val="000000">
                      <a:alpha val="43137"/>
                    </a:srgbClr>
                  </a:outerShdw>
                </a:effectLst>
              </a:rPr>
              <a:t>CONSUMER INTENTION PREDICTION USING </a:t>
            </a:r>
            <a:r>
              <a:rPr lang="en-US" b="1" dirty="0" smtClean="0">
                <a:effectLst>
                  <a:outerShdw blurRad="38100" dist="38100" dir="2700000" algn="tl">
                    <a:srgbClr val="000000">
                      <a:alpha val="43137"/>
                    </a:srgbClr>
                  </a:outerShdw>
                </a:effectLst>
              </a:rPr>
              <a:t>TWITTER (CIP</a:t>
            </a:r>
            <a:r>
              <a:rPr lang="en-US" b="1" dirty="0">
                <a:effectLst>
                  <a:outerShdw blurRad="38100" dist="38100" dir="2700000" algn="tl">
                    <a:srgbClr val="000000">
                      <a:alpha val="43137"/>
                    </a:srgbClr>
                  </a:outerShdw>
                </a:effectLst>
              </a:rPr>
              <a:t>)</a:t>
            </a:r>
          </a:p>
        </p:txBody>
      </p:sp>
      <p:sp>
        <p:nvSpPr>
          <p:cNvPr id="4" name="Date Placeholder 3"/>
          <p:cNvSpPr>
            <a:spLocks noGrp="1"/>
          </p:cNvSpPr>
          <p:nvPr>
            <p:ph type="dt" sz="half" idx="10"/>
          </p:nvPr>
        </p:nvSpPr>
        <p:spPr/>
        <p:txBody>
          <a:bodyPr/>
          <a:lstStyle/>
          <a:p>
            <a:fld id="{EB79CD07-36AC-4CC3-9B89-2C63F66D6A8E}" type="datetime3">
              <a:rPr lang="en-US" smtClean="0"/>
              <a:pPr/>
              <a:t>20 June 2019</a:t>
            </a:fld>
            <a:endParaRPr lang="en-US" dirty="0"/>
          </a:p>
        </p:txBody>
      </p:sp>
      <p:sp>
        <p:nvSpPr>
          <p:cNvPr id="5" name="Slide Number Placeholder 4"/>
          <p:cNvSpPr>
            <a:spLocks noGrp="1"/>
          </p:cNvSpPr>
          <p:nvPr>
            <p:ph type="sldNum" sz="quarter" idx="12"/>
          </p:nvPr>
        </p:nvSpPr>
        <p:spPr/>
        <p:txBody>
          <a:bodyPr/>
          <a:lstStyle/>
          <a:p>
            <a:fld id="{5173A1C9-87D4-4697-BAE1-1487395C372B}" type="slidenum">
              <a:rPr lang="en-US" smtClean="0"/>
              <a:pPr/>
              <a:t>1</a:t>
            </a:fld>
            <a:endParaRPr lang="en-US" dirty="0"/>
          </a:p>
        </p:txBody>
      </p:sp>
      <p:pic>
        <p:nvPicPr>
          <p:cNvPr id="1026" name="Picture 2" descr="C:\Users\Purna\Downloads\logo_light.png"/>
          <p:cNvPicPr>
            <a:picLocks noChangeAspect="1" noChangeArrowheads="1"/>
          </p:cNvPicPr>
          <p:nvPr/>
        </p:nvPicPr>
        <p:blipFill>
          <a:blip r:embed="rId2" cstate="print"/>
          <a:srcRect/>
          <a:stretch>
            <a:fillRect/>
          </a:stretch>
        </p:blipFill>
        <p:spPr bwMode="auto">
          <a:xfrm>
            <a:off x="3006658" y="838200"/>
            <a:ext cx="3089342" cy="2895600"/>
          </a:xfrm>
          <a:prstGeom prst="rect">
            <a:avLst/>
          </a:prstGeom>
          <a:noFill/>
        </p:spPr>
      </p:pic>
    </p:spTree>
    <p:extLst>
      <p:ext uri="{BB962C8B-B14F-4D97-AF65-F5344CB8AC3E}">
        <p14:creationId xmlns="" xmlns:p14="http://schemas.microsoft.com/office/powerpoint/2010/main" val="223223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08DA80-F3C0-4661-865B-D605FD8499EF}"/>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Predicting the Consumer Intention</a:t>
            </a:r>
            <a:endParaRPr lang="en-US" dirty="0"/>
          </a:p>
        </p:txBody>
      </p:sp>
      <p:sp>
        <p:nvSpPr>
          <p:cNvPr id="3" name="Content Placeholder 2">
            <a:extLst>
              <a:ext uri="{FF2B5EF4-FFF2-40B4-BE49-F238E27FC236}">
                <a16:creationId xmlns="" xmlns:a16="http://schemas.microsoft.com/office/drawing/2014/main" id="{B04E23FE-F978-4117-98D7-CD3CDF3CF01F}"/>
              </a:ext>
            </a:extLst>
          </p:cNvPr>
          <p:cNvSpPr>
            <a:spLocks noGrp="1"/>
          </p:cNvSpPr>
          <p:nvPr>
            <p:ph idx="1"/>
          </p:nvPr>
        </p:nvSpPr>
        <p:spPr/>
        <p:txBody>
          <a:bodyPr/>
          <a:lstStyle/>
          <a:p>
            <a:pPr lvl="0"/>
            <a:r>
              <a:rPr lang="en-US" dirty="0"/>
              <a:t>Using the models we predict which consumers have shown the intention to buy the desired product.</a:t>
            </a:r>
          </a:p>
          <a:p>
            <a:pPr lvl="0"/>
            <a:r>
              <a:rPr lang="en-US" dirty="0"/>
              <a:t>Rank the customers according to their level/intensity of their purchase intention.</a:t>
            </a:r>
          </a:p>
          <a:p>
            <a:endParaRPr lang="en-US" dirty="0"/>
          </a:p>
        </p:txBody>
      </p:sp>
      <p:sp>
        <p:nvSpPr>
          <p:cNvPr id="4" name="Date Placeholder 3">
            <a:extLst>
              <a:ext uri="{FF2B5EF4-FFF2-40B4-BE49-F238E27FC236}">
                <a16:creationId xmlns="" xmlns:a16="http://schemas.microsoft.com/office/drawing/2014/main" id="{DB16477E-9BA2-4494-A04F-7F1802415AA7}"/>
              </a:ext>
            </a:extLst>
          </p:cNvPr>
          <p:cNvSpPr>
            <a:spLocks noGrp="1"/>
          </p:cNvSpPr>
          <p:nvPr>
            <p:ph type="dt" sz="half" idx="10"/>
          </p:nvPr>
        </p:nvSpPr>
        <p:spPr/>
        <p:txBody>
          <a:bodyPr/>
          <a:lstStyle/>
          <a:p>
            <a:fld id="{A0983B5D-CBF8-48EF-9F84-58FB608A09EE}"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60BBA8F7-5F16-438C-B149-C872345B67B5}"/>
              </a:ext>
            </a:extLst>
          </p:cNvPr>
          <p:cNvSpPr>
            <a:spLocks noGrp="1"/>
          </p:cNvSpPr>
          <p:nvPr>
            <p:ph type="sldNum" sz="quarter" idx="12"/>
          </p:nvPr>
        </p:nvSpPr>
        <p:spPr/>
        <p:txBody>
          <a:bodyPr/>
          <a:lstStyle/>
          <a:p>
            <a:fld id="{5173A1C9-87D4-4697-BAE1-1487395C372B}" type="slidenum">
              <a:rPr lang="en-US" smtClean="0"/>
              <a:pPr/>
              <a:t>10</a:t>
            </a:fld>
            <a:endParaRPr lang="en-US"/>
          </a:p>
        </p:txBody>
      </p:sp>
    </p:spTree>
    <p:extLst>
      <p:ext uri="{BB962C8B-B14F-4D97-AF65-F5344CB8AC3E}">
        <p14:creationId xmlns="" xmlns:p14="http://schemas.microsoft.com/office/powerpoint/2010/main" val="15176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EB0B50-942C-4445-99DF-2B680A5CE2BD}"/>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Application</a:t>
            </a:r>
            <a:endParaRPr lang="en-US" dirty="0"/>
          </a:p>
        </p:txBody>
      </p:sp>
      <p:sp>
        <p:nvSpPr>
          <p:cNvPr id="3" name="Content Placeholder 2">
            <a:extLst>
              <a:ext uri="{FF2B5EF4-FFF2-40B4-BE49-F238E27FC236}">
                <a16:creationId xmlns="" xmlns:a16="http://schemas.microsoft.com/office/drawing/2014/main" id="{C2B7BB06-C000-4699-9C85-1DBAAE7D03F1}"/>
              </a:ext>
            </a:extLst>
          </p:cNvPr>
          <p:cNvSpPr>
            <a:spLocks noGrp="1"/>
          </p:cNvSpPr>
          <p:nvPr>
            <p:ph idx="1"/>
          </p:nvPr>
        </p:nvSpPr>
        <p:spPr/>
        <p:txBody>
          <a:bodyPr/>
          <a:lstStyle/>
          <a:p>
            <a:r>
              <a:rPr lang="en-US" dirty="0"/>
              <a:t>We have developed a web application so that users can easily use our model and find purchase intention for their desired product.</a:t>
            </a:r>
          </a:p>
        </p:txBody>
      </p:sp>
      <p:sp>
        <p:nvSpPr>
          <p:cNvPr id="4" name="Date Placeholder 3">
            <a:extLst>
              <a:ext uri="{FF2B5EF4-FFF2-40B4-BE49-F238E27FC236}">
                <a16:creationId xmlns="" xmlns:a16="http://schemas.microsoft.com/office/drawing/2014/main" id="{D6697D01-1EA4-437B-9CE0-98A52F18496D}"/>
              </a:ext>
            </a:extLst>
          </p:cNvPr>
          <p:cNvSpPr>
            <a:spLocks noGrp="1"/>
          </p:cNvSpPr>
          <p:nvPr>
            <p:ph type="dt" sz="half" idx="10"/>
          </p:nvPr>
        </p:nvSpPr>
        <p:spPr/>
        <p:txBody>
          <a:bodyPr/>
          <a:lstStyle/>
          <a:p>
            <a:fld id="{2FA1F3AA-A50C-4468-AE9D-137952E7F362}"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AC557346-43A8-4A21-A3F0-31F3773C3BC3}"/>
              </a:ext>
            </a:extLst>
          </p:cNvPr>
          <p:cNvSpPr>
            <a:spLocks noGrp="1"/>
          </p:cNvSpPr>
          <p:nvPr>
            <p:ph type="sldNum" sz="quarter" idx="12"/>
          </p:nvPr>
        </p:nvSpPr>
        <p:spPr/>
        <p:txBody>
          <a:bodyPr/>
          <a:lstStyle/>
          <a:p>
            <a:fld id="{5173A1C9-87D4-4697-BAE1-1487395C372B}" type="slidenum">
              <a:rPr lang="en-US" smtClean="0"/>
              <a:pPr/>
              <a:t>11</a:t>
            </a:fld>
            <a:endParaRPr lang="en-US"/>
          </a:p>
        </p:txBody>
      </p:sp>
      <p:pic>
        <p:nvPicPr>
          <p:cNvPr id="6" name="Picture 5">
            <a:extLst>
              <a:ext uri="{FF2B5EF4-FFF2-40B4-BE49-F238E27FC236}">
                <a16:creationId xmlns="" xmlns:a16="http://schemas.microsoft.com/office/drawing/2014/main" id="{4D97218B-83A0-4CCB-8B4B-E022D23449D9}"/>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1493" y="3429000"/>
            <a:ext cx="4083050" cy="2295525"/>
          </a:xfrm>
          <a:prstGeom prst="rect">
            <a:avLst/>
          </a:prstGeom>
          <a:noFill/>
          <a:ln w="19050">
            <a:solidFill>
              <a:schemeClr val="accent6"/>
            </a:solidFill>
          </a:ln>
        </p:spPr>
      </p:pic>
      <p:pic>
        <p:nvPicPr>
          <p:cNvPr id="7" name="Picture 6">
            <a:extLst>
              <a:ext uri="{FF2B5EF4-FFF2-40B4-BE49-F238E27FC236}">
                <a16:creationId xmlns="" xmlns:a16="http://schemas.microsoft.com/office/drawing/2014/main" id="{0264F47C-DCC5-44FA-9741-71BBE147DD67}"/>
              </a:ext>
            </a:extLst>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59459" y="3429000"/>
            <a:ext cx="4181475" cy="2295525"/>
          </a:xfrm>
          <a:prstGeom prst="rect">
            <a:avLst/>
          </a:prstGeom>
          <a:noFill/>
          <a:ln w="19050">
            <a:solidFill>
              <a:schemeClr val="accent6"/>
            </a:solidFill>
          </a:ln>
        </p:spPr>
      </p:pic>
    </p:spTree>
    <p:extLst>
      <p:ext uri="{BB962C8B-B14F-4D97-AF65-F5344CB8AC3E}">
        <p14:creationId xmlns="" xmlns:p14="http://schemas.microsoft.com/office/powerpoint/2010/main" val="41767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D73C16-5966-4E22-848E-5114DAD65FAC}"/>
              </a:ext>
            </a:extLst>
          </p:cNvPr>
          <p:cNvSpPr>
            <a:spLocks noGrp="1"/>
          </p:cNvSpPr>
          <p:nvPr>
            <p:ph type="title"/>
          </p:nvPr>
        </p:nvSpPr>
        <p:spPr/>
        <p:txBody>
          <a:bodyPr>
            <a:normAutofit fontScale="90000"/>
          </a:bodyPr>
          <a:lstStyle/>
          <a:p>
            <a:r>
              <a:rPr lang="en-US" b="1" dirty="0"/>
              <a:t>System Level Overview of our Web Application</a:t>
            </a:r>
          </a:p>
        </p:txBody>
      </p:sp>
      <p:sp>
        <p:nvSpPr>
          <p:cNvPr id="3" name="Content Placeholder 2">
            <a:extLst>
              <a:ext uri="{FF2B5EF4-FFF2-40B4-BE49-F238E27FC236}">
                <a16:creationId xmlns="" xmlns:a16="http://schemas.microsoft.com/office/drawing/2014/main" id="{9D7630A0-E0AF-46B2-A854-8F10C8E72D32}"/>
              </a:ext>
            </a:extLst>
          </p:cNvPr>
          <p:cNvSpPr>
            <a:spLocks noGrp="1"/>
          </p:cNvSpPr>
          <p:nvPr>
            <p:ph idx="1"/>
          </p:nvPr>
        </p:nvSpPr>
        <p:spPr>
          <a:xfrm>
            <a:off x="457200" y="1676400"/>
            <a:ext cx="8229600" cy="4525963"/>
          </a:xfrm>
        </p:spPr>
        <p:txBody>
          <a:bodyPr>
            <a:normAutofit fontScale="92500" lnSpcReduction="10000"/>
          </a:bodyPr>
          <a:lstStyle/>
          <a:p>
            <a:pPr marL="514350" lvl="0" indent="-514350">
              <a:buFont typeface="+mj-lt"/>
              <a:buAutoNum type="arabicPeriod"/>
            </a:pPr>
            <a:r>
              <a:rPr lang="en-US" sz="2400" dirty="0"/>
              <a:t>Firstly, the user will open the DASHBOARD and see the status of the product through charts and the relevant tweets for the product in a list.</a:t>
            </a:r>
          </a:p>
          <a:p>
            <a:pPr marL="514350" lvl="0" indent="-514350">
              <a:buFont typeface="+mj-lt"/>
              <a:buAutoNum type="arabicPeriod"/>
            </a:pPr>
            <a:r>
              <a:rPr lang="en-US" sz="2400" dirty="0"/>
              <a:t>Secondly, the user will press the UPLOAD ANNOTATED DATASET button through which he will be asked to upload the dataset he wants to test for his product and find the relevant customers from that dataset. The output will be in a form of a pie chart and a table showing the different level of customers and the scores assigned to each customer.</a:t>
            </a:r>
          </a:p>
          <a:p>
            <a:pPr marL="514350" lvl="0" indent="-514350">
              <a:buFont typeface="+mj-lt"/>
              <a:buAutoNum type="arabicPeriod"/>
            </a:pPr>
            <a:r>
              <a:rPr lang="en-US" sz="2400" dirty="0"/>
              <a:t>Thirdly, when the user presses the ANALYSIS button, he will be taken to the screen which will show the detailed analysis of our dataset that we have built containing word clouds, positive vs negative tweets and the most used words for that product. </a:t>
            </a:r>
          </a:p>
        </p:txBody>
      </p:sp>
      <p:sp>
        <p:nvSpPr>
          <p:cNvPr id="4" name="Date Placeholder 3">
            <a:extLst>
              <a:ext uri="{FF2B5EF4-FFF2-40B4-BE49-F238E27FC236}">
                <a16:creationId xmlns="" xmlns:a16="http://schemas.microsoft.com/office/drawing/2014/main" id="{830FB9F9-DA91-4862-9B78-4F9F27B6E3B1}"/>
              </a:ext>
            </a:extLst>
          </p:cNvPr>
          <p:cNvSpPr>
            <a:spLocks noGrp="1"/>
          </p:cNvSpPr>
          <p:nvPr>
            <p:ph type="dt" sz="half" idx="10"/>
          </p:nvPr>
        </p:nvSpPr>
        <p:spPr/>
        <p:txBody>
          <a:bodyPr/>
          <a:lstStyle/>
          <a:p>
            <a:fld id="{1A397F2E-D034-4AB8-A8E4-147D2E9F4D6E}"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C3D87CB-A08C-4130-A158-954F3FD3DEA1}"/>
              </a:ext>
            </a:extLst>
          </p:cNvPr>
          <p:cNvSpPr>
            <a:spLocks noGrp="1"/>
          </p:cNvSpPr>
          <p:nvPr>
            <p:ph type="sldNum" sz="quarter" idx="12"/>
          </p:nvPr>
        </p:nvSpPr>
        <p:spPr/>
        <p:txBody>
          <a:bodyPr/>
          <a:lstStyle/>
          <a:p>
            <a:fld id="{5173A1C9-87D4-4697-BAE1-1487395C372B}" type="slidenum">
              <a:rPr lang="en-US" smtClean="0"/>
              <a:pPr/>
              <a:t>12</a:t>
            </a:fld>
            <a:endParaRPr lang="en-US"/>
          </a:p>
        </p:txBody>
      </p:sp>
      <p:pic>
        <p:nvPicPr>
          <p:cNvPr id="6146" name="Picture 2" descr="Image result for overview icon">
            <a:extLst>
              <a:ext uri="{FF2B5EF4-FFF2-40B4-BE49-F238E27FC236}">
                <a16:creationId xmlns="" xmlns:a16="http://schemas.microsoft.com/office/drawing/2014/main" id="{37013BAC-4AE1-49D9-AAA0-FE23FC898D6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754207"/>
            <a:ext cx="886691" cy="886691"/>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descr="Image result for web application icon">
            <a:extLst>
              <a:ext uri="{FF2B5EF4-FFF2-40B4-BE49-F238E27FC236}">
                <a16:creationId xmlns="" xmlns:a16="http://schemas.microsoft.com/office/drawing/2014/main" id="{BFCF3132-2291-4E32-A122-BB38D9A9B45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04109" y="754207"/>
            <a:ext cx="886691" cy="88669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7882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 xmlns:a16="http://schemas.microsoft.com/office/drawing/2014/main" id="{B9BC4676-F1CB-4E79-871D-55D6FB71FBA5}"/>
              </a:ext>
            </a:extLst>
          </p:cNvPr>
          <p:cNvSpPr>
            <a:spLocks noGrp="1"/>
          </p:cNvSpPr>
          <p:nvPr>
            <p:ph idx="1"/>
          </p:nvPr>
        </p:nvSpPr>
        <p:spPr/>
        <p:txBody>
          <a:bodyPr>
            <a:normAutofit fontScale="92500" lnSpcReduction="10000"/>
          </a:bodyPr>
          <a:lstStyle/>
          <a:p>
            <a:r>
              <a:rPr lang="en-US" dirty="0"/>
              <a:t>We have tested the model accuracy by confusion matrix:</a:t>
            </a:r>
          </a:p>
          <a:p>
            <a:pPr lvl="1"/>
            <a:r>
              <a:rPr lang="en-US" dirty="0"/>
              <a:t>Accuracy</a:t>
            </a:r>
          </a:p>
          <a:p>
            <a:pPr lvl="1"/>
            <a:r>
              <a:rPr lang="en-US" dirty="0"/>
              <a:t>Precision</a:t>
            </a:r>
          </a:p>
          <a:p>
            <a:pPr lvl="1"/>
            <a:r>
              <a:rPr lang="en-US" dirty="0"/>
              <a:t>Recall</a:t>
            </a:r>
          </a:p>
          <a:p>
            <a:pPr lvl="1"/>
            <a:r>
              <a:rPr lang="en-US" dirty="0"/>
              <a:t>F-Measure</a:t>
            </a:r>
          </a:p>
          <a:p>
            <a:r>
              <a:rPr lang="en-US" dirty="0"/>
              <a:t>Further we have also considered: </a:t>
            </a:r>
          </a:p>
          <a:p>
            <a:pPr lvl="1"/>
            <a:r>
              <a:rPr lang="en-US" dirty="0"/>
              <a:t>the True Negative Rate</a:t>
            </a:r>
          </a:p>
          <a:p>
            <a:pPr lvl="1"/>
            <a:r>
              <a:rPr lang="en-US" dirty="0"/>
              <a:t>the True Positive Rate </a:t>
            </a:r>
          </a:p>
          <a:p>
            <a:pPr lvl="1"/>
            <a:r>
              <a:rPr lang="en-US" dirty="0"/>
              <a:t>the shape of the ROC curve for each model.</a:t>
            </a:r>
          </a:p>
        </p:txBody>
      </p:sp>
      <p:sp>
        <p:nvSpPr>
          <p:cNvPr id="4" name="Date Placeholder 3">
            <a:extLst>
              <a:ext uri="{FF2B5EF4-FFF2-40B4-BE49-F238E27FC236}">
                <a16:creationId xmlns="" xmlns:a16="http://schemas.microsoft.com/office/drawing/2014/main" id="{4E17B765-2F59-4168-841E-68DE741669A6}"/>
              </a:ext>
            </a:extLst>
          </p:cNvPr>
          <p:cNvSpPr>
            <a:spLocks noGrp="1"/>
          </p:cNvSpPr>
          <p:nvPr>
            <p:ph type="dt" sz="half" idx="10"/>
          </p:nvPr>
        </p:nvSpPr>
        <p:spPr/>
        <p:txBody>
          <a:bodyPr/>
          <a:lstStyle/>
          <a:p>
            <a:fld id="{31B9E319-2307-471C-B547-0E764486504D}"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pPr/>
              <a:t>13</a:t>
            </a:fld>
            <a:endParaRPr lang="en-US"/>
          </a:p>
        </p:txBody>
      </p:sp>
    </p:spTree>
    <p:extLst>
      <p:ext uri="{BB962C8B-B14F-4D97-AF65-F5344CB8AC3E}">
        <p14:creationId xmlns="" xmlns:p14="http://schemas.microsoft.com/office/powerpoint/2010/main" val="185676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 xmlns:a16="http://schemas.microsoft.com/office/drawing/2014/main" id="{4E17B765-2F59-4168-841E-68DE741669A6}"/>
              </a:ext>
            </a:extLst>
          </p:cNvPr>
          <p:cNvSpPr>
            <a:spLocks noGrp="1"/>
          </p:cNvSpPr>
          <p:nvPr>
            <p:ph type="dt" sz="half" idx="10"/>
          </p:nvPr>
        </p:nvSpPr>
        <p:spPr/>
        <p:txBody>
          <a:bodyPr/>
          <a:lstStyle/>
          <a:p>
            <a:fld id="{801E7E17-EA63-4C23-8FBD-33E399E1B23A}"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pPr/>
              <a:t>14</a:t>
            </a:fld>
            <a:endParaRPr lang="en-US"/>
          </a:p>
        </p:txBody>
      </p:sp>
      <p:pic>
        <p:nvPicPr>
          <p:cNvPr id="22" name="Content Placeholder 21">
            <a:extLst>
              <a:ext uri="{FF2B5EF4-FFF2-40B4-BE49-F238E27FC236}">
                <a16:creationId xmlns="" xmlns:a16="http://schemas.microsoft.com/office/drawing/2014/main" id="{58BD8E8B-7220-44B8-B91C-DB80BC6483F3}"/>
              </a:ext>
            </a:extLst>
          </p:cNvPr>
          <p:cNvPicPr>
            <a:picLocks noGrp="1"/>
          </p:cNvPicPr>
          <p:nvPr>
            <p:ph idx="1"/>
          </p:nvPr>
        </p:nvPicPr>
        <p:blipFill>
          <a:blip r:embed="rId2" cstate="print"/>
          <a:stretch>
            <a:fillRect/>
          </a:stretch>
        </p:blipFill>
        <p:spPr>
          <a:xfrm>
            <a:off x="429491" y="1521153"/>
            <a:ext cx="8229600" cy="1755447"/>
          </a:xfrm>
          <a:prstGeom prst="rect">
            <a:avLst/>
          </a:prstGeom>
        </p:spPr>
      </p:pic>
      <p:pic>
        <p:nvPicPr>
          <p:cNvPr id="23" name="Picture 22">
            <a:extLst>
              <a:ext uri="{FF2B5EF4-FFF2-40B4-BE49-F238E27FC236}">
                <a16:creationId xmlns="" xmlns:a16="http://schemas.microsoft.com/office/drawing/2014/main" id="{D30BA3A4-4017-42C0-9D08-4B7480048E96}"/>
              </a:ext>
            </a:extLst>
          </p:cNvPr>
          <p:cNvPicPr/>
          <p:nvPr/>
        </p:nvPicPr>
        <p:blipFill>
          <a:blip r:embed="rId3" cstate="print"/>
          <a:stretch>
            <a:fillRect/>
          </a:stretch>
        </p:blipFill>
        <p:spPr>
          <a:xfrm>
            <a:off x="429490" y="3578352"/>
            <a:ext cx="8229599" cy="1755648"/>
          </a:xfrm>
          <a:prstGeom prst="rect">
            <a:avLst/>
          </a:prstGeom>
        </p:spPr>
      </p:pic>
    </p:spTree>
    <p:extLst>
      <p:ext uri="{BB962C8B-B14F-4D97-AF65-F5344CB8AC3E}">
        <p14:creationId xmlns="" xmlns:p14="http://schemas.microsoft.com/office/powerpoint/2010/main" val="273397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 xmlns:a16="http://schemas.microsoft.com/office/drawing/2014/main" id="{4E17B765-2F59-4168-841E-68DE741669A6}"/>
              </a:ext>
            </a:extLst>
          </p:cNvPr>
          <p:cNvSpPr>
            <a:spLocks noGrp="1"/>
          </p:cNvSpPr>
          <p:nvPr>
            <p:ph type="dt" sz="half" idx="10"/>
          </p:nvPr>
        </p:nvSpPr>
        <p:spPr/>
        <p:txBody>
          <a:bodyPr/>
          <a:lstStyle/>
          <a:p>
            <a:fld id="{803F8B48-6599-4749-B26D-3E6A569D0C55}"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pPr/>
              <a:t>15</a:t>
            </a:fld>
            <a:endParaRPr lang="en-US"/>
          </a:p>
        </p:txBody>
      </p:sp>
      <p:pic>
        <p:nvPicPr>
          <p:cNvPr id="9" name="Picture 8">
            <a:extLst>
              <a:ext uri="{FF2B5EF4-FFF2-40B4-BE49-F238E27FC236}">
                <a16:creationId xmlns="" xmlns:a16="http://schemas.microsoft.com/office/drawing/2014/main" id="{F839EBCE-B268-4F4E-8B37-8179826E0BFE}"/>
              </a:ext>
            </a:extLst>
          </p:cNvPr>
          <p:cNvPicPr/>
          <p:nvPr/>
        </p:nvPicPr>
        <p:blipFill>
          <a:blip r:embed="rId2" cstate="print"/>
          <a:stretch>
            <a:fillRect/>
          </a:stretch>
        </p:blipFill>
        <p:spPr>
          <a:xfrm>
            <a:off x="457200" y="1417638"/>
            <a:ext cx="8229600" cy="1755648"/>
          </a:xfrm>
          <a:prstGeom prst="rect">
            <a:avLst/>
          </a:prstGeom>
        </p:spPr>
      </p:pic>
      <p:pic>
        <p:nvPicPr>
          <p:cNvPr id="10" name="Picture 9">
            <a:extLst>
              <a:ext uri="{FF2B5EF4-FFF2-40B4-BE49-F238E27FC236}">
                <a16:creationId xmlns="" xmlns:a16="http://schemas.microsoft.com/office/drawing/2014/main" id="{F9765011-482D-438C-89E1-EE2643536D23}"/>
              </a:ext>
            </a:extLst>
          </p:cNvPr>
          <p:cNvPicPr/>
          <p:nvPr/>
        </p:nvPicPr>
        <p:blipFill>
          <a:blip r:embed="rId3" cstate="print"/>
          <a:stretch>
            <a:fillRect/>
          </a:stretch>
        </p:blipFill>
        <p:spPr>
          <a:xfrm>
            <a:off x="457200" y="3411248"/>
            <a:ext cx="8229600" cy="1755648"/>
          </a:xfrm>
          <a:prstGeom prst="rect">
            <a:avLst/>
          </a:prstGeom>
        </p:spPr>
      </p:pic>
    </p:spTree>
    <p:extLst>
      <p:ext uri="{BB962C8B-B14F-4D97-AF65-F5344CB8AC3E}">
        <p14:creationId xmlns="" xmlns:p14="http://schemas.microsoft.com/office/powerpoint/2010/main" val="37418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0D23C-60F2-4257-8B6E-2A84880769B2}"/>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 xmlns:a16="http://schemas.microsoft.com/office/drawing/2014/main" id="{4E17B765-2F59-4168-841E-68DE741669A6}"/>
              </a:ext>
            </a:extLst>
          </p:cNvPr>
          <p:cNvSpPr>
            <a:spLocks noGrp="1"/>
          </p:cNvSpPr>
          <p:nvPr>
            <p:ph type="dt" sz="half" idx="10"/>
          </p:nvPr>
        </p:nvSpPr>
        <p:spPr/>
        <p:txBody>
          <a:bodyPr/>
          <a:lstStyle/>
          <a:p>
            <a:fld id="{47816734-C673-4A67-ABF3-1AC482ADDC98}"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2C668B9-1F6C-4468-B556-4444873EAFDA}"/>
              </a:ext>
            </a:extLst>
          </p:cNvPr>
          <p:cNvSpPr>
            <a:spLocks noGrp="1"/>
          </p:cNvSpPr>
          <p:nvPr>
            <p:ph type="sldNum" sz="quarter" idx="12"/>
          </p:nvPr>
        </p:nvSpPr>
        <p:spPr/>
        <p:txBody>
          <a:bodyPr/>
          <a:lstStyle/>
          <a:p>
            <a:fld id="{5173A1C9-87D4-4697-BAE1-1487395C372B}" type="slidenum">
              <a:rPr lang="en-US" smtClean="0"/>
              <a:pPr/>
              <a:t>16</a:t>
            </a:fld>
            <a:endParaRPr lang="en-US"/>
          </a:p>
        </p:txBody>
      </p:sp>
      <p:sp>
        <p:nvSpPr>
          <p:cNvPr id="6" name="Content Placeholder 5">
            <a:extLst>
              <a:ext uri="{FF2B5EF4-FFF2-40B4-BE49-F238E27FC236}">
                <a16:creationId xmlns="" xmlns:a16="http://schemas.microsoft.com/office/drawing/2014/main" id="{FE2ECF10-7E20-44E5-B698-95DEAE254F04}"/>
              </a:ext>
            </a:extLst>
          </p:cNvPr>
          <p:cNvSpPr>
            <a:spLocks noGrp="1"/>
          </p:cNvSpPr>
          <p:nvPr>
            <p:ph idx="1"/>
          </p:nvPr>
        </p:nvSpPr>
        <p:spPr/>
        <p:txBody>
          <a:bodyPr/>
          <a:lstStyle/>
          <a:p>
            <a:r>
              <a:rPr lang="en-US" dirty="0"/>
              <a:t>For our second attempt after reorganizing the data preprocessing steps and adding some customized steps specific to our data, we got these results: </a:t>
            </a:r>
          </a:p>
        </p:txBody>
      </p:sp>
      <p:pic>
        <p:nvPicPr>
          <p:cNvPr id="9" name="Picture 8">
            <a:extLst>
              <a:ext uri="{FF2B5EF4-FFF2-40B4-BE49-F238E27FC236}">
                <a16:creationId xmlns="" xmlns:a16="http://schemas.microsoft.com/office/drawing/2014/main" id="{51128EB6-0B1A-446C-83F0-B94CE4CADC81}"/>
              </a:ext>
            </a:extLst>
          </p:cNvPr>
          <p:cNvPicPr/>
          <p:nvPr/>
        </p:nvPicPr>
        <p:blipFill>
          <a:blip r:embed="rId2" cstate="print"/>
          <a:stretch>
            <a:fillRect/>
          </a:stretch>
        </p:blipFill>
        <p:spPr>
          <a:xfrm>
            <a:off x="457200" y="3863181"/>
            <a:ext cx="8229600" cy="1755648"/>
          </a:xfrm>
          <a:prstGeom prst="rect">
            <a:avLst/>
          </a:prstGeom>
        </p:spPr>
      </p:pic>
    </p:spTree>
    <p:extLst>
      <p:ext uri="{BB962C8B-B14F-4D97-AF65-F5344CB8AC3E}">
        <p14:creationId xmlns="" xmlns:p14="http://schemas.microsoft.com/office/powerpoint/2010/main" val="659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Image result for learning outcomes icon">
            <a:extLst>
              <a:ext uri="{FF2B5EF4-FFF2-40B4-BE49-F238E27FC236}">
                <a16:creationId xmlns="" xmlns:a16="http://schemas.microsoft.com/office/drawing/2014/main" id="{F75A1655-E0FB-4C4B-A80A-717D36E30FD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4345" y="146483"/>
            <a:ext cx="1399309" cy="139930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208BE4EC-5505-4432-81C0-A7FE4F219666}"/>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 xmlns:a16="http://schemas.microsoft.com/office/drawing/2014/main" id="{DFD18B29-741D-4A2B-9B91-F52832EB309B}"/>
              </a:ext>
            </a:extLst>
          </p:cNvPr>
          <p:cNvSpPr>
            <a:spLocks noGrp="1"/>
          </p:cNvSpPr>
          <p:nvPr>
            <p:ph idx="1"/>
          </p:nvPr>
        </p:nvSpPr>
        <p:spPr/>
        <p:txBody>
          <a:bodyPr>
            <a:normAutofit fontScale="92500" lnSpcReduction="10000"/>
          </a:bodyPr>
          <a:lstStyle/>
          <a:p>
            <a:r>
              <a:rPr lang="en-US" sz="2000" dirty="0"/>
              <a:t>Our results were quite promising since we had created our own dataset and were building the model from scratch. We had to create our own dataset because there does not exist a publicly available dataset for purchase intention based on twitter tweets.</a:t>
            </a:r>
          </a:p>
          <a:p>
            <a:r>
              <a:rPr lang="en-US" sz="2000" dirty="0"/>
              <a:t>The 2 major problems that we faced were: </a:t>
            </a:r>
          </a:p>
          <a:p>
            <a:pPr lvl="1"/>
            <a:r>
              <a:rPr lang="en-US" sz="1600" dirty="0"/>
              <a:t>1.	The imbalance class problem: Since our dataset was manually annotated by us, we had about 2000 positive tweets and 1200 negative tweets. Due to this we were getting a very low True Negative Rate and our model was not accurately predicting the negative class.</a:t>
            </a:r>
          </a:p>
          <a:p>
            <a:pPr lvl="1"/>
            <a:r>
              <a:rPr lang="en-US" sz="1600" dirty="0"/>
              <a:t>2.	Limited annotated data: Since we had to manual annotate each tweet in the dataset and this process takes a lot of time, we were only able to annotate about 3200 tweets. </a:t>
            </a:r>
          </a:p>
          <a:p>
            <a:r>
              <a:rPr lang="en-US" sz="2000" dirty="0"/>
              <a:t>Looking at the other researches that are done in the similar field, our project also stands apart since we have implemented 5 different models and after evaluating them, we choose the best one customized to the product data. </a:t>
            </a:r>
          </a:p>
          <a:p>
            <a:r>
              <a:rPr lang="en-US" sz="2000" dirty="0"/>
              <a:t>We were not able to get more than 80% accuracy because of the two problems highlighted above. To achieve even 80% accuracy with an imbalance class data and such a small dataset is a victory.</a:t>
            </a:r>
          </a:p>
        </p:txBody>
      </p:sp>
      <p:sp>
        <p:nvSpPr>
          <p:cNvPr id="4" name="Date Placeholder 3">
            <a:extLst>
              <a:ext uri="{FF2B5EF4-FFF2-40B4-BE49-F238E27FC236}">
                <a16:creationId xmlns="" xmlns:a16="http://schemas.microsoft.com/office/drawing/2014/main" id="{3041A476-3D9C-4051-9EC7-ABA6E4C73EFB}"/>
              </a:ext>
            </a:extLst>
          </p:cNvPr>
          <p:cNvSpPr>
            <a:spLocks noGrp="1"/>
          </p:cNvSpPr>
          <p:nvPr>
            <p:ph type="dt" sz="half" idx="10"/>
          </p:nvPr>
        </p:nvSpPr>
        <p:spPr/>
        <p:txBody>
          <a:bodyPr/>
          <a:lstStyle/>
          <a:p>
            <a:fld id="{A90C9E6A-1504-43B2-8458-E35332F51F9A}"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9EAE08B2-08BB-4AC2-B0D7-9F8D22F5443D}"/>
              </a:ext>
            </a:extLst>
          </p:cNvPr>
          <p:cNvSpPr>
            <a:spLocks noGrp="1"/>
          </p:cNvSpPr>
          <p:nvPr>
            <p:ph type="sldNum" sz="quarter" idx="12"/>
          </p:nvPr>
        </p:nvSpPr>
        <p:spPr/>
        <p:txBody>
          <a:bodyPr/>
          <a:lstStyle/>
          <a:p>
            <a:fld id="{5173A1C9-87D4-4697-BAE1-1487395C372B}" type="slidenum">
              <a:rPr lang="en-US" smtClean="0"/>
              <a:pPr/>
              <a:t>17</a:t>
            </a:fld>
            <a:endParaRPr lang="en-US"/>
          </a:p>
        </p:txBody>
      </p:sp>
      <p:pic>
        <p:nvPicPr>
          <p:cNvPr id="8" name="Picture 4" descr="Image result for learning outcomes icon">
            <a:extLst>
              <a:ext uri="{FF2B5EF4-FFF2-40B4-BE49-F238E27FC236}">
                <a16:creationId xmlns="" xmlns:a16="http://schemas.microsoft.com/office/drawing/2014/main" id="{18F2FF94-4C83-4EDE-9295-6DAAB3F9BF3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20345" y="146483"/>
            <a:ext cx="1399309" cy="13993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7624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60EB2-9F17-419E-A8F2-E23B909D35F6}"/>
              </a:ext>
            </a:extLst>
          </p:cNvPr>
          <p:cNvSpPr>
            <a:spLocks noGrp="1"/>
          </p:cNvSpPr>
          <p:nvPr>
            <p:ph type="title"/>
          </p:nvPr>
        </p:nvSpPr>
        <p:spPr>
          <a:xfrm>
            <a:off x="457200" y="2209800"/>
            <a:ext cx="8229600" cy="2438400"/>
          </a:xfrm>
          <a:blipFill>
            <a:blip r:embed="rId2" cstate="print"/>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t>Thank you!</a:t>
            </a:r>
          </a:p>
        </p:txBody>
      </p:sp>
      <p:sp>
        <p:nvSpPr>
          <p:cNvPr id="4" name="Date Placeholder 3">
            <a:extLst>
              <a:ext uri="{FF2B5EF4-FFF2-40B4-BE49-F238E27FC236}">
                <a16:creationId xmlns="" xmlns:a16="http://schemas.microsoft.com/office/drawing/2014/main" id="{3EB7824E-21A7-4335-956D-26ABEE485B56}"/>
              </a:ext>
            </a:extLst>
          </p:cNvPr>
          <p:cNvSpPr>
            <a:spLocks noGrp="1"/>
          </p:cNvSpPr>
          <p:nvPr>
            <p:ph type="dt" sz="half" idx="10"/>
          </p:nvPr>
        </p:nvSpPr>
        <p:spPr/>
        <p:txBody>
          <a:bodyPr/>
          <a:lstStyle/>
          <a:p>
            <a:fld id="{DE6B9934-FCA2-43FF-9F1E-659BB69AB843}"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27817A36-BD7F-4718-A047-68860F9CB7E1}"/>
              </a:ext>
            </a:extLst>
          </p:cNvPr>
          <p:cNvSpPr>
            <a:spLocks noGrp="1"/>
          </p:cNvSpPr>
          <p:nvPr>
            <p:ph type="sldNum" sz="quarter" idx="12"/>
          </p:nvPr>
        </p:nvSpPr>
        <p:spPr/>
        <p:txBody>
          <a:bodyPr/>
          <a:lstStyle/>
          <a:p>
            <a:fld id="{5173A1C9-87D4-4697-BAE1-1487395C372B}" type="slidenum">
              <a:rPr lang="en-US" smtClean="0"/>
              <a:pPr/>
              <a:t>18</a:t>
            </a:fld>
            <a:endParaRPr lang="en-US"/>
          </a:p>
        </p:txBody>
      </p:sp>
    </p:spTree>
    <p:extLst>
      <p:ext uri="{BB962C8B-B14F-4D97-AF65-F5344CB8AC3E}">
        <p14:creationId xmlns="" xmlns:p14="http://schemas.microsoft.com/office/powerpoint/2010/main" val="157989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60EB2-9F17-419E-A8F2-E23B909D35F6}"/>
              </a:ext>
            </a:extLst>
          </p:cNvPr>
          <p:cNvSpPr>
            <a:spLocks noGrp="1"/>
          </p:cNvSpPr>
          <p:nvPr>
            <p:ph type="title"/>
          </p:nvPr>
        </p:nvSpPr>
        <p:spPr>
          <a:xfrm>
            <a:off x="457200" y="2209800"/>
            <a:ext cx="8229600" cy="2438400"/>
          </a:xfrm>
          <a:blipFill>
            <a:blip r:embed="rId2" cstate="print"/>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t>Questions?</a:t>
            </a:r>
          </a:p>
        </p:txBody>
      </p:sp>
      <p:sp>
        <p:nvSpPr>
          <p:cNvPr id="4" name="Date Placeholder 3">
            <a:extLst>
              <a:ext uri="{FF2B5EF4-FFF2-40B4-BE49-F238E27FC236}">
                <a16:creationId xmlns="" xmlns:a16="http://schemas.microsoft.com/office/drawing/2014/main" id="{3EB7824E-21A7-4335-956D-26ABEE485B56}"/>
              </a:ext>
            </a:extLst>
          </p:cNvPr>
          <p:cNvSpPr>
            <a:spLocks noGrp="1"/>
          </p:cNvSpPr>
          <p:nvPr>
            <p:ph type="dt" sz="half" idx="10"/>
          </p:nvPr>
        </p:nvSpPr>
        <p:spPr/>
        <p:txBody>
          <a:bodyPr/>
          <a:lstStyle/>
          <a:p>
            <a:fld id="{1F4D9929-4A36-466F-BEB9-7B4589402E80}"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27817A36-BD7F-4718-A047-68860F9CB7E1}"/>
              </a:ext>
            </a:extLst>
          </p:cNvPr>
          <p:cNvSpPr>
            <a:spLocks noGrp="1"/>
          </p:cNvSpPr>
          <p:nvPr>
            <p:ph type="sldNum" sz="quarter" idx="12"/>
          </p:nvPr>
        </p:nvSpPr>
        <p:spPr/>
        <p:txBody>
          <a:bodyPr/>
          <a:lstStyle/>
          <a:p>
            <a:fld id="{5173A1C9-87D4-4697-BAE1-1487395C372B}" type="slidenum">
              <a:rPr lang="en-US" smtClean="0"/>
              <a:pPr/>
              <a:t>19</a:t>
            </a:fld>
            <a:endParaRPr lang="en-US"/>
          </a:p>
        </p:txBody>
      </p:sp>
    </p:spTree>
    <p:extLst>
      <p:ext uri="{BB962C8B-B14F-4D97-AF65-F5344CB8AC3E}">
        <p14:creationId xmlns="" xmlns:p14="http://schemas.microsoft.com/office/powerpoint/2010/main" val="97605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36535A-E2E1-4E3D-8ABB-7EB4AECEB1D0}"/>
              </a:ext>
            </a:extLst>
          </p:cNvPr>
          <p:cNvSpPr>
            <a:spLocks noGrp="1"/>
          </p:cNvSpPr>
          <p:nvPr>
            <p:ph idx="1"/>
          </p:nvPr>
        </p:nvSpPr>
        <p:spPr>
          <a:xfrm>
            <a:off x="457200" y="1775619"/>
            <a:ext cx="8229600" cy="3710781"/>
          </a:xfrm>
        </p:spPr>
        <p:txBody>
          <a:bodyPr anchor="t">
            <a:normAutofit/>
          </a:bodyPr>
          <a:lstStyle/>
          <a:p>
            <a:pPr marL="0" indent="0" algn="ctr">
              <a:buNone/>
            </a:pPr>
            <a:r>
              <a:rPr lang="en-US" sz="3600" b="1" u="sng" dirty="0" smtClean="0"/>
              <a:t>Group Members</a:t>
            </a:r>
          </a:p>
          <a:p>
            <a:pPr marL="0" indent="0" algn="ctr">
              <a:buNone/>
            </a:pPr>
            <a:r>
              <a:rPr lang="en-US" sz="3200" b="1" dirty="0" smtClean="0"/>
              <a:t>Alok Behera</a:t>
            </a:r>
          </a:p>
          <a:p>
            <a:pPr marL="0" indent="0" algn="ctr">
              <a:buNone/>
            </a:pPr>
            <a:r>
              <a:rPr lang="en-IN" b="1" dirty="0" smtClean="0"/>
              <a:t>Ashutosh Ghadaei</a:t>
            </a:r>
          </a:p>
          <a:p>
            <a:pPr marL="0" indent="0" algn="ctr">
              <a:buNone/>
            </a:pPr>
            <a:r>
              <a:rPr lang="en-IN" sz="3200" b="1" dirty="0" smtClean="0"/>
              <a:t>Soumyaranjan Mahalik</a:t>
            </a:r>
          </a:p>
          <a:p>
            <a:pPr marL="0" indent="0" algn="ctr">
              <a:buNone/>
            </a:pPr>
            <a:r>
              <a:rPr lang="en-IN" b="1" dirty="0" smtClean="0"/>
              <a:t>Purna Chandra Mansingh</a:t>
            </a:r>
            <a:endParaRPr lang="en-IN" sz="3200" b="1" dirty="0" smtClean="0"/>
          </a:p>
        </p:txBody>
      </p:sp>
      <p:sp>
        <p:nvSpPr>
          <p:cNvPr id="4" name="Date Placeholder 3">
            <a:extLst>
              <a:ext uri="{FF2B5EF4-FFF2-40B4-BE49-F238E27FC236}">
                <a16:creationId xmlns="" xmlns:a16="http://schemas.microsoft.com/office/drawing/2014/main" id="{AC59A5BD-C061-4530-A5BD-3056BF7DFF0A}"/>
              </a:ext>
            </a:extLst>
          </p:cNvPr>
          <p:cNvSpPr>
            <a:spLocks noGrp="1"/>
          </p:cNvSpPr>
          <p:nvPr>
            <p:ph type="dt" sz="half" idx="10"/>
          </p:nvPr>
        </p:nvSpPr>
        <p:spPr/>
        <p:txBody>
          <a:bodyPr/>
          <a:lstStyle/>
          <a:p>
            <a:fld id="{ACBE84C0-63E6-4541-811F-050CC83B7DFD}"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B469F817-E7BB-4383-A8C1-AB2775FF7E8A}"/>
              </a:ext>
            </a:extLst>
          </p:cNvPr>
          <p:cNvSpPr>
            <a:spLocks noGrp="1"/>
          </p:cNvSpPr>
          <p:nvPr>
            <p:ph type="sldNum" sz="quarter" idx="12"/>
          </p:nvPr>
        </p:nvSpPr>
        <p:spPr/>
        <p:txBody>
          <a:bodyPr/>
          <a:lstStyle/>
          <a:p>
            <a:fld id="{5173A1C9-87D4-4697-BAE1-1487395C372B}" type="slidenum">
              <a:rPr lang="en-US" smtClean="0"/>
              <a:pPr/>
              <a:t>2</a:t>
            </a:fld>
            <a:endParaRPr lang="en-US"/>
          </a:p>
        </p:txBody>
      </p:sp>
    </p:spTree>
    <p:extLst>
      <p:ext uri="{BB962C8B-B14F-4D97-AF65-F5344CB8AC3E}">
        <p14:creationId xmlns="" xmlns:p14="http://schemas.microsoft.com/office/powerpoint/2010/main" val="188810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Image result for overview">
            <a:extLst>
              <a:ext uri="{FF2B5EF4-FFF2-40B4-BE49-F238E27FC236}">
                <a16:creationId xmlns="" xmlns:a16="http://schemas.microsoft.com/office/drawing/2014/main" id="{EA2A08B0-5E05-4CE1-B40F-2B4B68C428E5}"/>
              </a:ext>
            </a:extLst>
          </p:cNvPr>
          <p:cNvPicPr>
            <a:picLocks noChangeAspect="1" noChangeArrowheads="1"/>
          </p:cNvPicPr>
          <p:nvPr/>
        </p:nvPicPr>
        <p:blipFill>
          <a:blip r:embed="rId2" cstate="print">
            <a:alphaModFix amt="50000"/>
            <a:extLst>
              <a:ext uri="{28A0092B-C50C-407E-A947-70E740481C1C}">
                <a14:useLocalDpi xmlns="" xmlns:a14="http://schemas.microsoft.com/office/drawing/2010/main" val="0"/>
              </a:ext>
            </a:extLst>
          </a:blip>
          <a:srcRect/>
          <a:stretch>
            <a:fillRect/>
          </a:stretch>
        </p:blipFill>
        <p:spPr bwMode="auto">
          <a:xfrm>
            <a:off x="-1" y="0"/>
            <a:ext cx="9168887" cy="61261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76A9E4B2-B5BB-461A-95FC-27975A357205}"/>
              </a:ext>
            </a:extLst>
          </p:cNvPr>
          <p:cNvSpPr>
            <a:spLocks noGrp="1"/>
          </p:cNvSpPr>
          <p:nvPr>
            <p:ph type="title"/>
          </p:nvPr>
        </p:nvSpPr>
        <p:spPr>
          <a:xfrm>
            <a:off x="457200" y="227013"/>
            <a:ext cx="8229600" cy="1143000"/>
          </a:xfrm>
        </p:spPr>
        <p:txBody>
          <a:bodyPr/>
          <a:lstStyle/>
          <a:p>
            <a:r>
              <a:rPr lang="en-US" b="1" dirty="0"/>
              <a:t>Overview of the presentation</a:t>
            </a:r>
          </a:p>
        </p:txBody>
      </p:sp>
      <p:sp>
        <p:nvSpPr>
          <p:cNvPr id="3" name="Content Placeholder 2">
            <a:extLst>
              <a:ext uri="{FF2B5EF4-FFF2-40B4-BE49-F238E27FC236}">
                <a16:creationId xmlns="" xmlns:a16="http://schemas.microsoft.com/office/drawing/2014/main" id="{2E3E562E-D5C6-4771-A66B-7B9181FCB917}"/>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500" dirty="0"/>
              <a:t>Introduction</a:t>
            </a:r>
          </a:p>
          <a:p>
            <a:pPr>
              <a:buFont typeface="Wingdings" panose="05000000000000000000" pitchFamily="2" charset="2"/>
              <a:buChar char="ü"/>
            </a:pPr>
            <a:r>
              <a:rPr lang="en-US" sz="3500" dirty="0"/>
              <a:t>Research work</a:t>
            </a:r>
          </a:p>
          <a:p>
            <a:pPr>
              <a:buFont typeface="Wingdings" panose="05000000000000000000" pitchFamily="2" charset="2"/>
              <a:buChar char="ü"/>
            </a:pPr>
            <a:r>
              <a:rPr lang="en-US" sz="3500" dirty="0"/>
              <a:t>Project Overview</a:t>
            </a:r>
          </a:p>
          <a:p>
            <a:pPr>
              <a:buFont typeface="Wingdings" panose="05000000000000000000" pitchFamily="2" charset="2"/>
              <a:buChar char="ü"/>
            </a:pPr>
            <a:r>
              <a:rPr lang="en-US" sz="3500" dirty="0"/>
              <a:t>Process Flow Diagram</a:t>
            </a:r>
          </a:p>
          <a:p>
            <a:pPr>
              <a:buFont typeface="Wingdings" panose="05000000000000000000" pitchFamily="2" charset="2"/>
              <a:buChar char="ü"/>
            </a:pPr>
            <a:r>
              <a:rPr lang="en-US" sz="3500" dirty="0"/>
              <a:t>System level overview</a:t>
            </a:r>
          </a:p>
          <a:p>
            <a:pPr>
              <a:buFont typeface="Wingdings" panose="05000000000000000000" pitchFamily="2" charset="2"/>
              <a:buChar char="ü"/>
            </a:pPr>
            <a:r>
              <a:rPr lang="en-US" sz="3500" dirty="0"/>
              <a:t>Results</a:t>
            </a:r>
          </a:p>
          <a:p>
            <a:pPr>
              <a:buFont typeface="Wingdings" panose="05000000000000000000" pitchFamily="2" charset="2"/>
              <a:buChar char="ü"/>
            </a:pPr>
            <a:r>
              <a:rPr lang="en-US" sz="3500" dirty="0"/>
              <a:t>Learning outcomes</a:t>
            </a:r>
          </a:p>
          <a:p>
            <a:pPr>
              <a:buFont typeface="Wingdings" panose="05000000000000000000" pitchFamily="2" charset="2"/>
              <a:buChar char="ü"/>
            </a:pPr>
            <a:r>
              <a:rPr lang="en-US" sz="3500" dirty="0"/>
              <a:t>Market evaluation</a:t>
            </a:r>
          </a:p>
        </p:txBody>
      </p:sp>
      <p:sp>
        <p:nvSpPr>
          <p:cNvPr id="4" name="Date Placeholder 3">
            <a:extLst>
              <a:ext uri="{FF2B5EF4-FFF2-40B4-BE49-F238E27FC236}">
                <a16:creationId xmlns="" xmlns:a16="http://schemas.microsoft.com/office/drawing/2014/main" id="{72121DF9-7404-4068-BB11-250BFDC2EC52}"/>
              </a:ext>
            </a:extLst>
          </p:cNvPr>
          <p:cNvSpPr>
            <a:spLocks noGrp="1"/>
          </p:cNvSpPr>
          <p:nvPr>
            <p:ph type="dt" sz="half" idx="10"/>
          </p:nvPr>
        </p:nvSpPr>
        <p:spPr/>
        <p:txBody>
          <a:bodyPr/>
          <a:lstStyle/>
          <a:p>
            <a:fld id="{FA1145CD-3C25-4255-9A60-84B81E8AEBC0}"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131DCB53-F957-46E3-AE55-126691C0D4EA}"/>
              </a:ext>
            </a:extLst>
          </p:cNvPr>
          <p:cNvSpPr>
            <a:spLocks noGrp="1"/>
          </p:cNvSpPr>
          <p:nvPr>
            <p:ph type="sldNum" sz="quarter" idx="12"/>
          </p:nvPr>
        </p:nvSpPr>
        <p:spPr/>
        <p:txBody>
          <a:bodyPr/>
          <a:lstStyle/>
          <a:p>
            <a:fld id="{5173A1C9-87D4-4697-BAE1-1487395C372B}" type="slidenum">
              <a:rPr lang="en-US" smtClean="0"/>
              <a:pPr/>
              <a:t>3</a:t>
            </a:fld>
            <a:endParaRPr lang="en-US"/>
          </a:p>
        </p:txBody>
      </p:sp>
    </p:spTree>
    <p:extLst>
      <p:ext uri="{BB962C8B-B14F-4D97-AF65-F5344CB8AC3E}">
        <p14:creationId xmlns="" xmlns:p14="http://schemas.microsoft.com/office/powerpoint/2010/main" val="358794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motivation">
            <a:extLst>
              <a:ext uri="{FF2B5EF4-FFF2-40B4-BE49-F238E27FC236}">
                <a16:creationId xmlns="" xmlns:a16="http://schemas.microsoft.com/office/drawing/2014/main" id="{8B9B6CFD-0A5E-4212-966F-BF58220415F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6400" y="3442855"/>
            <a:ext cx="3429000" cy="227228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4CFC77C1-C8D5-4726-B241-3F91B17C8A24}"/>
              </a:ext>
            </a:extLst>
          </p:cNvPr>
          <p:cNvSpPr>
            <a:spLocks noGrp="1"/>
          </p:cNvSpPr>
          <p:nvPr>
            <p:ph type="title"/>
          </p:nvPr>
        </p:nvSpPr>
        <p:spPr/>
        <p:txBody>
          <a:bodyPr>
            <a:normAutofit/>
          </a:bodyPr>
          <a:lstStyle/>
          <a:p>
            <a:r>
              <a:rPr lang="en-US" b="1" dirty="0"/>
              <a:t>Introduction</a:t>
            </a:r>
          </a:p>
        </p:txBody>
      </p:sp>
      <p:sp>
        <p:nvSpPr>
          <p:cNvPr id="3" name="Content Placeholder 2">
            <a:extLst>
              <a:ext uri="{FF2B5EF4-FFF2-40B4-BE49-F238E27FC236}">
                <a16:creationId xmlns="" xmlns:a16="http://schemas.microsoft.com/office/drawing/2014/main" id="{D2A57014-8322-4CE9-8A4F-5F69DE687DE7}"/>
              </a:ext>
            </a:extLst>
          </p:cNvPr>
          <p:cNvSpPr>
            <a:spLocks noGrp="1"/>
          </p:cNvSpPr>
          <p:nvPr>
            <p:ph idx="1"/>
          </p:nvPr>
        </p:nvSpPr>
        <p:spPr>
          <a:xfrm>
            <a:off x="457200" y="1249365"/>
            <a:ext cx="8458200" cy="2165780"/>
          </a:xfrm>
        </p:spPr>
        <p:txBody>
          <a:bodyPr>
            <a:normAutofit fontScale="92500" lnSpcReduction="10000"/>
          </a:bodyPr>
          <a:lstStyle/>
          <a:p>
            <a:r>
              <a:rPr lang="en-US" dirty="0"/>
              <a:t>Our project is a web application that predicts the likelihood/certainty that a customer will buy a product that he is interested in based on his social media posts such as Twitter tweets and user profile data. </a:t>
            </a:r>
            <a:endParaRPr lang="en-US" sz="2800" i="1" dirty="0"/>
          </a:p>
        </p:txBody>
      </p:sp>
      <p:sp>
        <p:nvSpPr>
          <p:cNvPr id="4" name="Date Placeholder 3">
            <a:extLst>
              <a:ext uri="{FF2B5EF4-FFF2-40B4-BE49-F238E27FC236}">
                <a16:creationId xmlns="" xmlns:a16="http://schemas.microsoft.com/office/drawing/2014/main" id="{F19BE055-5865-4218-9211-BBB8B7D6DB18}"/>
              </a:ext>
            </a:extLst>
          </p:cNvPr>
          <p:cNvSpPr>
            <a:spLocks noGrp="1"/>
          </p:cNvSpPr>
          <p:nvPr>
            <p:ph type="dt" sz="half" idx="10"/>
          </p:nvPr>
        </p:nvSpPr>
        <p:spPr/>
        <p:txBody>
          <a:bodyPr/>
          <a:lstStyle/>
          <a:p>
            <a:fld id="{45BC353A-C7D3-4D28-A88B-ADB1CCB4A691}"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D0D72EA4-E321-4504-9121-0A4891CB7E62}"/>
              </a:ext>
            </a:extLst>
          </p:cNvPr>
          <p:cNvSpPr>
            <a:spLocks noGrp="1"/>
          </p:cNvSpPr>
          <p:nvPr>
            <p:ph type="sldNum" sz="quarter" idx="12"/>
          </p:nvPr>
        </p:nvSpPr>
        <p:spPr/>
        <p:txBody>
          <a:bodyPr/>
          <a:lstStyle/>
          <a:p>
            <a:fld id="{5173A1C9-87D4-4697-BAE1-1487395C372B}" type="slidenum">
              <a:rPr lang="en-US" smtClean="0"/>
              <a:pPr/>
              <a:t>4</a:t>
            </a:fld>
            <a:endParaRPr lang="en-US"/>
          </a:p>
        </p:txBody>
      </p:sp>
      <p:sp>
        <p:nvSpPr>
          <p:cNvPr id="6" name="TextBox 5">
            <a:extLst>
              <a:ext uri="{FF2B5EF4-FFF2-40B4-BE49-F238E27FC236}">
                <a16:creationId xmlns="" xmlns:a16="http://schemas.microsoft.com/office/drawing/2014/main" id="{0F561215-305F-40CD-A619-1DA60DE6B000}"/>
              </a:ext>
            </a:extLst>
          </p:cNvPr>
          <p:cNvSpPr txBox="1"/>
          <p:nvPr/>
        </p:nvSpPr>
        <p:spPr>
          <a:xfrm>
            <a:off x="457200" y="3415145"/>
            <a:ext cx="4800600" cy="2677656"/>
          </a:xfrm>
          <a:prstGeom prst="rect">
            <a:avLst/>
          </a:prstGeom>
          <a:noFill/>
        </p:spPr>
        <p:txBody>
          <a:bodyPr wrap="square" rtlCol="0">
            <a:spAutoFit/>
          </a:bodyPr>
          <a:lstStyle/>
          <a:p>
            <a:pPr marL="457200" indent="-457200">
              <a:buFont typeface="Arial" panose="020B0604020202020204" pitchFamily="34" charset="0"/>
              <a:buChar char="•"/>
            </a:pPr>
            <a:r>
              <a:rPr lang="en-US" sz="3000" dirty="0"/>
              <a:t>This will help the company/business target a particular customer more efficiently and boost their sales.</a:t>
            </a:r>
          </a:p>
          <a:p>
            <a:endParaRPr lang="en-US" dirty="0"/>
          </a:p>
        </p:txBody>
      </p:sp>
    </p:spTree>
    <p:extLst>
      <p:ext uri="{BB962C8B-B14F-4D97-AF65-F5344CB8AC3E}">
        <p14:creationId xmlns="" xmlns:p14="http://schemas.microsoft.com/office/powerpoint/2010/main" val="249980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Image result for research paper icon">
            <a:extLst>
              <a:ext uri="{FF2B5EF4-FFF2-40B4-BE49-F238E27FC236}">
                <a16:creationId xmlns="" xmlns:a16="http://schemas.microsoft.com/office/drawing/2014/main" id="{775F5FAB-A401-456D-BD5A-E1084F6D46D2}"/>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295420"/>
            <a:ext cx="1143000" cy="1143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023A2CF2-7FE5-4552-99D4-639969407E2E}"/>
              </a:ext>
            </a:extLst>
          </p:cNvPr>
          <p:cNvSpPr>
            <a:spLocks noGrp="1"/>
          </p:cNvSpPr>
          <p:nvPr>
            <p:ph type="title"/>
          </p:nvPr>
        </p:nvSpPr>
        <p:spPr/>
        <p:txBody>
          <a:bodyPr/>
          <a:lstStyle/>
          <a:p>
            <a:r>
              <a:rPr lang="en-US" b="1" dirty="0"/>
              <a:t>Research Work</a:t>
            </a:r>
          </a:p>
        </p:txBody>
      </p:sp>
      <p:sp>
        <p:nvSpPr>
          <p:cNvPr id="4" name="Date Placeholder 3">
            <a:extLst>
              <a:ext uri="{FF2B5EF4-FFF2-40B4-BE49-F238E27FC236}">
                <a16:creationId xmlns="" xmlns:a16="http://schemas.microsoft.com/office/drawing/2014/main" id="{2F2BC938-46FA-4016-A3E3-8C3778C4CC72}"/>
              </a:ext>
            </a:extLst>
          </p:cNvPr>
          <p:cNvSpPr>
            <a:spLocks noGrp="1"/>
          </p:cNvSpPr>
          <p:nvPr>
            <p:ph type="dt" sz="half" idx="10"/>
          </p:nvPr>
        </p:nvSpPr>
        <p:spPr/>
        <p:txBody>
          <a:bodyPr/>
          <a:lstStyle/>
          <a:p>
            <a:fld id="{68D5D8BC-AE4E-4CD3-8F52-4C509B100C5A}"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9D24CBF8-17EF-4CAF-A8F1-EAF1C1BCDBD5}"/>
              </a:ext>
            </a:extLst>
          </p:cNvPr>
          <p:cNvSpPr>
            <a:spLocks noGrp="1"/>
          </p:cNvSpPr>
          <p:nvPr>
            <p:ph type="sldNum" sz="quarter" idx="12"/>
          </p:nvPr>
        </p:nvSpPr>
        <p:spPr/>
        <p:txBody>
          <a:bodyPr/>
          <a:lstStyle/>
          <a:p>
            <a:fld id="{5173A1C9-87D4-4697-BAE1-1487395C372B}" type="slidenum">
              <a:rPr lang="en-US" smtClean="0"/>
              <a:pPr/>
              <a:t>5</a:t>
            </a:fld>
            <a:endParaRPr lang="en-US" dirty="0"/>
          </a:p>
        </p:txBody>
      </p:sp>
      <p:sp>
        <p:nvSpPr>
          <p:cNvPr id="9" name="Content Placeholder 8">
            <a:extLst>
              <a:ext uri="{FF2B5EF4-FFF2-40B4-BE49-F238E27FC236}">
                <a16:creationId xmlns="" xmlns:a16="http://schemas.microsoft.com/office/drawing/2014/main" id="{46B029F2-14CF-404D-BED1-B57EA5348C94}"/>
              </a:ext>
            </a:extLst>
          </p:cNvPr>
          <p:cNvSpPr>
            <a:spLocks noGrp="1"/>
          </p:cNvSpPr>
          <p:nvPr>
            <p:ph idx="1"/>
          </p:nvPr>
        </p:nvSpPr>
        <p:spPr/>
        <p:txBody>
          <a:bodyPr>
            <a:normAutofit fontScale="85000" lnSpcReduction="20000"/>
          </a:bodyPr>
          <a:lstStyle/>
          <a:p>
            <a:r>
              <a:rPr lang="en-US" i="1" dirty="0"/>
              <a:t>Identifying Purchase Intentions by Extracting Information from Tweets</a:t>
            </a:r>
          </a:p>
          <a:p>
            <a:endParaRPr lang="en-US" i="1" dirty="0" smtClean="0"/>
          </a:p>
          <a:p>
            <a:r>
              <a:rPr lang="en-US" i="1" dirty="0" smtClean="0"/>
              <a:t>Tweetalyst</a:t>
            </a:r>
            <a:r>
              <a:rPr lang="en-US" i="1" dirty="0"/>
              <a:t>: </a:t>
            </a:r>
            <a:r>
              <a:rPr lang="en-US" i="1" dirty="0" smtClean="0"/>
              <a:t> Using </a:t>
            </a:r>
            <a:r>
              <a:rPr lang="en-US" i="1" dirty="0"/>
              <a:t>Twitter Data to Analyze Consumer Decision Process </a:t>
            </a:r>
          </a:p>
          <a:p>
            <a:endParaRPr lang="en-US" i="1" dirty="0" smtClean="0"/>
          </a:p>
          <a:p>
            <a:r>
              <a:rPr lang="en-US" i="1" dirty="0" smtClean="0"/>
              <a:t>The </a:t>
            </a:r>
            <a:r>
              <a:rPr lang="en-US" i="1" dirty="0"/>
              <a:t>Impact of Social Network Marketing on Consumer Purchase Intention in Pakistan</a:t>
            </a:r>
          </a:p>
          <a:p>
            <a:endParaRPr lang="en-US" i="1" dirty="0" smtClean="0"/>
          </a:p>
          <a:p>
            <a:r>
              <a:rPr lang="en-US" i="1" dirty="0" smtClean="0"/>
              <a:t>Using </a:t>
            </a:r>
            <a:r>
              <a:rPr lang="en-US" i="1" dirty="0"/>
              <a:t>Twitter Data to Infer Personal Values </a:t>
            </a:r>
            <a:r>
              <a:rPr lang="en-US" i="1" dirty="0" smtClean="0"/>
              <a:t>of Consumers </a:t>
            </a:r>
            <a:endParaRPr lang="en-US" i="1" dirty="0"/>
          </a:p>
        </p:txBody>
      </p:sp>
    </p:spTree>
    <p:extLst>
      <p:ext uri="{BB962C8B-B14F-4D97-AF65-F5344CB8AC3E}">
        <p14:creationId xmlns="" xmlns:p14="http://schemas.microsoft.com/office/powerpoint/2010/main" val="119657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48B458-B29C-461D-BA12-66431B82F79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 xmlns:a16="http://schemas.microsoft.com/office/drawing/2014/main" id="{7CF94C62-4A0F-46BB-AA6A-562A4103C478}"/>
              </a:ext>
            </a:extLst>
          </p:cNvPr>
          <p:cNvSpPr>
            <a:spLocks noGrp="1"/>
          </p:cNvSpPr>
          <p:nvPr>
            <p:ph idx="1"/>
          </p:nvPr>
        </p:nvSpPr>
        <p:spPr>
          <a:xfrm>
            <a:off x="457200" y="1417637"/>
            <a:ext cx="8229600" cy="4525963"/>
          </a:xfrm>
        </p:spPr>
        <p:txBody>
          <a:bodyPr>
            <a:noAutofit/>
          </a:bodyPr>
          <a:lstStyle/>
          <a:p>
            <a:pPr algn="just"/>
            <a:r>
              <a:rPr lang="en-US" sz="2400" dirty="0"/>
              <a:t>We aim to analyze the tweets related to a product and identify the purchase intention in it. In this way we can rank the tweets which have high purchase intention and report the name of the person who tweeted as potential customer of product. </a:t>
            </a:r>
          </a:p>
          <a:p>
            <a:pPr algn="just"/>
            <a:r>
              <a:rPr lang="en-US" sz="2400" dirty="0"/>
              <a:t>We will make a model by gathering tweets from users who have already expressed intention to buy the product and see their tweet history and if possible, their web search history as well. Using this model, we will input potential customers who have tweeted about the product but have not bought it yet! And based on the training data the model will estimate a prediction/likelihood of whether the customer will buy it or not.</a:t>
            </a:r>
          </a:p>
        </p:txBody>
      </p:sp>
      <p:sp>
        <p:nvSpPr>
          <p:cNvPr id="4" name="Date Placeholder 3">
            <a:extLst>
              <a:ext uri="{FF2B5EF4-FFF2-40B4-BE49-F238E27FC236}">
                <a16:creationId xmlns="" xmlns:a16="http://schemas.microsoft.com/office/drawing/2014/main" id="{85994E1D-0310-4A88-A649-06ECED90F682}"/>
              </a:ext>
            </a:extLst>
          </p:cNvPr>
          <p:cNvSpPr>
            <a:spLocks noGrp="1"/>
          </p:cNvSpPr>
          <p:nvPr>
            <p:ph type="dt" sz="half" idx="10"/>
          </p:nvPr>
        </p:nvSpPr>
        <p:spPr/>
        <p:txBody>
          <a:bodyPr/>
          <a:lstStyle/>
          <a:p>
            <a:fld id="{DBC524B8-7B4F-4D9E-A975-C71257A4B1FA}"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F48050E8-888A-480F-A809-0218705FAA49}"/>
              </a:ext>
            </a:extLst>
          </p:cNvPr>
          <p:cNvSpPr>
            <a:spLocks noGrp="1"/>
          </p:cNvSpPr>
          <p:nvPr>
            <p:ph type="sldNum" sz="quarter" idx="12"/>
          </p:nvPr>
        </p:nvSpPr>
        <p:spPr/>
        <p:txBody>
          <a:bodyPr/>
          <a:lstStyle/>
          <a:p>
            <a:fld id="{5173A1C9-87D4-4697-BAE1-1487395C372B}" type="slidenum">
              <a:rPr lang="en-US" smtClean="0"/>
              <a:pPr/>
              <a:t>6</a:t>
            </a:fld>
            <a:endParaRPr lang="en-US"/>
          </a:p>
        </p:txBody>
      </p:sp>
      <p:pic>
        <p:nvPicPr>
          <p:cNvPr id="1026" name="Picture 2" descr="Image result for django web framework">
            <a:extLst>
              <a:ext uri="{FF2B5EF4-FFF2-40B4-BE49-F238E27FC236}">
                <a16:creationId xmlns="" xmlns:a16="http://schemas.microsoft.com/office/drawing/2014/main" id="{72E82915-8B51-4391-A6FF-D0A3B13DBFC8}"/>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60597" y="175030"/>
            <a:ext cx="1833130" cy="1031441"/>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mage result for python 3">
            <a:extLst>
              <a:ext uri="{FF2B5EF4-FFF2-40B4-BE49-F238E27FC236}">
                <a16:creationId xmlns="" xmlns:a16="http://schemas.microsoft.com/office/drawing/2014/main" id="{30B71429-8DA0-40C3-8777-A66D4E69A756}"/>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408590"/>
            <a:ext cx="2362200" cy="7978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2779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C20E69-E613-413E-AC42-9AD08EB4BD9D}"/>
              </a:ext>
            </a:extLst>
          </p:cNvPr>
          <p:cNvSpPr>
            <a:spLocks noGrp="1"/>
          </p:cNvSpPr>
          <p:nvPr>
            <p:ph type="title"/>
          </p:nvPr>
        </p:nvSpPr>
        <p:spPr/>
        <p:txBody>
          <a:bodyPr/>
          <a:lstStyle/>
          <a:p>
            <a:r>
              <a:rPr lang="en-US" b="1" dirty="0"/>
              <a:t>The Process Model</a:t>
            </a:r>
          </a:p>
        </p:txBody>
      </p:sp>
      <p:graphicFrame>
        <p:nvGraphicFramePr>
          <p:cNvPr id="19" name="Content Placeholder 18">
            <a:extLst>
              <a:ext uri="{FF2B5EF4-FFF2-40B4-BE49-F238E27FC236}">
                <a16:creationId xmlns="" xmlns:a16="http://schemas.microsoft.com/office/drawing/2014/main" id="{4BCA0686-5476-4E83-9EB8-7C62EE78C9F8}"/>
              </a:ext>
            </a:extLst>
          </p:cNvPr>
          <p:cNvGraphicFramePr>
            <a:graphicFrameLocks noGrp="1"/>
          </p:cNvGraphicFramePr>
          <p:nvPr>
            <p:ph idx="1"/>
            <p:extLst>
              <p:ext uri="{D42A27DB-BD31-4B8C-83A1-F6EECF244321}">
                <p14:modId xmlns="" xmlns:p14="http://schemas.microsoft.com/office/powerpoint/2010/main" val="37263309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 xmlns:a16="http://schemas.microsoft.com/office/drawing/2014/main" id="{0EC1E78B-C40C-4404-A19B-E829E16FD975}"/>
              </a:ext>
            </a:extLst>
          </p:cNvPr>
          <p:cNvSpPr>
            <a:spLocks noGrp="1"/>
          </p:cNvSpPr>
          <p:nvPr>
            <p:ph type="dt" sz="half" idx="10"/>
          </p:nvPr>
        </p:nvSpPr>
        <p:spPr>
          <a:xfrm>
            <a:off x="457200" y="6356350"/>
            <a:ext cx="2133600" cy="365125"/>
          </a:xfrm>
        </p:spPr>
        <p:txBody>
          <a:bodyPr/>
          <a:lstStyle/>
          <a:p>
            <a:fld id="{720EC69E-CF4C-4BFB-AB0B-3F7B8D42601E}"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6969D992-E3EA-4124-9E7F-0CE53899B1BD}"/>
              </a:ext>
            </a:extLst>
          </p:cNvPr>
          <p:cNvSpPr>
            <a:spLocks noGrp="1"/>
          </p:cNvSpPr>
          <p:nvPr>
            <p:ph type="sldNum" sz="quarter" idx="12"/>
          </p:nvPr>
        </p:nvSpPr>
        <p:spPr>
          <a:xfrm>
            <a:off x="6553200" y="6356350"/>
            <a:ext cx="2133600" cy="365125"/>
          </a:xfrm>
        </p:spPr>
        <p:txBody>
          <a:bodyPr/>
          <a:lstStyle/>
          <a:p>
            <a:fld id="{5173A1C9-87D4-4697-BAE1-1487395C372B}" type="slidenum">
              <a:rPr lang="en-US" smtClean="0"/>
              <a:pPr/>
              <a:t>7</a:t>
            </a:fld>
            <a:endParaRPr lang="en-US"/>
          </a:p>
        </p:txBody>
      </p:sp>
      <p:pic>
        <p:nvPicPr>
          <p:cNvPr id="6" name="Graphic 5">
            <a:extLst>
              <a:ext uri="{FF2B5EF4-FFF2-40B4-BE49-F238E27FC236}">
                <a16:creationId xmlns="" xmlns:a16="http://schemas.microsoft.com/office/drawing/2014/main" id="{5990980B-5965-4E9C-A94F-D590321860B1}"/>
              </a:ext>
            </a:extLst>
          </p:cNvPr>
          <p:cNvPicPr>
            <a:picLocks noChangeAspect="1"/>
          </p:cNvPicPr>
          <p:nvPr/>
        </p:nvPicPr>
        <p:blipFill>
          <a:blip r:embed="rId7" cstate="print">
            <a:extLst>
              <a:ext uri="{96DAC541-7B7A-43D3-8B79-37D633B846F1}">
                <asvg:svgBlip xmlns="" xmlns:asvg="http://schemas.microsoft.com/office/drawing/2016/SVG/main" r:embed="rId8"/>
              </a:ext>
            </a:extLst>
          </a:blip>
          <a:stretch>
            <a:fillRect/>
          </a:stretch>
        </p:blipFill>
        <p:spPr>
          <a:xfrm>
            <a:off x="735154" y="1785257"/>
            <a:ext cx="788846" cy="983937"/>
          </a:xfrm>
          <a:prstGeom prst="rect">
            <a:avLst/>
          </a:prstGeom>
        </p:spPr>
      </p:pic>
      <p:pic>
        <p:nvPicPr>
          <p:cNvPr id="7" name="Picture 6" descr="A close up of a logo&#10;&#10;Description automatically generated">
            <a:extLst>
              <a:ext uri="{FF2B5EF4-FFF2-40B4-BE49-F238E27FC236}">
                <a16:creationId xmlns="" xmlns:a16="http://schemas.microsoft.com/office/drawing/2014/main" id="{8982E788-6860-4B86-A66A-7EF31D5A0A45}"/>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2782240" y="1785257"/>
            <a:ext cx="983937" cy="983937"/>
          </a:xfrm>
          <a:prstGeom prst="rect">
            <a:avLst/>
          </a:prstGeom>
        </p:spPr>
      </p:pic>
      <p:pic>
        <p:nvPicPr>
          <p:cNvPr id="8" name="Picture 7" descr="A picture containing object&#10;&#10;Description automatically generated">
            <a:extLst>
              <a:ext uri="{FF2B5EF4-FFF2-40B4-BE49-F238E27FC236}">
                <a16:creationId xmlns="" xmlns:a16="http://schemas.microsoft.com/office/drawing/2014/main" id="{5E7907A3-BF83-43A3-AD35-3AC3460745B2}"/>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5024417" y="1785257"/>
            <a:ext cx="983937" cy="983937"/>
          </a:xfrm>
          <a:prstGeom prst="rect">
            <a:avLst/>
          </a:prstGeom>
        </p:spPr>
      </p:pic>
      <p:pic>
        <p:nvPicPr>
          <p:cNvPr id="9" name="Graphic 8">
            <a:extLst>
              <a:ext uri="{FF2B5EF4-FFF2-40B4-BE49-F238E27FC236}">
                <a16:creationId xmlns="" xmlns:a16="http://schemas.microsoft.com/office/drawing/2014/main" id="{4AF82EA5-BF28-4C93-BA5B-D0B4302DF2A1}"/>
              </a:ext>
            </a:extLst>
          </p:cNvPr>
          <p:cNvPicPr>
            <a:picLocks noChangeAspect="1"/>
          </p:cNvPicPr>
          <p:nvPr/>
        </p:nvPicPr>
        <p:blipFill>
          <a:blip r:embed="rId11" cstate="print">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p:blipFill>
        <p:spPr>
          <a:xfrm>
            <a:off x="7266594" y="1785257"/>
            <a:ext cx="983937" cy="983937"/>
          </a:xfrm>
          <a:prstGeom prst="rect">
            <a:avLst/>
          </a:prstGeom>
        </p:spPr>
      </p:pic>
    </p:spTree>
    <p:extLst>
      <p:ext uri="{BB962C8B-B14F-4D97-AF65-F5344CB8AC3E}">
        <p14:creationId xmlns="" xmlns:p14="http://schemas.microsoft.com/office/powerpoint/2010/main" val="110681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BEA0DA-4453-41ED-8B7B-1E1E7C61E1A1}"/>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Data acquisition and preprocessing</a:t>
            </a:r>
            <a:endParaRPr lang="en-US" dirty="0"/>
          </a:p>
        </p:txBody>
      </p:sp>
      <p:sp>
        <p:nvSpPr>
          <p:cNvPr id="3" name="Content Placeholder 2">
            <a:extLst>
              <a:ext uri="{FF2B5EF4-FFF2-40B4-BE49-F238E27FC236}">
                <a16:creationId xmlns="" xmlns:a16="http://schemas.microsoft.com/office/drawing/2014/main" id="{B87CA843-E54F-491F-924F-0D0BA7C984B3}"/>
              </a:ext>
            </a:extLst>
          </p:cNvPr>
          <p:cNvSpPr>
            <a:spLocks noGrp="1"/>
          </p:cNvSpPr>
          <p:nvPr>
            <p:ph idx="1"/>
          </p:nvPr>
        </p:nvSpPr>
        <p:spPr/>
        <p:txBody>
          <a:bodyPr>
            <a:normAutofit fontScale="70000" lnSpcReduction="20000"/>
          </a:bodyPr>
          <a:lstStyle/>
          <a:p>
            <a:r>
              <a:rPr lang="en-US" dirty="0"/>
              <a:t>Used scraper to gather tweets</a:t>
            </a:r>
          </a:p>
          <a:p>
            <a:r>
              <a:rPr lang="en-US" dirty="0"/>
              <a:t>Used the following preprocessing techniques:</a:t>
            </a:r>
          </a:p>
          <a:p>
            <a:pPr lvl="1"/>
            <a:r>
              <a:rPr lang="en-US" dirty="0"/>
              <a:t>1. LOWERCASE</a:t>
            </a:r>
          </a:p>
          <a:p>
            <a:pPr lvl="1"/>
            <a:r>
              <a:rPr lang="en-US" dirty="0"/>
              <a:t>2. REMOVE PUNC</a:t>
            </a:r>
          </a:p>
          <a:p>
            <a:pPr lvl="1"/>
            <a:r>
              <a:rPr lang="en-US" dirty="0"/>
              <a:t>3. STOPWORDS REMOVAL</a:t>
            </a:r>
          </a:p>
          <a:p>
            <a:pPr lvl="1"/>
            <a:r>
              <a:rPr lang="en-US" dirty="0"/>
              <a:t>4. COMMON WORD REMOVAL</a:t>
            </a:r>
          </a:p>
          <a:p>
            <a:pPr lvl="1"/>
            <a:r>
              <a:rPr lang="en-US" dirty="0"/>
              <a:t>5. RARE WORDS REMOVAL</a:t>
            </a:r>
          </a:p>
          <a:p>
            <a:pPr lvl="1"/>
            <a:r>
              <a:rPr lang="en-US" dirty="0"/>
              <a:t>6. SPELLING CORRECTION</a:t>
            </a:r>
          </a:p>
          <a:p>
            <a:pPr lvl="1"/>
            <a:r>
              <a:rPr lang="en-US" dirty="0"/>
              <a:t>7. STEMMING</a:t>
            </a:r>
          </a:p>
          <a:p>
            <a:pPr lvl="1"/>
            <a:r>
              <a:rPr lang="en-US" dirty="0"/>
              <a:t>8. LEMMATIZATION</a:t>
            </a:r>
          </a:p>
          <a:p>
            <a:r>
              <a:rPr lang="en-US" dirty="0"/>
              <a:t>Next, we made 3 types of document vectors:</a:t>
            </a:r>
          </a:p>
          <a:p>
            <a:pPr lvl="1"/>
            <a:r>
              <a:rPr lang="en-US" dirty="0"/>
              <a:t>1. TF</a:t>
            </a:r>
          </a:p>
          <a:p>
            <a:pPr lvl="1"/>
            <a:r>
              <a:rPr lang="en-US" dirty="0"/>
              <a:t>2. IDF</a:t>
            </a:r>
          </a:p>
          <a:p>
            <a:pPr lvl="1"/>
            <a:r>
              <a:rPr lang="en-US" dirty="0"/>
              <a:t>3. TF-IDF</a:t>
            </a:r>
          </a:p>
          <a:p>
            <a:pPr lvl="1"/>
            <a:endParaRPr lang="en-US" dirty="0"/>
          </a:p>
        </p:txBody>
      </p:sp>
      <p:sp>
        <p:nvSpPr>
          <p:cNvPr id="4" name="Date Placeholder 3">
            <a:extLst>
              <a:ext uri="{FF2B5EF4-FFF2-40B4-BE49-F238E27FC236}">
                <a16:creationId xmlns="" xmlns:a16="http://schemas.microsoft.com/office/drawing/2014/main" id="{DE8061D3-6C76-4D85-A24D-C431C1FF990D}"/>
              </a:ext>
            </a:extLst>
          </p:cNvPr>
          <p:cNvSpPr>
            <a:spLocks noGrp="1"/>
          </p:cNvSpPr>
          <p:nvPr>
            <p:ph type="dt" sz="half" idx="10"/>
          </p:nvPr>
        </p:nvSpPr>
        <p:spPr/>
        <p:txBody>
          <a:bodyPr/>
          <a:lstStyle/>
          <a:p>
            <a:fld id="{CE33DF44-D6CF-42FF-A05E-7AB980CB2AD2}"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01B3DE2E-358A-4A1C-81F6-7F6C809191C6}"/>
              </a:ext>
            </a:extLst>
          </p:cNvPr>
          <p:cNvSpPr>
            <a:spLocks noGrp="1"/>
          </p:cNvSpPr>
          <p:nvPr>
            <p:ph type="sldNum" sz="quarter" idx="12"/>
          </p:nvPr>
        </p:nvSpPr>
        <p:spPr/>
        <p:txBody>
          <a:bodyPr/>
          <a:lstStyle/>
          <a:p>
            <a:fld id="{5173A1C9-87D4-4697-BAE1-1487395C372B}" type="slidenum">
              <a:rPr lang="en-US" smtClean="0"/>
              <a:pPr/>
              <a:t>8</a:t>
            </a:fld>
            <a:endParaRPr lang="en-US"/>
          </a:p>
        </p:txBody>
      </p:sp>
    </p:spTree>
    <p:extLst>
      <p:ext uri="{BB962C8B-B14F-4D97-AF65-F5344CB8AC3E}">
        <p14:creationId xmlns="" xmlns:p14="http://schemas.microsoft.com/office/powerpoint/2010/main" val="66799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D0D22-DC8A-4FDC-859C-1A5DFA7AAE7C}"/>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Modeling</a:t>
            </a:r>
            <a:endParaRPr lang="en-US" dirty="0"/>
          </a:p>
        </p:txBody>
      </p:sp>
      <p:sp>
        <p:nvSpPr>
          <p:cNvPr id="3" name="Content Placeholder 2">
            <a:extLst>
              <a:ext uri="{FF2B5EF4-FFF2-40B4-BE49-F238E27FC236}">
                <a16:creationId xmlns="" xmlns:a16="http://schemas.microsoft.com/office/drawing/2014/main" id="{A2F85F92-A25C-44CF-B3E0-3AADFB44BC93}"/>
              </a:ext>
            </a:extLst>
          </p:cNvPr>
          <p:cNvSpPr>
            <a:spLocks noGrp="1"/>
          </p:cNvSpPr>
          <p:nvPr>
            <p:ph idx="1"/>
          </p:nvPr>
        </p:nvSpPr>
        <p:spPr/>
        <p:txBody>
          <a:bodyPr/>
          <a:lstStyle/>
          <a:p>
            <a:r>
              <a:rPr lang="en-US" dirty="0"/>
              <a:t>We used the following text analytical models: </a:t>
            </a:r>
          </a:p>
          <a:p>
            <a:pPr marL="514350" indent="-514350">
              <a:buFont typeface="+mj-lt"/>
              <a:buAutoNum type="arabicPeriod"/>
            </a:pPr>
            <a:r>
              <a:rPr lang="en-US" dirty="0"/>
              <a:t>Support Vector Machine (SVM) </a:t>
            </a:r>
          </a:p>
          <a:p>
            <a:pPr marL="514350" indent="-514350">
              <a:buFont typeface="+mj-lt"/>
              <a:buAutoNum type="arabicPeriod"/>
            </a:pPr>
            <a:r>
              <a:rPr lang="en-US" dirty="0"/>
              <a:t>Naive Bayes </a:t>
            </a:r>
          </a:p>
          <a:p>
            <a:pPr marL="514350" indent="-514350">
              <a:buFont typeface="+mj-lt"/>
              <a:buAutoNum type="arabicPeriod"/>
            </a:pPr>
            <a:r>
              <a:rPr lang="en-US" dirty="0"/>
              <a:t>Logistic Regression </a:t>
            </a:r>
          </a:p>
          <a:p>
            <a:pPr marL="514350" indent="-514350">
              <a:buFont typeface="+mj-lt"/>
              <a:buAutoNum type="arabicPeriod"/>
            </a:pPr>
            <a:r>
              <a:rPr lang="en-US" dirty="0"/>
              <a:t>Decision Tree </a:t>
            </a:r>
          </a:p>
          <a:p>
            <a:pPr marL="514350" indent="-514350">
              <a:buFont typeface="+mj-lt"/>
              <a:buAutoNum type="arabicPeriod"/>
            </a:pPr>
            <a:r>
              <a:rPr lang="en-US" dirty="0"/>
              <a:t>Neural Network</a:t>
            </a:r>
          </a:p>
          <a:p>
            <a:endParaRPr lang="en-US" dirty="0"/>
          </a:p>
        </p:txBody>
      </p:sp>
      <p:sp>
        <p:nvSpPr>
          <p:cNvPr id="4" name="Date Placeholder 3">
            <a:extLst>
              <a:ext uri="{FF2B5EF4-FFF2-40B4-BE49-F238E27FC236}">
                <a16:creationId xmlns="" xmlns:a16="http://schemas.microsoft.com/office/drawing/2014/main" id="{0A6CBCE2-2B0C-4AD7-A4AA-A2DC73543047}"/>
              </a:ext>
            </a:extLst>
          </p:cNvPr>
          <p:cNvSpPr>
            <a:spLocks noGrp="1"/>
          </p:cNvSpPr>
          <p:nvPr>
            <p:ph type="dt" sz="half" idx="10"/>
          </p:nvPr>
        </p:nvSpPr>
        <p:spPr/>
        <p:txBody>
          <a:bodyPr/>
          <a:lstStyle/>
          <a:p>
            <a:fld id="{745C0139-2130-446A-88EB-B5F7846A737A}" type="datetime3">
              <a:rPr lang="en-US" smtClean="0"/>
              <a:pPr/>
              <a:t>20 June 2019</a:t>
            </a:fld>
            <a:endParaRPr lang="en-US"/>
          </a:p>
        </p:txBody>
      </p:sp>
      <p:sp>
        <p:nvSpPr>
          <p:cNvPr id="5" name="Slide Number Placeholder 4">
            <a:extLst>
              <a:ext uri="{FF2B5EF4-FFF2-40B4-BE49-F238E27FC236}">
                <a16:creationId xmlns="" xmlns:a16="http://schemas.microsoft.com/office/drawing/2014/main" id="{4A809F22-A3C2-41B4-9258-42B38840A97E}"/>
              </a:ext>
            </a:extLst>
          </p:cNvPr>
          <p:cNvSpPr>
            <a:spLocks noGrp="1"/>
          </p:cNvSpPr>
          <p:nvPr>
            <p:ph type="sldNum" sz="quarter" idx="12"/>
          </p:nvPr>
        </p:nvSpPr>
        <p:spPr/>
        <p:txBody>
          <a:bodyPr/>
          <a:lstStyle/>
          <a:p>
            <a:fld id="{5173A1C9-87D4-4697-BAE1-1487395C372B}" type="slidenum">
              <a:rPr lang="en-US" smtClean="0"/>
              <a:pPr/>
              <a:t>9</a:t>
            </a:fld>
            <a:endParaRPr lang="en-US"/>
          </a:p>
        </p:txBody>
      </p:sp>
    </p:spTree>
    <p:extLst>
      <p:ext uri="{BB962C8B-B14F-4D97-AF65-F5344CB8AC3E}">
        <p14:creationId xmlns="" xmlns:p14="http://schemas.microsoft.com/office/powerpoint/2010/main" val="1071770765"/>
      </p:ext>
    </p:extLst>
  </p:cSld>
  <p:clrMapOvr>
    <a:masterClrMapping/>
  </p:clrMapOvr>
</p:sld>
</file>

<file path=ppt/theme/theme1.xml><?xml version="1.0" encoding="utf-8"?>
<a:theme xmlns:a="http://schemas.openxmlformats.org/drawingml/2006/main" name="FYP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FYP_Presentation</Template>
  <TotalTime>958</TotalTime>
  <Words>822</Words>
  <Application>Microsoft Office PowerPoint</Application>
  <PresentationFormat>On-screen Show (4:3)</PresentationFormat>
  <Paragraphs>133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FYP Template</vt:lpstr>
      <vt:lpstr>CONSUMER INTENTION PREDICTION USING TWITTER (CIP)</vt:lpstr>
      <vt:lpstr>Slide 2</vt:lpstr>
      <vt:lpstr>Overview of the presentation</vt:lpstr>
      <vt:lpstr>Introduction</vt:lpstr>
      <vt:lpstr>Research Work</vt:lpstr>
      <vt:lpstr>Project Overview</vt:lpstr>
      <vt:lpstr>The Process Model</vt:lpstr>
      <vt:lpstr>Data acquisition and preprocessing</vt:lpstr>
      <vt:lpstr>Modeling</vt:lpstr>
      <vt:lpstr>Predicting the Consumer Intention</vt:lpstr>
      <vt:lpstr>Application</vt:lpstr>
      <vt:lpstr>System Level Overview of our Web Application</vt:lpstr>
      <vt:lpstr>Results</vt:lpstr>
      <vt:lpstr>Results</vt:lpstr>
      <vt:lpstr>Results</vt:lpstr>
      <vt:lpstr>Results</vt:lpstr>
      <vt:lpstr>Learning Outcomes</vt:lpstr>
      <vt:lpstr>Thank you!</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INTENTION PREDICTION USING TWITTER</dc:title>
  <dc:creator>HASAN IMRAN  - 11459</dc:creator>
  <cp:lastModifiedBy>Purna Chandra Mansingh</cp:lastModifiedBy>
  <cp:revision>40</cp:revision>
  <cp:lastPrinted>2019-05-28T23:10:22Z</cp:lastPrinted>
  <dcterms:created xsi:type="dcterms:W3CDTF">2018-12-08T07:04:28Z</dcterms:created>
  <dcterms:modified xsi:type="dcterms:W3CDTF">2019-06-20T03:59:12Z</dcterms:modified>
</cp:coreProperties>
</file>