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8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2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3092648"/>
            <a:ext cx="8291632" cy="978218"/>
          </a:xfrm>
          <a:prstGeom prst="rect">
            <a:avLst/>
          </a:prstGeom>
          <a:noFill/>
          <a:ln/>
        </p:spPr>
        <p:txBody>
          <a:bodyPr wrap="none" lIns="0" tIns="0" rIns="0" bIns="0" rtlCol="0" anchor="t"/>
          <a:lstStyle/>
          <a:p>
            <a:pPr marL="0" indent="0">
              <a:lnSpc>
                <a:spcPts val="7700"/>
              </a:lnSpc>
              <a:buNone/>
            </a:pPr>
            <a:r>
              <a:rPr lang="en-US" sz="6150" b="1" kern="0" spc="-185" dirty="0">
                <a:solidFill>
                  <a:srgbClr val="000000"/>
                </a:solidFill>
                <a:latin typeface="Inter Bold" pitchFamily="34" charset="0"/>
                <a:ea typeface="Inter Bold" pitchFamily="34" charset="-122"/>
                <a:cs typeface="Inter Bold" pitchFamily="34" charset="-120"/>
              </a:rPr>
              <a:t>Graph Representations</a:t>
            </a:r>
            <a:endParaRPr lang="en-US" sz="6150" dirty="0"/>
          </a:p>
        </p:txBody>
      </p:sp>
      <p:sp>
        <p:nvSpPr>
          <p:cNvPr id="3" name="Text 1"/>
          <p:cNvSpPr/>
          <p:nvPr/>
        </p:nvSpPr>
        <p:spPr>
          <a:xfrm>
            <a:off x="793790" y="4411028"/>
            <a:ext cx="13042821"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Graphs, fundamental data structures, depict relationships and connections within data. Understanding graph representations enables efficient processing, analysis, and optimization of complex networks.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77133"/>
            <a:ext cx="633853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Real-World Applications</a:t>
            </a:r>
            <a:endParaRPr lang="en-US" sz="4450" dirty="0"/>
          </a:p>
        </p:txBody>
      </p:sp>
      <p:pic>
        <p:nvPicPr>
          <p:cNvPr id="4" name="Image 1" descr="preencoded.png"/>
          <p:cNvPicPr>
            <a:picLocks noChangeAspect="1"/>
          </p:cNvPicPr>
          <p:nvPr/>
        </p:nvPicPr>
        <p:blipFill>
          <a:blip r:embed="rId4"/>
          <a:stretch>
            <a:fillRect/>
          </a:stretch>
        </p:blipFill>
        <p:spPr>
          <a:xfrm>
            <a:off x="793790" y="1926074"/>
            <a:ext cx="566976" cy="566976"/>
          </a:xfrm>
          <a:prstGeom prst="rect">
            <a:avLst/>
          </a:prstGeom>
        </p:spPr>
      </p:pic>
      <p:sp>
        <p:nvSpPr>
          <p:cNvPr id="5" name="Text 1"/>
          <p:cNvSpPr/>
          <p:nvPr/>
        </p:nvSpPr>
        <p:spPr>
          <a:xfrm>
            <a:off x="793790" y="2719864"/>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Social Networks</a:t>
            </a:r>
            <a:endParaRPr lang="en-US" sz="2200" dirty="0"/>
          </a:p>
        </p:txBody>
      </p:sp>
      <p:sp>
        <p:nvSpPr>
          <p:cNvPr id="6" name="Text 2"/>
          <p:cNvSpPr/>
          <p:nvPr/>
        </p:nvSpPr>
        <p:spPr>
          <a:xfrm>
            <a:off x="793790" y="3210282"/>
            <a:ext cx="3608070"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Analyze user connections, recommend friends, and understand network structures.</a:t>
            </a:r>
            <a:endParaRPr lang="en-US" sz="1750" dirty="0"/>
          </a:p>
        </p:txBody>
      </p:sp>
      <p:pic>
        <p:nvPicPr>
          <p:cNvPr id="7" name="Image 2" descr="preencoded.png"/>
          <p:cNvPicPr>
            <a:picLocks noChangeAspect="1"/>
          </p:cNvPicPr>
          <p:nvPr/>
        </p:nvPicPr>
        <p:blipFill>
          <a:blip r:embed="rId5"/>
          <a:stretch>
            <a:fillRect/>
          </a:stretch>
        </p:blipFill>
        <p:spPr>
          <a:xfrm>
            <a:off x="4742021" y="1926074"/>
            <a:ext cx="566976" cy="566976"/>
          </a:xfrm>
          <a:prstGeom prst="rect">
            <a:avLst/>
          </a:prstGeom>
        </p:spPr>
      </p:pic>
      <p:sp>
        <p:nvSpPr>
          <p:cNvPr id="8" name="Text 3"/>
          <p:cNvSpPr/>
          <p:nvPr/>
        </p:nvSpPr>
        <p:spPr>
          <a:xfrm>
            <a:off x="4742021" y="2719864"/>
            <a:ext cx="3277433"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Transportation Networks</a:t>
            </a:r>
            <a:endParaRPr lang="en-US" sz="2200" dirty="0"/>
          </a:p>
        </p:txBody>
      </p:sp>
      <p:sp>
        <p:nvSpPr>
          <p:cNvPr id="9" name="Text 4"/>
          <p:cNvSpPr/>
          <p:nvPr/>
        </p:nvSpPr>
        <p:spPr>
          <a:xfrm>
            <a:off x="4742021" y="3210282"/>
            <a:ext cx="3608189"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Optimize routes, manage traffic flow, and analyze transportation patterns.</a:t>
            </a:r>
            <a:endParaRPr lang="en-US" sz="1750" dirty="0"/>
          </a:p>
        </p:txBody>
      </p:sp>
      <p:pic>
        <p:nvPicPr>
          <p:cNvPr id="10" name="Image 3" descr="preencoded.png"/>
          <p:cNvPicPr>
            <a:picLocks noChangeAspect="1"/>
          </p:cNvPicPr>
          <p:nvPr/>
        </p:nvPicPr>
        <p:blipFill>
          <a:blip r:embed="rId6"/>
          <a:stretch>
            <a:fillRect/>
          </a:stretch>
        </p:blipFill>
        <p:spPr>
          <a:xfrm>
            <a:off x="793790" y="4979432"/>
            <a:ext cx="566976" cy="566976"/>
          </a:xfrm>
          <a:prstGeom prst="rect">
            <a:avLst/>
          </a:prstGeom>
        </p:spPr>
      </p:pic>
      <p:sp>
        <p:nvSpPr>
          <p:cNvPr id="11" name="Text 5"/>
          <p:cNvSpPr/>
          <p:nvPr/>
        </p:nvSpPr>
        <p:spPr>
          <a:xfrm>
            <a:off x="793790" y="5773222"/>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Computer Networks</a:t>
            </a:r>
            <a:endParaRPr lang="en-US" sz="2200" dirty="0"/>
          </a:p>
        </p:txBody>
      </p:sp>
      <p:sp>
        <p:nvSpPr>
          <p:cNvPr id="12" name="Text 6"/>
          <p:cNvSpPr/>
          <p:nvPr/>
        </p:nvSpPr>
        <p:spPr>
          <a:xfrm>
            <a:off x="793790" y="6263640"/>
            <a:ext cx="3608070"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Route data packets, manage network resources, and ensure efficient communication.</a:t>
            </a:r>
            <a:endParaRPr lang="en-US" sz="1750" dirty="0"/>
          </a:p>
        </p:txBody>
      </p:sp>
      <p:pic>
        <p:nvPicPr>
          <p:cNvPr id="13" name="Image 4" descr="preencoded.png"/>
          <p:cNvPicPr>
            <a:picLocks noChangeAspect="1"/>
          </p:cNvPicPr>
          <p:nvPr/>
        </p:nvPicPr>
        <p:blipFill>
          <a:blip r:embed="rId7"/>
          <a:stretch>
            <a:fillRect/>
          </a:stretch>
        </p:blipFill>
        <p:spPr>
          <a:xfrm>
            <a:off x="4742021" y="4979432"/>
            <a:ext cx="566976" cy="566976"/>
          </a:xfrm>
          <a:prstGeom prst="rect">
            <a:avLst/>
          </a:prstGeom>
        </p:spPr>
      </p:pic>
      <p:sp>
        <p:nvSpPr>
          <p:cNvPr id="14" name="Text 7"/>
          <p:cNvSpPr/>
          <p:nvPr/>
        </p:nvSpPr>
        <p:spPr>
          <a:xfrm>
            <a:off x="4742021" y="5773222"/>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Machine Learning</a:t>
            </a:r>
            <a:endParaRPr lang="en-US" sz="2200" dirty="0"/>
          </a:p>
        </p:txBody>
      </p:sp>
      <p:sp>
        <p:nvSpPr>
          <p:cNvPr id="15" name="Text 8"/>
          <p:cNvSpPr/>
          <p:nvPr/>
        </p:nvSpPr>
        <p:spPr>
          <a:xfrm>
            <a:off x="4742021" y="6263640"/>
            <a:ext cx="3608189"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Model complex relationships, analyze data patterns, and build predictive models.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203371"/>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Adjacency Matrix</a:t>
            </a:r>
            <a:endParaRPr lang="en-US" sz="4450" dirty="0"/>
          </a:p>
        </p:txBody>
      </p:sp>
      <p:sp>
        <p:nvSpPr>
          <p:cNvPr id="3" name="Shape 1"/>
          <p:cNvSpPr/>
          <p:nvPr/>
        </p:nvSpPr>
        <p:spPr>
          <a:xfrm>
            <a:off x="793790" y="3252311"/>
            <a:ext cx="4196358" cy="2773799"/>
          </a:xfrm>
          <a:prstGeom prst="roundRect">
            <a:avLst>
              <a:gd name="adj" fmla="val 3435"/>
            </a:avLst>
          </a:prstGeom>
          <a:solidFill>
            <a:srgbClr val="DADBF1"/>
          </a:solidFill>
          <a:ln w="7620">
            <a:solidFill>
              <a:srgbClr val="C0C1D7"/>
            </a:solidFill>
            <a:prstDash val="solid"/>
          </a:ln>
        </p:spPr>
      </p:sp>
      <p:sp>
        <p:nvSpPr>
          <p:cNvPr id="4" name="Text 2"/>
          <p:cNvSpPr/>
          <p:nvPr/>
        </p:nvSpPr>
        <p:spPr>
          <a:xfrm>
            <a:off x="1028224" y="348674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Definition</a:t>
            </a:r>
            <a:endParaRPr lang="en-US" sz="2200" dirty="0"/>
          </a:p>
        </p:txBody>
      </p:sp>
      <p:sp>
        <p:nvSpPr>
          <p:cNvPr id="5" name="Text 3"/>
          <p:cNvSpPr/>
          <p:nvPr/>
        </p:nvSpPr>
        <p:spPr>
          <a:xfrm>
            <a:off x="1028224" y="3977164"/>
            <a:ext cx="3727490"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adjacency matrix is a square matrix where each cell represents a connection between vertices. A value of 1 signifies an edge, while 0 indicates no connection.</a:t>
            </a:r>
            <a:endParaRPr lang="en-US" sz="1750" dirty="0"/>
          </a:p>
        </p:txBody>
      </p:sp>
      <p:sp>
        <p:nvSpPr>
          <p:cNvPr id="6" name="Shape 4"/>
          <p:cNvSpPr/>
          <p:nvPr/>
        </p:nvSpPr>
        <p:spPr>
          <a:xfrm>
            <a:off x="5216962" y="3252311"/>
            <a:ext cx="4196358" cy="2773799"/>
          </a:xfrm>
          <a:prstGeom prst="roundRect">
            <a:avLst>
              <a:gd name="adj" fmla="val 3435"/>
            </a:avLst>
          </a:prstGeom>
          <a:solidFill>
            <a:srgbClr val="DADBF1"/>
          </a:solidFill>
          <a:ln w="7620">
            <a:solidFill>
              <a:srgbClr val="C0C1D7"/>
            </a:solidFill>
            <a:prstDash val="solid"/>
          </a:ln>
        </p:spPr>
      </p:sp>
      <p:sp>
        <p:nvSpPr>
          <p:cNvPr id="7" name="Text 5"/>
          <p:cNvSpPr/>
          <p:nvPr/>
        </p:nvSpPr>
        <p:spPr>
          <a:xfrm>
            <a:off x="5451396" y="348674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Characteristics</a:t>
            </a:r>
            <a:endParaRPr lang="en-US" sz="2200" dirty="0"/>
          </a:p>
        </p:txBody>
      </p:sp>
      <p:sp>
        <p:nvSpPr>
          <p:cNvPr id="8" name="Text 6"/>
          <p:cNvSpPr/>
          <p:nvPr/>
        </p:nvSpPr>
        <p:spPr>
          <a:xfrm>
            <a:off x="5451396" y="3977164"/>
            <a:ext cx="3727490"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For undirected graphs, the matrix is symmetric, reflecting reciprocal connections. For directed graphs, asymmetry exists, indicating one-way relationships.</a:t>
            </a:r>
            <a:endParaRPr lang="en-US" sz="1750" dirty="0"/>
          </a:p>
        </p:txBody>
      </p:sp>
      <p:sp>
        <p:nvSpPr>
          <p:cNvPr id="9" name="Shape 7"/>
          <p:cNvSpPr/>
          <p:nvPr/>
        </p:nvSpPr>
        <p:spPr>
          <a:xfrm>
            <a:off x="9640133" y="3252311"/>
            <a:ext cx="4196358" cy="2773799"/>
          </a:xfrm>
          <a:prstGeom prst="roundRect">
            <a:avLst>
              <a:gd name="adj" fmla="val 3435"/>
            </a:avLst>
          </a:prstGeom>
          <a:solidFill>
            <a:srgbClr val="DADBF1"/>
          </a:solidFill>
          <a:ln w="7620">
            <a:solidFill>
              <a:srgbClr val="C0C1D7"/>
            </a:solidFill>
            <a:prstDash val="solid"/>
          </a:ln>
        </p:spPr>
      </p:sp>
      <p:sp>
        <p:nvSpPr>
          <p:cNvPr id="10" name="Text 8"/>
          <p:cNvSpPr/>
          <p:nvPr/>
        </p:nvSpPr>
        <p:spPr>
          <a:xfrm>
            <a:off x="9874568" y="348674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Applications</a:t>
            </a:r>
            <a:endParaRPr lang="en-US" sz="2200" dirty="0"/>
          </a:p>
        </p:txBody>
      </p:sp>
      <p:sp>
        <p:nvSpPr>
          <p:cNvPr id="11" name="Text 9"/>
          <p:cNvSpPr/>
          <p:nvPr/>
        </p:nvSpPr>
        <p:spPr>
          <a:xfrm>
            <a:off x="9874568" y="3977164"/>
            <a:ext cx="3727490"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Adjacency matrices are well-suited for dense graphs where edge existence checks are frequent, such as in network flow algorithms and graph traversal techniques.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3324820"/>
            <a:ext cx="12902327" cy="1579959"/>
          </a:xfrm>
          <a:prstGeom prst="rect">
            <a:avLst/>
          </a:prstGeom>
          <a:noFill/>
          <a:ln/>
        </p:spPr>
        <p:txBody>
          <a:bodyPr wrap="square" lIns="0" tIns="0" rIns="0" bIns="0" rtlCol="0" anchor="t"/>
          <a:lstStyle/>
          <a:p>
            <a:pPr marL="0" indent="0">
              <a:lnSpc>
                <a:spcPts val="2450"/>
              </a:lnSpc>
              <a:buNone/>
            </a:pPr>
            <a:r>
              <a:rPr lang="en-US" sz="1550" kern="0" spc="-39" dirty="0">
                <a:solidFill>
                  <a:srgbClr val="272525"/>
                </a:solidFill>
                <a:latin typeface="Inter" pitchFamily="34" charset="0"/>
                <a:ea typeface="Inter" pitchFamily="34" charset="-122"/>
                <a:cs typeface="Inter" pitchFamily="34" charset="-120"/>
              </a:rPr>
              <a:t>Let G = (V, E) be a graph with n vertices, n&gt;= 1. The adjacency matrix of G is a two- dimensional n x n array, say adj-mat. If the edge (Vi, Vj) (&lt;Vi,Vj&gt;for a digraph) is in E(G), adj-mat[ill = 1. If there is no such edge in E(G), adj~mat[i]U] = 0. The adjacency matrices for graphs Gi, G3, and G4 are shown in Figure. The adjacency matrix for an undirected graph is symmetric since the edge (Vi, V,) is in E(G) iff the edge (vi, Vj) is also in E(G). In contrast, the adjacency matrix for a digraph need not be symmetric. (This is true of G3.) ) For undirected graphs, we can save space by storing only the upper or lower triangle of the matrix.</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nSpc>
                <a:spcPts val="5550"/>
              </a:lnSpc>
              <a:buNone/>
            </a:pPr>
            <a:endParaRPr lang="en-US" sz="4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98232"/>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Adjacency List</a:t>
            </a:r>
            <a:endParaRPr lang="en-US" sz="4450" dirty="0"/>
          </a:p>
        </p:txBody>
      </p:sp>
      <p:sp>
        <p:nvSpPr>
          <p:cNvPr id="4" name="Shape 1"/>
          <p:cNvSpPr/>
          <p:nvPr/>
        </p:nvSpPr>
        <p:spPr>
          <a:xfrm>
            <a:off x="6280190" y="2402324"/>
            <a:ext cx="510302" cy="510302"/>
          </a:xfrm>
          <a:prstGeom prst="roundRect">
            <a:avLst>
              <a:gd name="adj" fmla="val 18669"/>
            </a:avLst>
          </a:prstGeom>
          <a:solidFill>
            <a:srgbClr val="DADBF1"/>
          </a:solidFill>
          <a:ln w="7620">
            <a:solidFill>
              <a:srgbClr val="C0C1D7"/>
            </a:solidFill>
            <a:prstDash val="solid"/>
          </a:ln>
        </p:spPr>
      </p:sp>
      <p:sp>
        <p:nvSpPr>
          <p:cNvPr id="5" name="Text 2"/>
          <p:cNvSpPr/>
          <p:nvPr/>
        </p:nvSpPr>
        <p:spPr>
          <a:xfrm>
            <a:off x="6466999" y="2487335"/>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6" name="Text 3"/>
          <p:cNvSpPr/>
          <p:nvPr/>
        </p:nvSpPr>
        <p:spPr>
          <a:xfrm>
            <a:off x="7017306" y="2402324"/>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Definition</a:t>
            </a:r>
            <a:endParaRPr lang="en-US" sz="2200" dirty="0"/>
          </a:p>
        </p:txBody>
      </p:sp>
      <p:sp>
        <p:nvSpPr>
          <p:cNvPr id="7" name="Text 4"/>
          <p:cNvSpPr/>
          <p:nvPr/>
        </p:nvSpPr>
        <p:spPr>
          <a:xfrm>
            <a:off x="7017306" y="2892743"/>
            <a:ext cx="2927747" cy="217741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adjacency list representation stores each vertex's connections in a list of adjacent vertices, offering space efficiency for sparse graphs.</a:t>
            </a:r>
            <a:endParaRPr lang="en-US" sz="1750" dirty="0"/>
          </a:p>
        </p:txBody>
      </p:sp>
      <p:sp>
        <p:nvSpPr>
          <p:cNvPr id="8" name="Shape 5"/>
          <p:cNvSpPr/>
          <p:nvPr/>
        </p:nvSpPr>
        <p:spPr>
          <a:xfrm>
            <a:off x="10171867" y="2402324"/>
            <a:ext cx="510302" cy="510302"/>
          </a:xfrm>
          <a:prstGeom prst="roundRect">
            <a:avLst>
              <a:gd name="adj" fmla="val 18669"/>
            </a:avLst>
          </a:prstGeom>
          <a:solidFill>
            <a:srgbClr val="DADBF1"/>
          </a:solidFill>
          <a:ln w="7620">
            <a:solidFill>
              <a:srgbClr val="C0C1D7"/>
            </a:solidFill>
            <a:prstDash val="solid"/>
          </a:ln>
        </p:spPr>
      </p:sp>
      <p:sp>
        <p:nvSpPr>
          <p:cNvPr id="9" name="Text 6"/>
          <p:cNvSpPr/>
          <p:nvPr/>
        </p:nvSpPr>
        <p:spPr>
          <a:xfrm>
            <a:off x="10324981" y="2487335"/>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0" name="Text 7"/>
          <p:cNvSpPr/>
          <p:nvPr/>
        </p:nvSpPr>
        <p:spPr>
          <a:xfrm>
            <a:off x="10908983" y="2402324"/>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Characteristics</a:t>
            </a:r>
            <a:endParaRPr lang="en-US" sz="2200" dirty="0"/>
          </a:p>
        </p:txBody>
      </p:sp>
      <p:sp>
        <p:nvSpPr>
          <p:cNvPr id="11" name="Text 8"/>
          <p:cNvSpPr/>
          <p:nvPr/>
        </p:nvSpPr>
        <p:spPr>
          <a:xfrm>
            <a:off x="10908983" y="2892743"/>
            <a:ext cx="2927747" cy="217741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Adjacency lists enable quick retrieval of all adjacent vertices of a node, ideal for operations like finding connected components or shortest paths.</a:t>
            </a:r>
            <a:endParaRPr lang="en-US" sz="1750" dirty="0"/>
          </a:p>
        </p:txBody>
      </p:sp>
      <p:sp>
        <p:nvSpPr>
          <p:cNvPr id="12" name="Shape 9"/>
          <p:cNvSpPr/>
          <p:nvPr/>
        </p:nvSpPr>
        <p:spPr>
          <a:xfrm>
            <a:off x="6280190" y="5552123"/>
            <a:ext cx="510302" cy="510302"/>
          </a:xfrm>
          <a:prstGeom prst="roundRect">
            <a:avLst>
              <a:gd name="adj" fmla="val 18669"/>
            </a:avLst>
          </a:prstGeom>
          <a:solidFill>
            <a:srgbClr val="DADBF1"/>
          </a:solidFill>
          <a:ln w="7620">
            <a:solidFill>
              <a:srgbClr val="C0C1D7"/>
            </a:solidFill>
            <a:prstDash val="solid"/>
          </a:ln>
        </p:spPr>
      </p:sp>
      <p:sp>
        <p:nvSpPr>
          <p:cNvPr id="13" name="Text 10"/>
          <p:cNvSpPr/>
          <p:nvPr/>
        </p:nvSpPr>
        <p:spPr>
          <a:xfrm>
            <a:off x="6430566" y="5637133"/>
            <a:ext cx="209431"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4" name="Text 11"/>
          <p:cNvSpPr/>
          <p:nvPr/>
        </p:nvSpPr>
        <p:spPr>
          <a:xfrm>
            <a:off x="7017306" y="555212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Applications</a:t>
            </a:r>
            <a:endParaRPr lang="en-US" sz="2200" dirty="0"/>
          </a:p>
        </p:txBody>
      </p:sp>
      <p:sp>
        <p:nvSpPr>
          <p:cNvPr id="15" name="Text 12"/>
          <p:cNvSpPr/>
          <p:nvPr/>
        </p:nvSpPr>
        <p:spPr>
          <a:xfrm>
            <a:off x="7017306" y="6042541"/>
            <a:ext cx="6819305"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Widely used in breadth-first search (BFS), depth-first search (DFS), and pathfinding algorithms, adjacency lists excel in tasks requiring neighbor exploration.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177058"/>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Adjacency Multilist</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Definition</a:t>
            </a:r>
            <a:endParaRPr lang="en-US" sz="2200" dirty="0"/>
          </a:p>
        </p:txBody>
      </p:sp>
      <p:sp>
        <p:nvSpPr>
          <p:cNvPr id="4" name="Text 2"/>
          <p:cNvSpPr/>
          <p:nvPr/>
        </p:nvSpPr>
        <p:spPr>
          <a:xfrm>
            <a:off x="793790" y="4033957"/>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adjacency multilist structure optimizes undirected graphs by representing each edge only once, shared by the two vertices it connects.</a:t>
            </a:r>
            <a:endParaRPr lang="en-US" sz="1750" dirty="0"/>
          </a:p>
        </p:txBody>
      </p:sp>
      <p:sp>
        <p:nvSpPr>
          <p:cNvPr id="5" name="Text 3"/>
          <p:cNvSpPr/>
          <p:nvPr/>
        </p:nvSpPr>
        <p:spPr>
          <a:xfrm>
            <a:off x="5332928" y="345281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Characteristics</a:t>
            </a:r>
            <a:endParaRPr lang="en-US" sz="2200" dirty="0"/>
          </a:p>
        </p:txBody>
      </p:sp>
      <p:sp>
        <p:nvSpPr>
          <p:cNvPr id="6" name="Text 4"/>
          <p:cNvSpPr/>
          <p:nvPr/>
        </p:nvSpPr>
        <p:spPr>
          <a:xfrm>
            <a:off x="5332928" y="4033957"/>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This representation avoids redundant edge storage, offering flexibility for dynamic operations like edge insertions and deletions.</a:t>
            </a:r>
            <a:endParaRPr lang="en-US" sz="1750" dirty="0"/>
          </a:p>
        </p:txBody>
      </p:sp>
      <p:sp>
        <p:nvSpPr>
          <p:cNvPr id="7" name="Text 5"/>
          <p:cNvSpPr/>
          <p:nvPr/>
        </p:nvSpPr>
        <p:spPr>
          <a:xfrm>
            <a:off x="9872067" y="345281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Applications</a:t>
            </a:r>
            <a:endParaRPr lang="en-US" sz="2200" dirty="0"/>
          </a:p>
        </p:txBody>
      </p:sp>
      <p:sp>
        <p:nvSpPr>
          <p:cNvPr id="8" name="Text 6"/>
          <p:cNvSpPr/>
          <p:nvPr/>
        </p:nvSpPr>
        <p:spPr>
          <a:xfrm>
            <a:off x="9872067" y="4033957"/>
            <a:ext cx="3978116"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Ideal for dynamic graphs and bidirectional traversals, adjacency multilists are prevalent in collaborative systems and networks requiring real-time updates.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314"/>
          </a:xfrm>
          <a:prstGeom prst="rect">
            <a:avLst/>
          </a:prstGeom>
        </p:spPr>
      </p:pic>
      <p:sp>
        <p:nvSpPr>
          <p:cNvPr id="3" name="Text 0"/>
          <p:cNvSpPr/>
          <p:nvPr/>
        </p:nvSpPr>
        <p:spPr>
          <a:xfrm>
            <a:off x="6224826" y="580192"/>
            <a:ext cx="5275064" cy="659368"/>
          </a:xfrm>
          <a:prstGeom prst="rect">
            <a:avLst/>
          </a:prstGeom>
          <a:noFill/>
          <a:ln/>
        </p:spPr>
        <p:txBody>
          <a:bodyPr wrap="none" lIns="0" tIns="0" rIns="0" bIns="0" rtlCol="0" anchor="t"/>
          <a:lstStyle/>
          <a:p>
            <a:pPr marL="0" indent="0">
              <a:lnSpc>
                <a:spcPts val="5150"/>
              </a:lnSpc>
              <a:buNone/>
            </a:pPr>
            <a:r>
              <a:rPr lang="en-US" sz="4150" b="1" kern="0" spc="-125" dirty="0">
                <a:solidFill>
                  <a:srgbClr val="000000"/>
                </a:solidFill>
                <a:latin typeface="Inter Bold" pitchFamily="34" charset="0"/>
                <a:ea typeface="Inter Bold" pitchFamily="34" charset="-122"/>
                <a:cs typeface="Inter Bold" pitchFamily="34" charset="-120"/>
              </a:rPr>
              <a:t>Weighted Graphs</a:t>
            </a:r>
            <a:endParaRPr lang="en-US" sz="4150" dirty="0"/>
          </a:p>
        </p:txBody>
      </p:sp>
      <p:sp>
        <p:nvSpPr>
          <p:cNvPr id="4" name="Shape 1"/>
          <p:cNvSpPr/>
          <p:nvPr/>
        </p:nvSpPr>
        <p:spPr>
          <a:xfrm>
            <a:off x="6529864" y="1556028"/>
            <a:ext cx="22860" cy="6094095"/>
          </a:xfrm>
          <a:prstGeom prst="roundRect">
            <a:avLst>
              <a:gd name="adj" fmla="val 387669"/>
            </a:avLst>
          </a:prstGeom>
          <a:solidFill>
            <a:srgbClr val="C0C1D7"/>
          </a:solidFill>
          <a:ln/>
        </p:spPr>
      </p:sp>
      <p:sp>
        <p:nvSpPr>
          <p:cNvPr id="5" name="Shape 2"/>
          <p:cNvSpPr/>
          <p:nvPr/>
        </p:nvSpPr>
        <p:spPr>
          <a:xfrm>
            <a:off x="6755785" y="2019181"/>
            <a:ext cx="738426" cy="22860"/>
          </a:xfrm>
          <a:prstGeom prst="roundRect">
            <a:avLst>
              <a:gd name="adj" fmla="val 387669"/>
            </a:avLst>
          </a:prstGeom>
          <a:solidFill>
            <a:srgbClr val="C0C1D7"/>
          </a:solidFill>
          <a:ln/>
        </p:spPr>
      </p:sp>
      <p:sp>
        <p:nvSpPr>
          <p:cNvPr id="6" name="Shape 3"/>
          <p:cNvSpPr/>
          <p:nvPr/>
        </p:nvSpPr>
        <p:spPr>
          <a:xfrm>
            <a:off x="6303943" y="1793319"/>
            <a:ext cx="474702" cy="474702"/>
          </a:xfrm>
          <a:prstGeom prst="roundRect">
            <a:avLst>
              <a:gd name="adj" fmla="val 18669"/>
            </a:avLst>
          </a:prstGeom>
          <a:solidFill>
            <a:srgbClr val="DADBF1"/>
          </a:solidFill>
          <a:ln w="7620">
            <a:solidFill>
              <a:srgbClr val="C0C1D7"/>
            </a:solidFill>
            <a:prstDash val="solid"/>
          </a:ln>
        </p:spPr>
      </p:sp>
      <p:sp>
        <p:nvSpPr>
          <p:cNvPr id="7" name="Text 4"/>
          <p:cNvSpPr/>
          <p:nvPr/>
        </p:nvSpPr>
        <p:spPr>
          <a:xfrm>
            <a:off x="6477774" y="1872377"/>
            <a:ext cx="126921" cy="316468"/>
          </a:xfrm>
          <a:prstGeom prst="rect">
            <a:avLst/>
          </a:prstGeom>
          <a:noFill/>
          <a:ln/>
        </p:spPr>
        <p:txBody>
          <a:bodyPr wrap="none" lIns="0" tIns="0" rIns="0" bIns="0" rtlCol="0" anchor="t"/>
          <a:lstStyle/>
          <a:p>
            <a:pPr marL="0" indent="0" algn="ctr">
              <a:lnSpc>
                <a:spcPts val="2450"/>
              </a:lnSpc>
              <a:buNone/>
            </a:pPr>
            <a:r>
              <a:rPr lang="en-US" sz="2450" b="1" kern="0" spc="-75" dirty="0">
                <a:solidFill>
                  <a:srgbClr val="272525"/>
                </a:solidFill>
                <a:latin typeface="Inter Bold" pitchFamily="34" charset="0"/>
                <a:ea typeface="Inter Bold" pitchFamily="34" charset="-122"/>
                <a:cs typeface="Inter Bold" pitchFamily="34" charset="-120"/>
              </a:rPr>
              <a:t>1</a:t>
            </a:r>
            <a:endParaRPr lang="en-US" sz="2450" dirty="0"/>
          </a:p>
        </p:txBody>
      </p:sp>
      <p:sp>
        <p:nvSpPr>
          <p:cNvPr id="8" name="Text 5"/>
          <p:cNvSpPr/>
          <p:nvPr/>
        </p:nvSpPr>
        <p:spPr>
          <a:xfrm>
            <a:off x="7701796" y="1767007"/>
            <a:ext cx="2637473" cy="329565"/>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Definition</a:t>
            </a:r>
            <a:endParaRPr lang="en-US" sz="2050" dirty="0"/>
          </a:p>
        </p:txBody>
      </p:sp>
      <p:sp>
        <p:nvSpPr>
          <p:cNvPr id="9" name="Text 6"/>
          <p:cNvSpPr/>
          <p:nvPr/>
        </p:nvSpPr>
        <p:spPr>
          <a:xfrm>
            <a:off x="7701796" y="2223135"/>
            <a:ext cx="6190178" cy="1012627"/>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Inter" pitchFamily="34" charset="0"/>
                <a:ea typeface="Inter" pitchFamily="34" charset="-122"/>
                <a:cs typeface="Inter" pitchFamily="34" charset="-120"/>
              </a:rPr>
              <a:t>Weighted graphs enhance the representation of connections by assigning numerical weights to edges, reflecting aspects like distance, cost, or capacity.</a:t>
            </a:r>
            <a:endParaRPr lang="en-US" sz="1650" dirty="0"/>
          </a:p>
        </p:txBody>
      </p:sp>
      <p:sp>
        <p:nvSpPr>
          <p:cNvPr id="10" name="Shape 7"/>
          <p:cNvSpPr/>
          <p:nvPr/>
        </p:nvSpPr>
        <p:spPr>
          <a:xfrm>
            <a:off x="6755785" y="4120872"/>
            <a:ext cx="738426" cy="22860"/>
          </a:xfrm>
          <a:prstGeom prst="roundRect">
            <a:avLst>
              <a:gd name="adj" fmla="val 387669"/>
            </a:avLst>
          </a:prstGeom>
          <a:solidFill>
            <a:srgbClr val="C0C1D7"/>
          </a:solidFill>
          <a:ln/>
        </p:spPr>
      </p:sp>
      <p:sp>
        <p:nvSpPr>
          <p:cNvPr id="11" name="Shape 8"/>
          <p:cNvSpPr/>
          <p:nvPr/>
        </p:nvSpPr>
        <p:spPr>
          <a:xfrm>
            <a:off x="6303943" y="3895011"/>
            <a:ext cx="474702" cy="474702"/>
          </a:xfrm>
          <a:prstGeom prst="roundRect">
            <a:avLst>
              <a:gd name="adj" fmla="val 18669"/>
            </a:avLst>
          </a:prstGeom>
          <a:solidFill>
            <a:srgbClr val="DADBF1"/>
          </a:solidFill>
          <a:ln w="7620">
            <a:solidFill>
              <a:srgbClr val="C0C1D7"/>
            </a:solidFill>
            <a:prstDash val="solid"/>
          </a:ln>
        </p:spPr>
      </p:sp>
      <p:sp>
        <p:nvSpPr>
          <p:cNvPr id="12" name="Text 9"/>
          <p:cNvSpPr/>
          <p:nvPr/>
        </p:nvSpPr>
        <p:spPr>
          <a:xfrm>
            <a:off x="6446341" y="3974068"/>
            <a:ext cx="189786" cy="316468"/>
          </a:xfrm>
          <a:prstGeom prst="rect">
            <a:avLst/>
          </a:prstGeom>
          <a:noFill/>
          <a:ln/>
        </p:spPr>
        <p:txBody>
          <a:bodyPr wrap="none" lIns="0" tIns="0" rIns="0" bIns="0" rtlCol="0" anchor="t"/>
          <a:lstStyle/>
          <a:p>
            <a:pPr marL="0" indent="0" algn="ctr">
              <a:lnSpc>
                <a:spcPts val="2450"/>
              </a:lnSpc>
              <a:buNone/>
            </a:pPr>
            <a:r>
              <a:rPr lang="en-US" sz="2450" b="1" kern="0" spc="-75" dirty="0">
                <a:solidFill>
                  <a:srgbClr val="272525"/>
                </a:solidFill>
                <a:latin typeface="Inter Bold" pitchFamily="34" charset="0"/>
                <a:ea typeface="Inter Bold" pitchFamily="34" charset="-122"/>
                <a:cs typeface="Inter Bold" pitchFamily="34" charset="-120"/>
              </a:rPr>
              <a:t>2</a:t>
            </a:r>
            <a:endParaRPr lang="en-US" sz="2450" dirty="0"/>
          </a:p>
        </p:txBody>
      </p:sp>
      <p:sp>
        <p:nvSpPr>
          <p:cNvPr id="13" name="Text 10"/>
          <p:cNvSpPr/>
          <p:nvPr/>
        </p:nvSpPr>
        <p:spPr>
          <a:xfrm>
            <a:off x="7701796" y="3868698"/>
            <a:ext cx="2637473" cy="329565"/>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Applications</a:t>
            </a:r>
            <a:endParaRPr lang="en-US" sz="2050" dirty="0"/>
          </a:p>
        </p:txBody>
      </p:sp>
      <p:sp>
        <p:nvSpPr>
          <p:cNvPr id="14" name="Text 11"/>
          <p:cNvSpPr/>
          <p:nvPr/>
        </p:nvSpPr>
        <p:spPr>
          <a:xfrm>
            <a:off x="7701796" y="4324826"/>
            <a:ext cx="6190178" cy="1012627"/>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Inter" pitchFamily="34" charset="0"/>
                <a:ea typeface="Inter" pitchFamily="34" charset="-122"/>
                <a:cs typeface="Inter" pitchFamily="34" charset="-120"/>
              </a:rPr>
              <a:t>Essential in various algorithms, weighted graphs underpin shortest path calculations using Dijkstra's algorithm and minimum spanning tree computations.</a:t>
            </a:r>
            <a:endParaRPr lang="en-US" sz="1650" dirty="0"/>
          </a:p>
        </p:txBody>
      </p:sp>
      <p:sp>
        <p:nvSpPr>
          <p:cNvPr id="15" name="Shape 12"/>
          <p:cNvSpPr/>
          <p:nvPr/>
        </p:nvSpPr>
        <p:spPr>
          <a:xfrm>
            <a:off x="6755785" y="6222563"/>
            <a:ext cx="738426" cy="22860"/>
          </a:xfrm>
          <a:prstGeom prst="roundRect">
            <a:avLst>
              <a:gd name="adj" fmla="val 387669"/>
            </a:avLst>
          </a:prstGeom>
          <a:solidFill>
            <a:srgbClr val="C0C1D7"/>
          </a:solidFill>
          <a:ln/>
        </p:spPr>
      </p:sp>
      <p:sp>
        <p:nvSpPr>
          <p:cNvPr id="16" name="Shape 13"/>
          <p:cNvSpPr/>
          <p:nvPr/>
        </p:nvSpPr>
        <p:spPr>
          <a:xfrm>
            <a:off x="6303943" y="5996702"/>
            <a:ext cx="474702" cy="474702"/>
          </a:xfrm>
          <a:prstGeom prst="roundRect">
            <a:avLst>
              <a:gd name="adj" fmla="val 18669"/>
            </a:avLst>
          </a:prstGeom>
          <a:solidFill>
            <a:srgbClr val="DADBF1"/>
          </a:solidFill>
          <a:ln w="7620">
            <a:solidFill>
              <a:srgbClr val="C0C1D7"/>
            </a:solidFill>
            <a:prstDash val="solid"/>
          </a:ln>
        </p:spPr>
      </p:sp>
      <p:sp>
        <p:nvSpPr>
          <p:cNvPr id="17" name="Text 14"/>
          <p:cNvSpPr/>
          <p:nvPr/>
        </p:nvSpPr>
        <p:spPr>
          <a:xfrm>
            <a:off x="6443841" y="6075759"/>
            <a:ext cx="194786" cy="316468"/>
          </a:xfrm>
          <a:prstGeom prst="rect">
            <a:avLst/>
          </a:prstGeom>
          <a:noFill/>
          <a:ln/>
        </p:spPr>
        <p:txBody>
          <a:bodyPr wrap="none" lIns="0" tIns="0" rIns="0" bIns="0" rtlCol="0" anchor="t"/>
          <a:lstStyle/>
          <a:p>
            <a:pPr marL="0" indent="0" algn="ctr">
              <a:lnSpc>
                <a:spcPts val="2450"/>
              </a:lnSpc>
              <a:buNone/>
            </a:pPr>
            <a:r>
              <a:rPr lang="en-US" sz="2450" b="1" kern="0" spc="-75" dirty="0">
                <a:solidFill>
                  <a:srgbClr val="272525"/>
                </a:solidFill>
                <a:latin typeface="Inter Bold" pitchFamily="34" charset="0"/>
                <a:ea typeface="Inter Bold" pitchFamily="34" charset="-122"/>
                <a:cs typeface="Inter Bold" pitchFamily="34" charset="-120"/>
              </a:rPr>
              <a:t>3</a:t>
            </a:r>
            <a:endParaRPr lang="en-US" sz="2450" dirty="0"/>
          </a:p>
        </p:txBody>
      </p:sp>
      <p:sp>
        <p:nvSpPr>
          <p:cNvPr id="18" name="Text 15"/>
          <p:cNvSpPr/>
          <p:nvPr/>
        </p:nvSpPr>
        <p:spPr>
          <a:xfrm>
            <a:off x="7701796" y="5970389"/>
            <a:ext cx="2637473" cy="329565"/>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Real-World Use</a:t>
            </a:r>
            <a:endParaRPr lang="en-US" sz="2050" dirty="0"/>
          </a:p>
        </p:txBody>
      </p:sp>
      <p:sp>
        <p:nvSpPr>
          <p:cNvPr id="19" name="Text 16"/>
          <p:cNvSpPr/>
          <p:nvPr/>
        </p:nvSpPr>
        <p:spPr>
          <a:xfrm>
            <a:off x="7701796" y="6426518"/>
            <a:ext cx="6190178" cy="1012627"/>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Inter" pitchFamily="34" charset="0"/>
                <a:ea typeface="Inter" pitchFamily="34" charset="-122"/>
                <a:cs typeface="Inter" pitchFamily="34" charset="-120"/>
              </a:rPr>
              <a:t>Weighted graphs find applications in transportation and logistics networks, modeling road networks, optimizing routes, and managing resource allocation.</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35330" y="678418"/>
            <a:ext cx="7673340" cy="1313259"/>
          </a:xfrm>
          <a:prstGeom prst="rect">
            <a:avLst/>
          </a:prstGeom>
          <a:noFill/>
          <a:ln/>
        </p:spPr>
        <p:txBody>
          <a:bodyPr wrap="square" lIns="0" tIns="0" rIns="0" bIns="0" rtlCol="0" anchor="t"/>
          <a:lstStyle/>
          <a:p>
            <a:pPr marL="0" indent="0">
              <a:lnSpc>
                <a:spcPts val="5150"/>
              </a:lnSpc>
              <a:buNone/>
            </a:pPr>
            <a:r>
              <a:rPr lang="en-US" sz="4100" b="1" kern="0" spc="-124" dirty="0">
                <a:solidFill>
                  <a:srgbClr val="000000"/>
                </a:solidFill>
                <a:latin typeface="Inter Bold" pitchFamily="34" charset="0"/>
                <a:ea typeface="Inter Bold" pitchFamily="34" charset="-122"/>
                <a:cs typeface="Inter Bold" pitchFamily="34" charset="-120"/>
              </a:rPr>
              <a:t>Choosing the Right Representation</a:t>
            </a:r>
            <a:endParaRPr lang="en-US" sz="4100" dirty="0"/>
          </a:p>
        </p:txBody>
      </p:sp>
      <p:pic>
        <p:nvPicPr>
          <p:cNvPr id="4" name="Image 1" descr="preencoded.png"/>
          <p:cNvPicPr>
            <a:picLocks noChangeAspect="1"/>
          </p:cNvPicPr>
          <p:nvPr/>
        </p:nvPicPr>
        <p:blipFill>
          <a:blip r:embed="rId4"/>
          <a:stretch>
            <a:fillRect/>
          </a:stretch>
        </p:blipFill>
        <p:spPr>
          <a:xfrm>
            <a:off x="735330" y="2306717"/>
            <a:ext cx="1050488" cy="1680686"/>
          </a:xfrm>
          <a:prstGeom prst="rect">
            <a:avLst/>
          </a:prstGeom>
        </p:spPr>
      </p:pic>
      <p:sp>
        <p:nvSpPr>
          <p:cNvPr id="5" name="Text 1"/>
          <p:cNvSpPr/>
          <p:nvPr/>
        </p:nvSpPr>
        <p:spPr>
          <a:xfrm>
            <a:off x="2100858" y="2516743"/>
            <a:ext cx="2626162" cy="328255"/>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Graph Type</a:t>
            </a:r>
            <a:endParaRPr lang="en-US" sz="2050" dirty="0"/>
          </a:p>
        </p:txBody>
      </p:sp>
      <p:sp>
        <p:nvSpPr>
          <p:cNvPr id="6" name="Text 2"/>
          <p:cNvSpPr/>
          <p:nvPr/>
        </p:nvSpPr>
        <p:spPr>
          <a:xfrm>
            <a:off x="2100858" y="2970967"/>
            <a:ext cx="6307812" cy="672465"/>
          </a:xfrm>
          <a:prstGeom prst="rect">
            <a:avLst/>
          </a:prstGeom>
          <a:noFill/>
          <a:ln/>
        </p:spPr>
        <p:txBody>
          <a:bodyPr wrap="square" lIns="0" tIns="0" rIns="0" bIns="0" rtlCol="0" anchor="t"/>
          <a:lstStyle/>
          <a:p>
            <a:pPr marL="0" indent="0" algn="l">
              <a:lnSpc>
                <a:spcPts val="2600"/>
              </a:lnSpc>
              <a:buNone/>
            </a:pPr>
            <a:r>
              <a:rPr lang="en-US" sz="1650" kern="0" spc="-33" dirty="0">
                <a:solidFill>
                  <a:srgbClr val="272525"/>
                </a:solidFill>
                <a:latin typeface="Inter" pitchFamily="34" charset="0"/>
                <a:ea typeface="Inter" pitchFamily="34" charset="-122"/>
                <a:cs typeface="Inter" pitchFamily="34" charset="-120"/>
              </a:rPr>
              <a:t>Determine whether the graph is directed or undirected, dense or sparse, and weighted or unweighted.</a:t>
            </a:r>
            <a:endParaRPr lang="en-US" sz="1650" dirty="0"/>
          </a:p>
        </p:txBody>
      </p:sp>
      <p:pic>
        <p:nvPicPr>
          <p:cNvPr id="7" name="Image 2" descr="preencoded.png"/>
          <p:cNvPicPr>
            <a:picLocks noChangeAspect="1"/>
          </p:cNvPicPr>
          <p:nvPr/>
        </p:nvPicPr>
        <p:blipFill>
          <a:blip r:embed="rId5"/>
          <a:stretch>
            <a:fillRect/>
          </a:stretch>
        </p:blipFill>
        <p:spPr>
          <a:xfrm>
            <a:off x="735330" y="3987403"/>
            <a:ext cx="1050488" cy="1680686"/>
          </a:xfrm>
          <a:prstGeom prst="rect">
            <a:avLst/>
          </a:prstGeom>
        </p:spPr>
      </p:pic>
      <p:sp>
        <p:nvSpPr>
          <p:cNvPr id="8" name="Text 3"/>
          <p:cNvSpPr/>
          <p:nvPr/>
        </p:nvSpPr>
        <p:spPr>
          <a:xfrm>
            <a:off x="2100858" y="4197429"/>
            <a:ext cx="2626162" cy="328255"/>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Operations</a:t>
            </a:r>
            <a:endParaRPr lang="en-US" sz="2050" dirty="0"/>
          </a:p>
        </p:txBody>
      </p:sp>
      <p:sp>
        <p:nvSpPr>
          <p:cNvPr id="9" name="Text 4"/>
          <p:cNvSpPr/>
          <p:nvPr/>
        </p:nvSpPr>
        <p:spPr>
          <a:xfrm>
            <a:off x="2100858" y="4651653"/>
            <a:ext cx="6307812" cy="672465"/>
          </a:xfrm>
          <a:prstGeom prst="rect">
            <a:avLst/>
          </a:prstGeom>
          <a:noFill/>
          <a:ln/>
        </p:spPr>
        <p:txBody>
          <a:bodyPr wrap="square" lIns="0" tIns="0" rIns="0" bIns="0" rtlCol="0" anchor="t"/>
          <a:lstStyle/>
          <a:p>
            <a:pPr marL="0" indent="0" algn="l">
              <a:lnSpc>
                <a:spcPts val="2600"/>
              </a:lnSpc>
              <a:buNone/>
            </a:pPr>
            <a:r>
              <a:rPr lang="en-US" sz="1650" kern="0" spc="-33" dirty="0">
                <a:solidFill>
                  <a:srgbClr val="272525"/>
                </a:solidFill>
                <a:latin typeface="Inter" pitchFamily="34" charset="0"/>
                <a:ea typeface="Inter" pitchFamily="34" charset="-122"/>
                <a:cs typeface="Inter" pitchFamily="34" charset="-120"/>
              </a:rPr>
              <a:t>Identify the primary operations required, such as edge existence checks, neighbor retrieval, or edge insertions and deletions.</a:t>
            </a:r>
            <a:endParaRPr lang="en-US" sz="1650" dirty="0"/>
          </a:p>
        </p:txBody>
      </p:sp>
      <p:pic>
        <p:nvPicPr>
          <p:cNvPr id="10" name="Image 3" descr="preencoded.png"/>
          <p:cNvPicPr>
            <a:picLocks noChangeAspect="1"/>
          </p:cNvPicPr>
          <p:nvPr/>
        </p:nvPicPr>
        <p:blipFill>
          <a:blip r:embed="rId6"/>
          <a:stretch>
            <a:fillRect/>
          </a:stretch>
        </p:blipFill>
        <p:spPr>
          <a:xfrm>
            <a:off x="735330" y="5668089"/>
            <a:ext cx="1050488" cy="1882973"/>
          </a:xfrm>
          <a:prstGeom prst="rect">
            <a:avLst/>
          </a:prstGeom>
        </p:spPr>
      </p:pic>
      <p:sp>
        <p:nvSpPr>
          <p:cNvPr id="11" name="Text 5"/>
          <p:cNvSpPr/>
          <p:nvPr/>
        </p:nvSpPr>
        <p:spPr>
          <a:xfrm>
            <a:off x="2100858" y="5878116"/>
            <a:ext cx="2626162" cy="328255"/>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Performance</a:t>
            </a:r>
            <a:endParaRPr lang="en-US" sz="2050" dirty="0"/>
          </a:p>
        </p:txBody>
      </p:sp>
      <p:sp>
        <p:nvSpPr>
          <p:cNvPr id="12" name="Text 6"/>
          <p:cNvSpPr/>
          <p:nvPr/>
        </p:nvSpPr>
        <p:spPr>
          <a:xfrm>
            <a:off x="2100858" y="6332339"/>
            <a:ext cx="6307812" cy="1008698"/>
          </a:xfrm>
          <a:prstGeom prst="rect">
            <a:avLst/>
          </a:prstGeom>
          <a:noFill/>
          <a:ln/>
        </p:spPr>
        <p:txBody>
          <a:bodyPr wrap="square" lIns="0" tIns="0" rIns="0" bIns="0" rtlCol="0" anchor="t"/>
          <a:lstStyle/>
          <a:p>
            <a:pPr marL="0" indent="0" algn="l">
              <a:lnSpc>
                <a:spcPts val="2600"/>
              </a:lnSpc>
              <a:buNone/>
            </a:pPr>
            <a:r>
              <a:rPr lang="en-US" sz="1650" kern="0" spc="-33" dirty="0">
                <a:solidFill>
                  <a:srgbClr val="272525"/>
                </a:solidFill>
                <a:latin typeface="Inter" pitchFamily="34" charset="0"/>
                <a:ea typeface="Inter" pitchFamily="34" charset="-122"/>
                <a:cs typeface="Inter" pitchFamily="34" charset="-120"/>
              </a:rPr>
              <a:t>Consider the space and time complexities associated with each representation, selecting the most efficient option for the given application.</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3871" y="814507"/>
            <a:ext cx="7517487" cy="640675"/>
          </a:xfrm>
          <a:prstGeom prst="rect">
            <a:avLst/>
          </a:prstGeom>
          <a:noFill/>
          <a:ln/>
        </p:spPr>
        <p:txBody>
          <a:bodyPr wrap="none" lIns="0" tIns="0" rIns="0" bIns="0" rtlCol="0" anchor="t"/>
          <a:lstStyle/>
          <a:p>
            <a:pPr marL="0" indent="0">
              <a:lnSpc>
                <a:spcPts val="5000"/>
              </a:lnSpc>
              <a:buNone/>
            </a:pPr>
            <a:r>
              <a:rPr lang="en-US" sz="4000" b="1" kern="0" spc="-121" dirty="0">
                <a:solidFill>
                  <a:srgbClr val="000000"/>
                </a:solidFill>
                <a:latin typeface="Inter Bold" pitchFamily="34" charset="0"/>
                <a:ea typeface="Inter Bold" pitchFamily="34" charset="-122"/>
                <a:cs typeface="Inter Bold" pitchFamily="34" charset="-120"/>
              </a:rPr>
              <a:t>Advantages and Disadvantages</a:t>
            </a:r>
            <a:endParaRPr lang="en-US" sz="4000" dirty="0"/>
          </a:p>
        </p:txBody>
      </p:sp>
      <p:sp>
        <p:nvSpPr>
          <p:cNvPr id="4" name="Shape 1"/>
          <p:cNvSpPr/>
          <p:nvPr/>
        </p:nvSpPr>
        <p:spPr>
          <a:xfrm>
            <a:off x="6203871" y="1762601"/>
            <a:ext cx="7709059" cy="5652373"/>
          </a:xfrm>
          <a:prstGeom prst="roundRect">
            <a:avLst>
              <a:gd name="adj" fmla="val 1523"/>
            </a:avLst>
          </a:prstGeom>
          <a:noFill/>
          <a:ln w="7620">
            <a:solidFill>
              <a:srgbClr val="000000">
                <a:alpha val="8000"/>
              </a:srgbClr>
            </a:solidFill>
            <a:prstDash val="solid"/>
          </a:ln>
        </p:spPr>
      </p:sp>
      <p:sp>
        <p:nvSpPr>
          <p:cNvPr id="5" name="Shape 2"/>
          <p:cNvSpPr/>
          <p:nvPr/>
        </p:nvSpPr>
        <p:spPr>
          <a:xfrm>
            <a:off x="6211491" y="1770221"/>
            <a:ext cx="7692985" cy="589240"/>
          </a:xfrm>
          <a:prstGeom prst="rect">
            <a:avLst/>
          </a:prstGeom>
          <a:solidFill>
            <a:srgbClr val="FFFFFF">
              <a:alpha val="4000"/>
            </a:srgbClr>
          </a:solidFill>
          <a:ln/>
        </p:spPr>
      </p:sp>
      <p:sp>
        <p:nvSpPr>
          <p:cNvPr id="6" name="Text 3"/>
          <p:cNvSpPr/>
          <p:nvPr/>
        </p:nvSpPr>
        <p:spPr>
          <a:xfrm>
            <a:off x="6417350" y="1900833"/>
            <a:ext cx="2150388" cy="328017"/>
          </a:xfrm>
          <a:prstGeom prst="rect">
            <a:avLst/>
          </a:prstGeom>
          <a:noFill/>
          <a:ln/>
        </p:spPr>
        <p:txBody>
          <a:bodyPr wrap="non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Representation</a:t>
            </a:r>
            <a:endParaRPr lang="en-US" sz="1600" dirty="0"/>
          </a:p>
        </p:txBody>
      </p:sp>
      <p:sp>
        <p:nvSpPr>
          <p:cNvPr id="7" name="Text 4"/>
          <p:cNvSpPr/>
          <p:nvPr/>
        </p:nvSpPr>
        <p:spPr>
          <a:xfrm>
            <a:off x="8985171" y="1900833"/>
            <a:ext cx="2146578" cy="328017"/>
          </a:xfrm>
          <a:prstGeom prst="rect">
            <a:avLst/>
          </a:prstGeom>
          <a:noFill/>
          <a:ln/>
        </p:spPr>
        <p:txBody>
          <a:bodyPr wrap="non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Advantages</a:t>
            </a:r>
            <a:endParaRPr lang="en-US" sz="1600" dirty="0"/>
          </a:p>
        </p:txBody>
      </p:sp>
      <p:sp>
        <p:nvSpPr>
          <p:cNvPr id="8" name="Text 5"/>
          <p:cNvSpPr/>
          <p:nvPr/>
        </p:nvSpPr>
        <p:spPr>
          <a:xfrm>
            <a:off x="11549182" y="1900833"/>
            <a:ext cx="2150388" cy="328017"/>
          </a:xfrm>
          <a:prstGeom prst="rect">
            <a:avLst/>
          </a:prstGeom>
          <a:noFill/>
          <a:ln/>
        </p:spPr>
        <p:txBody>
          <a:bodyPr wrap="non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Disadvantages</a:t>
            </a:r>
            <a:endParaRPr lang="en-US" sz="1600" dirty="0"/>
          </a:p>
        </p:txBody>
      </p:sp>
      <p:sp>
        <p:nvSpPr>
          <p:cNvPr id="9" name="Shape 6"/>
          <p:cNvSpPr/>
          <p:nvPr/>
        </p:nvSpPr>
        <p:spPr>
          <a:xfrm>
            <a:off x="6211491" y="2359462"/>
            <a:ext cx="7692985" cy="1901309"/>
          </a:xfrm>
          <a:prstGeom prst="rect">
            <a:avLst/>
          </a:prstGeom>
          <a:solidFill>
            <a:srgbClr val="000000">
              <a:alpha val="4000"/>
            </a:srgbClr>
          </a:solidFill>
          <a:ln/>
        </p:spPr>
      </p:sp>
      <p:sp>
        <p:nvSpPr>
          <p:cNvPr id="10" name="Text 7"/>
          <p:cNvSpPr/>
          <p:nvPr/>
        </p:nvSpPr>
        <p:spPr>
          <a:xfrm>
            <a:off x="6417350" y="2490073"/>
            <a:ext cx="2150388" cy="328017"/>
          </a:xfrm>
          <a:prstGeom prst="rect">
            <a:avLst/>
          </a:prstGeom>
          <a:noFill/>
          <a:ln/>
        </p:spPr>
        <p:txBody>
          <a:bodyPr wrap="non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Adjacency Matrix</a:t>
            </a:r>
            <a:endParaRPr lang="en-US" sz="1600" dirty="0"/>
          </a:p>
        </p:txBody>
      </p:sp>
      <p:sp>
        <p:nvSpPr>
          <p:cNvPr id="11" name="Text 8"/>
          <p:cNvSpPr/>
          <p:nvPr/>
        </p:nvSpPr>
        <p:spPr>
          <a:xfrm>
            <a:off x="8985171" y="2490073"/>
            <a:ext cx="2146578" cy="984052"/>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Simple to implement, efficient for dense graphs</a:t>
            </a:r>
            <a:endParaRPr lang="en-US" sz="1600" dirty="0"/>
          </a:p>
        </p:txBody>
      </p:sp>
      <p:sp>
        <p:nvSpPr>
          <p:cNvPr id="12" name="Text 9"/>
          <p:cNvSpPr/>
          <p:nvPr/>
        </p:nvSpPr>
        <p:spPr>
          <a:xfrm>
            <a:off x="11549182" y="2490073"/>
            <a:ext cx="2150388" cy="1640086"/>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High space consumption for sparse graphs, inefficient for neighbor retrieval</a:t>
            </a:r>
            <a:endParaRPr lang="en-US" sz="1600" dirty="0"/>
          </a:p>
        </p:txBody>
      </p:sp>
      <p:sp>
        <p:nvSpPr>
          <p:cNvPr id="13" name="Shape 10"/>
          <p:cNvSpPr/>
          <p:nvPr/>
        </p:nvSpPr>
        <p:spPr>
          <a:xfrm>
            <a:off x="6211491" y="4260771"/>
            <a:ext cx="7692985" cy="1573292"/>
          </a:xfrm>
          <a:prstGeom prst="rect">
            <a:avLst/>
          </a:prstGeom>
          <a:solidFill>
            <a:srgbClr val="FFFFFF">
              <a:alpha val="4000"/>
            </a:srgbClr>
          </a:solidFill>
          <a:ln/>
        </p:spPr>
      </p:sp>
      <p:sp>
        <p:nvSpPr>
          <p:cNvPr id="14" name="Text 11"/>
          <p:cNvSpPr/>
          <p:nvPr/>
        </p:nvSpPr>
        <p:spPr>
          <a:xfrm>
            <a:off x="6417350" y="4391382"/>
            <a:ext cx="2150388" cy="328017"/>
          </a:xfrm>
          <a:prstGeom prst="rect">
            <a:avLst/>
          </a:prstGeom>
          <a:noFill/>
          <a:ln/>
        </p:spPr>
        <p:txBody>
          <a:bodyPr wrap="non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Adjacency List</a:t>
            </a:r>
            <a:endParaRPr lang="en-US" sz="1600" dirty="0"/>
          </a:p>
        </p:txBody>
      </p:sp>
      <p:sp>
        <p:nvSpPr>
          <p:cNvPr id="15" name="Text 12"/>
          <p:cNvSpPr/>
          <p:nvPr/>
        </p:nvSpPr>
        <p:spPr>
          <a:xfrm>
            <a:off x="8985171" y="4391382"/>
            <a:ext cx="2146578" cy="1312069"/>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Space-efficient for sparse graphs, efficient for neighbor retrieval</a:t>
            </a:r>
            <a:endParaRPr lang="en-US" sz="1600" dirty="0"/>
          </a:p>
        </p:txBody>
      </p:sp>
      <p:sp>
        <p:nvSpPr>
          <p:cNvPr id="16" name="Text 13"/>
          <p:cNvSpPr/>
          <p:nvPr/>
        </p:nvSpPr>
        <p:spPr>
          <a:xfrm>
            <a:off x="11549182" y="4391382"/>
            <a:ext cx="2150388" cy="1312069"/>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Less intuitive than matrix, potentially slower for dense graphs</a:t>
            </a:r>
            <a:endParaRPr lang="en-US" sz="1600" dirty="0"/>
          </a:p>
        </p:txBody>
      </p:sp>
      <p:sp>
        <p:nvSpPr>
          <p:cNvPr id="17" name="Shape 14"/>
          <p:cNvSpPr/>
          <p:nvPr/>
        </p:nvSpPr>
        <p:spPr>
          <a:xfrm>
            <a:off x="6211491" y="5834063"/>
            <a:ext cx="7692985" cy="1573292"/>
          </a:xfrm>
          <a:prstGeom prst="rect">
            <a:avLst/>
          </a:prstGeom>
          <a:solidFill>
            <a:srgbClr val="000000">
              <a:alpha val="4000"/>
            </a:srgbClr>
          </a:solidFill>
          <a:ln/>
        </p:spPr>
      </p:sp>
      <p:sp>
        <p:nvSpPr>
          <p:cNvPr id="18" name="Text 15"/>
          <p:cNvSpPr/>
          <p:nvPr/>
        </p:nvSpPr>
        <p:spPr>
          <a:xfrm>
            <a:off x="6417350" y="5964674"/>
            <a:ext cx="2150388" cy="328017"/>
          </a:xfrm>
          <a:prstGeom prst="rect">
            <a:avLst/>
          </a:prstGeom>
          <a:noFill/>
          <a:ln/>
        </p:spPr>
        <p:txBody>
          <a:bodyPr wrap="non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Adjacency Multilist</a:t>
            </a:r>
            <a:endParaRPr lang="en-US" sz="1600" dirty="0"/>
          </a:p>
        </p:txBody>
      </p:sp>
      <p:sp>
        <p:nvSpPr>
          <p:cNvPr id="19" name="Text 16"/>
          <p:cNvSpPr/>
          <p:nvPr/>
        </p:nvSpPr>
        <p:spPr>
          <a:xfrm>
            <a:off x="8985171" y="5964674"/>
            <a:ext cx="2146578" cy="1312069"/>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Space-efficient for undirected graphs, flexible for dynamic operations</a:t>
            </a:r>
            <a:endParaRPr lang="en-US" sz="1600" dirty="0"/>
          </a:p>
        </p:txBody>
      </p:sp>
      <p:sp>
        <p:nvSpPr>
          <p:cNvPr id="20" name="Text 17"/>
          <p:cNvSpPr/>
          <p:nvPr/>
        </p:nvSpPr>
        <p:spPr>
          <a:xfrm>
            <a:off x="11549182" y="5964674"/>
            <a:ext cx="2150388" cy="1312069"/>
          </a:xfrm>
          <a:prstGeom prst="rect">
            <a:avLst/>
          </a:prstGeom>
          <a:noFill/>
          <a:ln/>
        </p:spPr>
        <p:txBody>
          <a:bodyPr wrap="square" lIns="0" tIns="0" rIns="0" bIns="0" rtlCol="0" anchor="t"/>
          <a:lstStyle/>
          <a:p>
            <a:pPr marL="0" indent="0">
              <a:lnSpc>
                <a:spcPts val="2550"/>
              </a:lnSpc>
              <a:buNone/>
            </a:pPr>
            <a:r>
              <a:rPr lang="en-US" sz="1600" kern="0" spc="-32" dirty="0">
                <a:solidFill>
                  <a:srgbClr val="272525"/>
                </a:solidFill>
                <a:latin typeface="Inter" pitchFamily="34" charset="0"/>
                <a:ea typeface="Inter" pitchFamily="34" charset="-122"/>
                <a:cs typeface="Inter" pitchFamily="34" charset="-120"/>
              </a:rPr>
              <a:t>Potentially more complex to implement, less efficient for directed graphs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Custom</PresentationFormat>
  <Paragraphs>76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Shrikant biradar</cp:lastModifiedBy>
  <cp:revision>1</cp:revision>
  <dcterms:created xsi:type="dcterms:W3CDTF">2024-11-19T12:41:18Z</dcterms:created>
  <dcterms:modified xsi:type="dcterms:W3CDTF">2024-11-19T12:56:07Z</dcterms:modified>
</cp:coreProperties>
</file>