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4" r:id="rId2"/>
    <p:sldId id="257" r:id="rId3"/>
    <p:sldId id="258" r:id="rId4"/>
    <p:sldId id="261" r:id="rId5"/>
    <p:sldId id="262" r:id="rId6"/>
    <p:sldId id="267" r:id="rId7"/>
    <p:sldId id="268" r:id="rId8"/>
    <p:sldId id="269" r:id="rId9"/>
    <p:sldId id="265" r:id="rId10"/>
    <p:sldId id="266" r:id="rId11"/>
    <p:sldId id="272" r:id="rId12"/>
    <p:sldId id="273" r:id="rId13"/>
    <p:sldId id="271" r:id="rId14"/>
    <p:sldId id="276" r:id="rId15"/>
    <p:sldId id="274" r:id="rId16"/>
    <p:sldId id="277" r:id="rId17"/>
    <p:sldId id="275" r:id="rId18"/>
    <p:sldId id="278" r:id="rId19"/>
    <p:sldId id="279" r:id="rId20"/>
    <p:sldId id="281" r:id="rId21"/>
    <p:sldId id="280" r:id="rId22"/>
    <p:sldId id="283" r:id="rId23"/>
    <p:sldId id="282" r:id="rId24"/>
    <p:sldId id="264" r:id="rId25"/>
  </p:sldIdLst>
  <p:sldSz cx="10801350" cy="7921625"/>
  <p:notesSz cx="6858000" cy="9144000"/>
  <p:defaultTextStyle>
    <a:defPPr>
      <a:defRPr lang="en-US"/>
    </a:defPPr>
    <a:lvl1pPr marL="0" algn="l" defTabSz="1069647" rtl="0" eaLnBrk="1" latinLnBrk="0" hangingPunct="1">
      <a:defRPr sz="2100" kern="1200">
        <a:solidFill>
          <a:schemeClr val="tx1"/>
        </a:solidFill>
        <a:latin typeface="+mn-lt"/>
        <a:ea typeface="+mn-ea"/>
        <a:cs typeface="+mn-cs"/>
      </a:defRPr>
    </a:lvl1pPr>
    <a:lvl2pPr marL="534823" algn="l" defTabSz="1069647" rtl="0" eaLnBrk="1" latinLnBrk="0" hangingPunct="1">
      <a:defRPr sz="2100" kern="1200">
        <a:solidFill>
          <a:schemeClr val="tx1"/>
        </a:solidFill>
        <a:latin typeface="+mn-lt"/>
        <a:ea typeface="+mn-ea"/>
        <a:cs typeface="+mn-cs"/>
      </a:defRPr>
    </a:lvl2pPr>
    <a:lvl3pPr marL="1069647" algn="l" defTabSz="1069647" rtl="0" eaLnBrk="1" latinLnBrk="0" hangingPunct="1">
      <a:defRPr sz="2100" kern="1200">
        <a:solidFill>
          <a:schemeClr val="tx1"/>
        </a:solidFill>
        <a:latin typeface="+mn-lt"/>
        <a:ea typeface="+mn-ea"/>
        <a:cs typeface="+mn-cs"/>
      </a:defRPr>
    </a:lvl3pPr>
    <a:lvl4pPr marL="1604469" algn="l" defTabSz="1069647" rtl="0" eaLnBrk="1" latinLnBrk="0" hangingPunct="1">
      <a:defRPr sz="2100" kern="1200">
        <a:solidFill>
          <a:schemeClr val="tx1"/>
        </a:solidFill>
        <a:latin typeface="+mn-lt"/>
        <a:ea typeface="+mn-ea"/>
        <a:cs typeface="+mn-cs"/>
      </a:defRPr>
    </a:lvl4pPr>
    <a:lvl5pPr marL="2139292" algn="l" defTabSz="1069647" rtl="0" eaLnBrk="1" latinLnBrk="0" hangingPunct="1">
      <a:defRPr sz="2100" kern="1200">
        <a:solidFill>
          <a:schemeClr val="tx1"/>
        </a:solidFill>
        <a:latin typeface="+mn-lt"/>
        <a:ea typeface="+mn-ea"/>
        <a:cs typeface="+mn-cs"/>
      </a:defRPr>
    </a:lvl5pPr>
    <a:lvl6pPr marL="2674116" algn="l" defTabSz="1069647" rtl="0" eaLnBrk="1" latinLnBrk="0" hangingPunct="1">
      <a:defRPr sz="2100" kern="1200">
        <a:solidFill>
          <a:schemeClr val="tx1"/>
        </a:solidFill>
        <a:latin typeface="+mn-lt"/>
        <a:ea typeface="+mn-ea"/>
        <a:cs typeface="+mn-cs"/>
      </a:defRPr>
    </a:lvl6pPr>
    <a:lvl7pPr marL="3208939" algn="l" defTabSz="1069647" rtl="0" eaLnBrk="1" latinLnBrk="0" hangingPunct="1">
      <a:defRPr sz="2100" kern="1200">
        <a:solidFill>
          <a:schemeClr val="tx1"/>
        </a:solidFill>
        <a:latin typeface="+mn-lt"/>
        <a:ea typeface="+mn-ea"/>
        <a:cs typeface="+mn-cs"/>
      </a:defRPr>
    </a:lvl7pPr>
    <a:lvl8pPr marL="3743763" algn="l" defTabSz="1069647" rtl="0" eaLnBrk="1" latinLnBrk="0" hangingPunct="1">
      <a:defRPr sz="2100" kern="1200">
        <a:solidFill>
          <a:schemeClr val="tx1"/>
        </a:solidFill>
        <a:latin typeface="+mn-lt"/>
        <a:ea typeface="+mn-ea"/>
        <a:cs typeface="+mn-cs"/>
      </a:defRPr>
    </a:lvl8pPr>
    <a:lvl9pPr marL="4278585" algn="l" defTabSz="1069647"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444"/>
    <a:srgbClr val="C9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100" d="100"/>
          <a:sy n="100" d="100"/>
        </p:scale>
        <p:origin x="-1398" y="-72"/>
      </p:cViewPr>
      <p:guideLst>
        <p:guide orient="horz" pos="2495"/>
        <p:guide pos="34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47CD6-E287-4D87-8CE5-CE3CD0E628AE}"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IN"/>
        </a:p>
      </dgm:t>
    </dgm:pt>
    <dgm:pt modelId="{0AA0B0A8-8C63-4E30-A565-620E10D95D20}">
      <dgm:prSet phldrT="[Text]"/>
      <dgm:spPr/>
      <dgm:t>
        <a:bodyPr/>
        <a:lstStyle/>
        <a:p>
          <a:r>
            <a:rPr lang="en-IN" dirty="0" smtClean="0"/>
            <a:t>Variable Identification</a:t>
          </a:r>
          <a:endParaRPr lang="en-IN" dirty="0"/>
        </a:p>
      </dgm:t>
    </dgm:pt>
    <dgm:pt modelId="{3A96E1B0-FEB1-47CD-9C2D-3FC7E36157CA}" type="parTrans" cxnId="{C10720A3-29BC-4AB7-A89A-2491354CCD2B}">
      <dgm:prSet/>
      <dgm:spPr/>
      <dgm:t>
        <a:bodyPr/>
        <a:lstStyle/>
        <a:p>
          <a:endParaRPr lang="en-IN"/>
        </a:p>
      </dgm:t>
    </dgm:pt>
    <dgm:pt modelId="{3EC2EC76-7660-4F86-9539-30223956BBC5}" type="sibTrans" cxnId="{C10720A3-29BC-4AB7-A89A-2491354CCD2B}">
      <dgm:prSet/>
      <dgm:spPr/>
      <dgm:t>
        <a:bodyPr/>
        <a:lstStyle/>
        <a:p>
          <a:endParaRPr lang="en-IN"/>
        </a:p>
      </dgm:t>
    </dgm:pt>
    <dgm:pt modelId="{B9B69232-723B-41A3-941B-4C30B6615E64}">
      <dgm:prSet phldrT="[Text]"/>
      <dgm:spPr/>
      <dgm:t>
        <a:bodyPr/>
        <a:lstStyle/>
        <a:p>
          <a:r>
            <a:rPr lang="en-IN" dirty="0" smtClean="0"/>
            <a:t>Symbolling, Price, Mileage, and other necessary variables to support initial hypothesis</a:t>
          </a:r>
          <a:endParaRPr lang="en-IN" dirty="0"/>
        </a:p>
      </dgm:t>
    </dgm:pt>
    <dgm:pt modelId="{A4294901-FE60-4EAB-A14F-01DBB84FA193}" type="parTrans" cxnId="{7CDC171A-1808-4E8B-ABE8-081DC958C559}">
      <dgm:prSet/>
      <dgm:spPr/>
      <dgm:t>
        <a:bodyPr/>
        <a:lstStyle/>
        <a:p>
          <a:endParaRPr lang="en-IN"/>
        </a:p>
      </dgm:t>
    </dgm:pt>
    <dgm:pt modelId="{5F081E29-868E-45BB-8131-116B36675BE1}" type="sibTrans" cxnId="{7CDC171A-1808-4E8B-ABE8-081DC958C559}">
      <dgm:prSet/>
      <dgm:spPr/>
      <dgm:t>
        <a:bodyPr/>
        <a:lstStyle/>
        <a:p>
          <a:endParaRPr lang="en-IN"/>
        </a:p>
      </dgm:t>
    </dgm:pt>
    <dgm:pt modelId="{E292E50B-4D0E-4554-A489-35FBE3531A6C}">
      <dgm:prSet phldrT="[Text]"/>
      <dgm:spPr/>
      <dgm:t>
        <a:bodyPr/>
        <a:lstStyle/>
        <a:p>
          <a:r>
            <a:rPr lang="en-IN" dirty="0" smtClean="0"/>
            <a:t>Univariate Analysis</a:t>
          </a:r>
          <a:endParaRPr lang="en-IN" dirty="0"/>
        </a:p>
      </dgm:t>
    </dgm:pt>
    <dgm:pt modelId="{2109CC8F-C13A-4724-BFC4-5533B9CB4ABD}" type="parTrans" cxnId="{6C1EE695-29D5-4024-8C78-C521AC72324F}">
      <dgm:prSet/>
      <dgm:spPr/>
      <dgm:t>
        <a:bodyPr/>
        <a:lstStyle/>
        <a:p>
          <a:endParaRPr lang="en-IN"/>
        </a:p>
      </dgm:t>
    </dgm:pt>
    <dgm:pt modelId="{5DB1E35D-B1F4-4845-9F7C-0E21EF14B680}" type="sibTrans" cxnId="{6C1EE695-29D5-4024-8C78-C521AC72324F}">
      <dgm:prSet/>
      <dgm:spPr/>
      <dgm:t>
        <a:bodyPr/>
        <a:lstStyle/>
        <a:p>
          <a:endParaRPr lang="en-IN"/>
        </a:p>
      </dgm:t>
    </dgm:pt>
    <dgm:pt modelId="{CE861BED-D541-42F3-A29F-FED913544E2C}">
      <dgm:prSet phldrT="[Text]"/>
      <dgm:spPr/>
      <dgm:t>
        <a:bodyPr/>
        <a:lstStyle/>
        <a:p>
          <a:r>
            <a:rPr lang="en-IN" dirty="0" smtClean="0"/>
            <a:t>Explored the data for individual column. Refer notebook. </a:t>
          </a:r>
          <a:endParaRPr lang="en-IN" dirty="0"/>
        </a:p>
      </dgm:t>
    </dgm:pt>
    <dgm:pt modelId="{E763D6D8-5654-42C8-94E1-D0BAB51024B1}" type="parTrans" cxnId="{0D1BFD9C-F865-4619-B7DF-A948DB66D782}">
      <dgm:prSet/>
      <dgm:spPr/>
      <dgm:t>
        <a:bodyPr/>
        <a:lstStyle/>
        <a:p>
          <a:endParaRPr lang="en-IN"/>
        </a:p>
      </dgm:t>
    </dgm:pt>
    <dgm:pt modelId="{48C937F5-9897-41C6-9E72-7BE19C30BFBC}" type="sibTrans" cxnId="{0D1BFD9C-F865-4619-B7DF-A948DB66D782}">
      <dgm:prSet/>
      <dgm:spPr/>
      <dgm:t>
        <a:bodyPr/>
        <a:lstStyle/>
        <a:p>
          <a:endParaRPr lang="en-IN"/>
        </a:p>
      </dgm:t>
    </dgm:pt>
    <dgm:pt modelId="{8DC3BFD1-D2A3-4250-A75D-7148F17DA3AA}">
      <dgm:prSet phldrT="[Text]"/>
      <dgm:spPr/>
      <dgm:t>
        <a:bodyPr/>
        <a:lstStyle/>
        <a:p>
          <a:r>
            <a:rPr lang="en-IN" dirty="0" smtClean="0"/>
            <a:t>Bi-variate Analysis</a:t>
          </a:r>
          <a:endParaRPr lang="en-IN" dirty="0"/>
        </a:p>
      </dgm:t>
    </dgm:pt>
    <dgm:pt modelId="{ED209E8C-D7A9-44C8-BB63-2DC9295F8E9D}" type="parTrans" cxnId="{54DF631C-94AB-4722-A1A2-FC33B9079942}">
      <dgm:prSet/>
      <dgm:spPr/>
      <dgm:t>
        <a:bodyPr/>
        <a:lstStyle/>
        <a:p>
          <a:endParaRPr lang="en-IN"/>
        </a:p>
      </dgm:t>
    </dgm:pt>
    <dgm:pt modelId="{AFF0E4A2-8898-407F-AA63-53620FC0200F}" type="sibTrans" cxnId="{54DF631C-94AB-4722-A1A2-FC33B9079942}">
      <dgm:prSet/>
      <dgm:spPr/>
      <dgm:t>
        <a:bodyPr/>
        <a:lstStyle/>
        <a:p>
          <a:endParaRPr lang="en-IN"/>
        </a:p>
      </dgm:t>
    </dgm:pt>
    <dgm:pt modelId="{CFC005A9-93AE-4DA0-B038-CDC81184E7AB}">
      <dgm:prSet phldrT="[Text]"/>
      <dgm:spPr/>
      <dgm:t>
        <a:bodyPr/>
        <a:lstStyle/>
        <a:p>
          <a:r>
            <a:rPr lang="en-IN" dirty="0" smtClean="0"/>
            <a:t>Explored the data for multiple column. Refer notebook. </a:t>
          </a:r>
          <a:endParaRPr lang="en-IN" dirty="0"/>
        </a:p>
      </dgm:t>
    </dgm:pt>
    <dgm:pt modelId="{F0052403-D5E4-4FDD-A325-53F7166F12D8}" type="parTrans" cxnId="{A8C6BB51-B59E-4DEC-B572-1B7058A2DCEA}">
      <dgm:prSet/>
      <dgm:spPr/>
      <dgm:t>
        <a:bodyPr/>
        <a:lstStyle/>
        <a:p>
          <a:endParaRPr lang="en-IN"/>
        </a:p>
      </dgm:t>
    </dgm:pt>
    <dgm:pt modelId="{D85E259C-AD03-487D-BF5A-BF63EC139F20}" type="sibTrans" cxnId="{A8C6BB51-B59E-4DEC-B572-1B7058A2DCEA}">
      <dgm:prSet/>
      <dgm:spPr/>
      <dgm:t>
        <a:bodyPr/>
        <a:lstStyle/>
        <a:p>
          <a:endParaRPr lang="en-IN"/>
        </a:p>
      </dgm:t>
    </dgm:pt>
    <dgm:pt modelId="{4310C820-E890-4941-B6B3-24E444F4F026}">
      <dgm:prSet phldrT="[Text]"/>
      <dgm:spPr/>
      <dgm:t>
        <a:bodyPr/>
        <a:lstStyle/>
        <a:p>
          <a:r>
            <a:rPr lang="en-IN" dirty="0" smtClean="0"/>
            <a:t>Cleaning missing values</a:t>
          </a:r>
          <a:endParaRPr lang="en-IN" dirty="0"/>
        </a:p>
      </dgm:t>
    </dgm:pt>
    <dgm:pt modelId="{C8B19663-9581-4855-9BC2-8A5B9DBCD085}" type="parTrans" cxnId="{A41D17F0-5B9F-43BB-A189-5543DEC61BEB}">
      <dgm:prSet/>
      <dgm:spPr/>
      <dgm:t>
        <a:bodyPr/>
        <a:lstStyle/>
        <a:p>
          <a:endParaRPr lang="en-IN"/>
        </a:p>
      </dgm:t>
    </dgm:pt>
    <dgm:pt modelId="{FBC17CBE-517B-4A09-A033-E16EB699E67A}" type="sibTrans" cxnId="{A41D17F0-5B9F-43BB-A189-5543DEC61BEB}">
      <dgm:prSet/>
      <dgm:spPr/>
      <dgm:t>
        <a:bodyPr/>
        <a:lstStyle/>
        <a:p>
          <a:endParaRPr lang="en-IN"/>
        </a:p>
      </dgm:t>
    </dgm:pt>
    <dgm:pt modelId="{E2551F77-5818-4DD0-B149-CF3A79722851}">
      <dgm:prSet phldrT="[Text]"/>
      <dgm:spPr/>
      <dgm:t>
        <a:bodyPr/>
        <a:lstStyle/>
        <a:p>
          <a:r>
            <a:rPr lang="en-IN" dirty="0" smtClean="0"/>
            <a:t>Detecting, analysing and treating outliers </a:t>
          </a:r>
          <a:endParaRPr lang="en-IN" dirty="0"/>
        </a:p>
      </dgm:t>
    </dgm:pt>
    <dgm:pt modelId="{F439108A-CA3B-4D94-BBE9-323538B6F47C}" type="parTrans" cxnId="{9CDEE479-6110-4C59-807E-D8A4A4B4466C}">
      <dgm:prSet/>
      <dgm:spPr/>
      <dgm:t>
        <a:bodyPr/>
        <a:lstStyle/>
        <a:p>
          <a:endParaRPr lang="en-IN"/>
        </a:p>
      </dgm:t>
    </dgm:pt>
    <dgm:pt modelId="{6EDDF0F5-1EEF-4EC6-9C08-FAE120CA6E0E}" type="sibTrans" cxnId="{9CDEE479-6110-4C59-807E-D8A4A4B4466C}">
      <dgm:prSet/>
      <dgm:spPr/>
      <dgm:t>
        <a:bodyPr/>
        <a:lstStyle/>
        <a:p>
          <a:endParaRPr lang="en-IN"/>
        </a:p>
      </dgm:t>
    </dgm:pt>
    <dgm:pt modelId="{49897987-335B-415F-972E-4737BA80D8AE}">
      <dgm:prSet phldrT="[Text]"/>
      <dgm:spPr/>
      <dgm:t>
        <a:bodyPr/>
        <a:lstStyle/>
        <a:p>
          <a:r>
            <a:rPr lang="en-IN" dirty="0" smtClean="0"/>
            <a:t>Replaced missing values of non numeric fields with categorical mean value. </a:t>
          </a:r>
          <a:endParaRPr lang="en-IN" dirty="0"/>
        </a:p>
      </dgm:t>
    </dgm:pt>
    <dgm:pt modelId="{15304B9E-DB70-41D8-8B6C-8E9E991C376B}" type="parTrans" cxnId="{306E5B4D-D0F3-4D60-B5F0-82DBD19EF0C1}">
      <dgm:prSet/>
      <dgm:spPr/>
      <dgm:t>
        <a:bodyPr/>
        <a:lstStyle/>
        <a:p>
          <a:endParaRPr lang="en-IN"/>
        </a:p>
      </dgm:t>
    </dgm:pt>
    <dgm:pt modelId="{1C3CF81E-8272-4D9A-BAD1-02850E692FEE}" type="sibTrans" cxnId="{306E5B4D-D0F3-4D60-B5F0-82DBD19EF0C1}">
      <dgm:prSet/>
      <dgm:spPr/>
      <dgm:t>
        <a:bodyPr/>
        <a:lstStyle/>
        <a:p>
          <a:endParaRPr lang="en-IN"/>
        </a:p>
      </dgm:t>
    </dgm:pt>
    <dgm:pt modelId="{C0F68415-085E-45CC-8917-88F03E870B3B}">
      <dgm:prSet phldrT="[Text]"/>
      <dgm:spPr/>
      <dgm:t>
        <a:bodyPr/>
        <a:lstStyle/>
        <a:p>
          <a:r>
            <a:rPr lang="en-IN" dirty="0" smtClean="0"/>
            <a:t>Deriving variables</a:t>
          </a:r>
          <a:endParaRPr lang="en-IN" dirty="0"/>
        </a:p>
      </dgm:t>
    </dgm:pt>
    <dgm:pt modelId="{47EC5EAA-CDB0-4B19-B2C0-558ADF3AD94C}" type="parTrans" cxnId="{AC4A9A1B-CB79-4F3D-8D14-5D588B010A44}">
      <dgm:prSet/>
      <dgm:spPr/>
      <dgm:t>
        <a:bodyPr/>
        <a:lstStyle/>
        <a:p>
          <a:endParaRPr lang="en-IN"/>
        </a:p>
      </dgm:t>
    </dgm:pt>
    <dgm:pt modelId="{8DCA264C-748E-477B-9593-F1ADB8497A8D}" type="sibTrans" cxnId="{AC4A9A1B-CB79-4F3D-8D14-5D588B010A44}">
      <dgm:prSet/>
      <dgm:spPr/>
      <dgm:t>
        <a:bodyPr/>
        <a:lstStyle/>
        <a:p>
          <a:endParaRPr lang="en-IN"/>
        </a:p>
      </dgm:t>
    </dgm:pt>
    <dgm:pt modelId="{CAD52001-DD6D-4BC9-A82E-A27B8B0A5FDC}">
      <dgm:prSet phldrT="[Text]"/>
      <dgm:spPr/>
      <dgm:t>
        <a:bodyPr/>
        <a:lstStyle/>
        <a:p>
          <a:r>
            <a:rPr lang="en-IN" dirty="0" smtClean="0"/>
            <a:t>Engine size and horsepower outliers are kept because they represent real world data.</a:t>
          </a:r>
          <a:endParaRPr lang="en-IN" dirty="0"/>
        </a:p>
      </dgm:t>
    </dgm:pt>
    <dgm:pt modelId="{689F8B84-92EB-43B9-949B-72E6AD32C6CE}" type="parTrans" cxnId="{961CF75D-4B7B-4EE6-87C9-73DD657F7016}">
      <dgm:prSet/>
      <dgm:spPr/>
      <dgm:t>
        <a:bodyPr/>
        <a:lstStyle/>
        <a:p>
          <a:endParaRPr lang="en-IN"/>
        </a:p>
      </dgm:t>
    </dgm:pt>
    <dgm:pt modelId="{EFFC4FF9-61A1-4DF2-AF34-154D48563428}" type="sibTrans" cxnId="{961CF75D-4B7B-4EE6-87C9-73DD657F7016}">
      <dgm:prSet/>
      <dgm:spPr/>
      <dgm:t>
        <a:bodyPr/>
        <a:lstStyle/>
        <a:p>
          <a:endParaRPr lang="en-IN"/>
        </a:p>
      </dgm:t>
    </dgm:pt>
    <dgm:pt modelId="{42E8B32B-8523-4669-9CF1-E7BD39CFF8F6}">
      <dgm:prSet phldrT="[Text]"/>
      <dgm:spPr/>
      <dgm:t>
        <a:bodyPr/>
        <a:lstStyle/>
        <a:p>
          <a:r>
            <a:rPr lang="en-IN" dirty="0" smtClean="0"/>
            <a:t>Introduced few new variables like </a:t>
          </a:r>
          <a:r>
            <a:rPr lang="en-IN" dirty="0" err="1" smtClean="0"/>
            <a:t>avg</a:t>
          </a:r>
          <a:r>
            <a:rPr lang="en-IN" dirty="0" smtClean="0"/>
            <a:t>-mpg, </a:t>
          </a:r>
          <a:r>
            <a:rPr lang="en-IN" dirty="0" err="1" smtClean="0"/>
            <a:t>isrisky</a:t>
          </a:r>
          <a:r>
            <a:rPr lang="en-IN" dirty="0" smtClean="0"/>
            <a:t>, price-range, etc.</a:t>
          </a:r>
          <a:endParaRPr lang="en-IN" dirty="0"/>
        </a:p>
      </dgm:t>
    </dgm:pt>
    <dgm:pt modelId="{5E12226F-57A7-48BA-8407-F6F1E0D322E0}" type="parTrans" cxnId="{7A140CF1-8136-47B7-A89D-E30554A6B62A}">
      <dgm:prSet/>
      <dgm:spPr/>
      <dgm:t>
        <a:bodyPr/>
        <a:lstStyle/>
        <a:p>
          <a:endParaRPr lang="en-IN"/>
        </a:p>
      </dgm:t>
    </dgm:pt>
    <dgm:pt modelId="{AC66C4ED-0456-4F06-A2FF-4E0DBB814271}" type="sibTrans" cxnId="{7A140CF1-8136-47B7-A89D-E30554A6B62A}">
      <dgm:prSet/>
      <dgm:spPr/>
      <dgm:t>
        <a:bodyPr/>
        <a:lstStyle/>
        <a:p>
          <a:endParaRPr lang="en-IN"/>
        </a:p>
      </dgm:t>
    </dgm:pt>
    <dgm:pt modelId="{48CE8B54-95DC-493E-8B72-71DA8BB240AF}" type="pres">
      <dgm:prSet presAssocID="{3E047CD6-E287-4D87-8CE5-CE3CD0E628AE}" presName="linear" presStyleCnt="0">
        <dgm:presLayoutVars>
          <dgm:animLvl val="lvl"/>
          <dgm:resizeHandles val="exact"/>
        </dgm:presLayoutVars>
      </dgm:prSet>
      <dgm:spPr/>
    </dgm:pt>
    <dgm:pt modelId="{7D2A5E76-3870-4398-A6EC-F86433284B3F}" type="pres">
      <dgm:prSet presAssocID="{0AA0B0A8-8C63-4E30-A565-620E10D95D20}" presName="parentText" presStyleLbl="node1" presStyleIdx="0" presStyleCnt="6">
        <dgm:presLayoutVars>
          <dgm:chMax val="0"/>
          <dgm:bulletEnabled val="1"/>
        </dgm:presLayoutVars>
      </dgm:prSet>
      <dgm:spPr/>
    </dgm:pt>
    <dgm:pt modelId="{8812B5AF-99FE-415A-81A2-317DC4D927A6}" type="pres">
      <dgm:prSet presAssocID="{0AA0B0A8-8C63-4E30-A565-620E10D95D20}" presName="childText" presStyleLbl="revTx" presStyleIdx="0" presStyleCnt="6">
        <dgm:presLayoutVars>
          <dgm:bulletEnabled val="1"/>
        </dgm:presLayoutVars>
      </dgm:prSet>
      <dgm:spPr/>
      <dgm:t>
        <a:bodyPr/>
        <a:lstStyle/>
        <a:p>
          <a:endParaRPr lang="en-IN"/>
        </a:p>
      </dgm:t>
    </dgm:pt>
    <dgm:pt modelId="{C5986172-26BC-4414-B99E-F82D11077338}" type="pres">
      <dgm:prSet presAssocID="{E292E50B-4D0E-4554-A489-35FBE3531A6C}" presName="parentText" presStyleLbl="node1" presStyleIdx="1" presStyleCnt="6">
        <dgm:presLayoutVars>
          <dgm:chMax val="0"/>
          <dgm:bulletEnabled val="1"/>
        </dgm:presLayoutVars>
      </dgm:prSet>
      <dgm:spPr/>
    </dgm:pt>
    <dgm:pt modelId="{2E614716-A96E-4BAD-8200-5F736BE5BFDA}" type="pres">
      <dgm:prSet presAssocID="{E292E50B-4D0E-4554-A489-35FBE3531A6C}" presName="childText" presStyleLbl="revTx" presStyleIdx="1" presStyleCnt="6">
        <dgm:presLayoutVars>
          <dgm:bulletEnabled val="1"/>
        </dgm:presLayoutVars>
      </dgm:prSet>
      <dgm:spPr/>
      <dgm:t>
        <a:bodyPr/>
        <a:lstStyle/>
        <a:p>
          <a:endParaRPr lang="en-IN"/>
        </a:p>
      </dgm:t>
    </dgm:pt>
    <dgm:pt modelId="{3FF342EB-46CE-41A9-894C-D93AE5D0565E}" type="pres">
      <dgm:prSet presAssocID="{8DC3BFD1-D2A3-4250-A75D-7148F17DA3AA}" presName="parentText" presStyleLbl="node1" presStyleIdx="2" presStyleCnt="6">
        <dgm:presLayoutVars>
          <dgm:chMax val="0"/>
          <dgm:bulletEnabled val="1"/>
        </dgm:presLayoutVars>
      </dgm:prSet>
      <dgm:spPr/>
    </dgm:pt>
    <dgm:pt modelId="{014C73BD-C823-4D0D-91FB-977DDF64C5B9}" type="pres">
      <dgm:prSet presAssocID="{8DC3BFD1-D2A3-4250-A75D-7148F17DA3AA}" presName="childText" presStyleLbl="revTx" presStyleIdx="2" presStyleCnt="6">
        <dgm:presLayoutVars>
          <dgm:bulletEnabled val="1"/>
        </dgm:presLayoutVars>
      </dgm:prSet>
      <dgm:spPr/>
      <dgm:t>
        <a:bodyPr/>
        <a:lstStyle/>
        <a:p>
          <a:endParaRPr lang="en-IN"/>
        </a:p>
      </dgm:t>
    </dgm:pt>
    <dgm:pt modelId="{21BD5587-AB7B-406B-8CF1-1579DCDDFA2F}" type="pres">
      <dgm:prSet presAssocID="{4310C820-E890-4941-B6B3-24E444F4F026}" presName="parentText" presStyleLbl="node1" presStyleIdx="3" presStyleCnt="6">
        <dgm:presLayoutVars>
          <dgm:chMax val="0"/>
          <dgm:bulletEnabled val="1"/>
        </dgm:presLayoutVars>
      </dgm:prSet>
      <dgm:spPr/>
    </dgm:pt>
    <dgm:pt modelId="{5AB2DF89-D615-4533-BC54-2FA5A002D83A}" type="pres">
      <dgm:prSet presAssocID="{4310C820-E890-4941-B6B3-24E444F4F026}" presName="childText" presStyleLbl="revTx" presStyleIdx="3" presStyleCnt="6">
        <dgm:presLayoutVars>
          <dgm:bulletEnabled val="1"/>
        </dgm:presLayoutVars>
      </dgm:prSet>
      <dgm:spPr/>
      <dgm:t>
        <a:bodyPr/>
        <a:lstStyle/>
        <a:p>
          <a:endParaRPr lang="en-IN"/>
        </a:p>
      </dgm:t>
    </dgm:pt>
    <dgm:pt modelId="{DC286821-338B-4210-BC59-ED261F975FDE}" type="pres">
      <dgm:prSet presAssocID="{E2551F77-5818-4DD0-B149-CF3A79722851}" presName="parentText" presStyleLbl="node1" presStyleIdx="4" presStyleCnt="6">
        <dgm:presLayoutVars>
          <dgm:chMax val="0"/>
          <dgm:bulletEnabled val="1"/>
        </dgm:presLayoutVars>
      </dgm:prSet>
      <dgm:spPr/>
    </dgm:pt>
    <dgm:pt modelId="{B4962B4C-04C5-4BCD-83DF-27CF412AB1C1}" type="pres">
      <dgm:prSet presAssocID="{E2551F77-5818-4DD0-B149-CF3A79722851}" presName="childText" presStyleLbl="revTx" presStyleIdx="4" presStyleCnt="6">
        <dgm:presLayoutVars>
          <dgm:bulletEnabled val="1"/>
        </dgm:presLayoutVars>
      </dgm:prSet>
      <dgm:spPr/>
      <dgm:t>
        <a:bodyPr/>
        <a:lstStyle/>
        <a:p>
          <a:endParaRPr lang="en-IN"/>
        </a:p>
      </dgm:t>
    </dgm:pt>
    <dgm:pt modelId="{84E20468-9E16-4592-8DF7-4E32EC3BFC3B}" type="pres">
      <dgm:prSet presAssocID="{C0F68415-085E-45CC-8917-88F03E870B3B}" presName="parentText" presStyleLbl="node1" presStyleIdx="5" presStyleCnt="6">
        <dgm:presLayoutVars>
          <dgm:chMax val="0"/>
          <dgm:bulletEnabled val="1"/>
        </dgm:presLayoutVars>
      </dgm:prSet>
      <dgm:spPr/>
    </dgm:pt>
    <dgm:pt modelId="{BAEE63A4-83BF-414D-B3C5-452606A30E8C}" type="pres">
      <dgm:prSet presAssocID="{C0F68415-085E-45CC-8917-88F03E870B3B}" presName="childText" presStyleLbl="revTx" presStyleIdx="5" presStyleCnt="6">
        <dgm:presLayoutVars>
          <dgm:bulletEnabled val="1"/>
        </dgm:presLayoutVars>
      </dgm:prSet>
      <dgm:spPr/>
      <dgm:t>
        <a:bodyPr/>
        <a:lstStyle/>
        <a:p>
          <a:endParaRPr lang="en-IN"/>
        </a:p>
      </dgm:t>
    </dgm:pt>
  </dgm:ptLst>
  <dgm:cxnLst>
    <dgm:cxn modelId="{D9E0FBA4-0ECD-460F-BABA-D3B416AFAA41}" type="presOf" srcId="{4310C820-E890-4941-B6B3-24E444F4F026}" destId="{21BD5587-AB7B-406B-8CF1-1579DCDDFA2F}" srcOrd="0" destOrd="0" presId="urn:microsoft.com/office/officeart/2005/8/layout/vList2"/>
    <dgm:cxn modelId="{441246D5-1665-4814-B68F-2ACB7C79FF78}" type="presOf" srcId="{CFC005A9-93AE-4DA0-B038-CDC81184E7AB}" destId="{014C73BD-C823-4D0D-91FB-977DDF64C5B9}" srcOrd="0" destOrd="0" presId="urn:microsoft.com/office/officeart/2005/8/layout/vList2"/>
    <dgm:cxn modelId="{9CDEE479-6110-4C59-807E-D8A4A4B4466C}" srcId="{3E047CD6-E287-4D87-8CE5-CE3CD0E628AE}" destId="{E2551F77-5818-4DD0-B149-CF3A79722851}" srcOrd="4" destOrd="0" parTransId="{F439108A-CA3B-4D94-BBE9-323538B6F47C}" sibTransId="{6EDDF0F5-1EEF-4EC6-9C08-FAE120CA6E0E}"/>
    <dgm:cxn modelId="{D882AE46-D6D1-457B-B2F7-45591F9BE8B1}" type="presOf" srcId="{CAD52001-DD6D-4BC9-A82E-A27B8B0A5FDC}" destId="{B4962B4C-04C5-4BCD-83DF-27CF412AB1C1}" srcOrd="0" destOrd="0" presId="urn:microsoft.com/office/officeart/2005/8/layout/vList2"/>
    <dgm:cxn modelId="{701595A2-8E38-47B9-BB3E-DFA33EAA1141}" type="presOf" srcId="{42E8B32B-8523-4669-9CF1-E7BD39CFF8F6}" destId="{BAEE63A4-83BF-414D-B3C5-452606A30E8C}" srcOrd="0" destOrd="0" presId="urn:microsoft.com/office/officeart/2005/8/layout/vList2"/>
    <dgm:cxn modelId="{AB280D4B-871C-4DB3-9D61-B4D3B11A2250}" type="presOf" srcId="{E292E50B-4D0E-4554-A489-35FBE3531A6C}" destId="{C5986172-26BC-4414-B99E-F82D11077338}" srcOrd="0" destOrd="0" presId="urn:microsoft.com/office/officeart/2005/8/layout/vList2"/>
    <dgm:cxn modelId="{0D1BFD9C-F865-4619-B7DF-A948DB66D782}" srcId="{E292E50B-4D0E-4554-A489-35FBE3531A6C}" destId="{CE861BED-D541-42F3-A29F-FED913544E2C}" srcOrd="0" destOrd="0" parTransId="{E763D6D8-5654-42C8-94E1-D0BAB51024B1}" sibTransId="{48C937F5-9897-41C6-9E72-7BE19C30BFBC}"/>
    <dgm:cxn modelId="{961CF75D-4B7B-4EE6-87C9-73DD657F7016}" srcId="{E2551F77-5818-4DD0-B149-CF3A79722851}" destId="{CAD52001-DD6D-4BC9-A82E-A27B8B0A5FDC}" srcOrd="0" destOrd="0" parTransId="{689F8B84-92EB-43B9-949B-72E6AD32C6CE}" sibTransId="{EFFC4FF9-61A1-4DF2-AF34-154D48563428}"/>
    <dgm:cxn modelId="{7302BF1D-594D-4129-80FA-A6C8FA9395A1}" type="presOf" srcId="{0AA0B0A8-8C63-4E30-A565-620E10D95D20}" destId="{7D2A5E76-3870-4398-A6EC-F86433284B3F}" srcOrd="0" destOrd="0" presId="urn:microsoft.com/office/officeart/2005/8/layout/vList2"/>
    <dgm:cxn modelId="{7A140CF1-8136-47B7-A89D-E30554A6B62A}" srcId="{C0F68415-085E-45CC-8917-88F03E870B3B}" destId="{42E8B32B-8523-4669-9CF1-E7BD39CFF8F6}" srcOrd="0" destOrd="0" parTransId="{5E12226F-57A7-48BA-8407-F6F1E0D322E0}" sibTransId="{AC66C4ED-0456-4F06-A2FF-4E0DBB814271}"/>
    <dgm:cxn modelId="{306E5B4D-D0F3-4D60-B5F0-82DBD19EF0C1}" srcId="{4310C820-E890-4941-B6B3-24E444F4F026}" destId="{49897987-335B-415F-972E-4737BA80D8AE}" srcOrd="0" destOrd="0" parTransId="{15304B9E-DB70-41D8-8B6C-8E9E991C376B}" sibTransId="{1C3CF81E-8272-4D9A-BAD1-02850E692FEE}"/>
    <dgm:cxn modelId="{96AB5CDF-DF82-4290-AC8A-D70EEC50EB88}" type="presOf" srcId="{C0F68415-085E-45CC-8917-88F03E870B3B}" destId="{84E20468-9E16-4592-8DF7-4E32EC3BFC3B}" srcOrd="0" destOrd="0" presId="urn:microsoft.com/office/officeart/2005/8/layout/vList2"/>
    <dgm:cxn modelId="{A8C6BB51-B59E-4DEC-B572-1B7058A2DCEA}" srcId="{8DC3BFD1-D2A3-4250-A75D-7148F17DA3AA}" destId="{CFC005A9-93AE-4DA0-B038-CDC81184E7AB}" srcOrd="0" destOrd="0" parTransId="{F0052403-D5E4-4FDD-A325-53F7166F12D8}" sibTransId="{D85E259C-AD03-487D-BF5A-BF63EC139F20}"/>
    <dgm:cxn modelId="{A41D17F0-5B9F-43BB-A189-5543DEC61BEB}" srcId="{3E047CD6-E287-4D87-8CE5-CE3CD0E628AE}" destId="{4310C820-E890-4941-B6B3-24E444F4F026}" srcOrd="3" destOrd="0" parTransId="{C8B19663-9581-4855-9BC2-8A5B9DBCD085}" sibTransId="{FBC17CBE-517B-4A09-A033-E16EB699E67A}"/>
    <dgm:cxn modelId="{97F47D24-5B1D-49EB-9F4D-92449146BDD1}" type="presOf" srcId="{CE861BED-D541-42F3-A29F-FED913544E2C}" destId="{2E614716-A96E-4BAD-8200-5F736BE5BFDA}" srcOrd="0" destOrd="0" presId="urn:microsoft.com/office/officeart/2005/8/layout/vList2"/>
    <dgm:cxn modelId="{B119A364-14F5-40EC-BF97-D671DC3C0898}" type="presOf" srcId="{8DC3BFD1-D2A3-4250-A75D-7148F17DA3AA}" destId="{3FF342EB-46CE-41A9-894C-D93AE5D0565E}" srcOrd="0" destOrd="0" presId="urn:microsoft.com/office/officeart/2005/8/layout/vList2"/>
    <dgm:cxn modelId="{C10720A3-29BC-4AB7-A89A-2491354CCD2B}" srcId="{3E047CD6-E287-4D87-8CE5-CE3CD0E628AE}" destId="{0AA0B0A8-8C63-4E30-A565-620E10D95D20}" srcOrd="0" destOrd="0" parTransId="{3A96E1B0-FEB1-47CD-9C2D-3FC7E36157CA}" sibTransId="{3EC2EC76-7660-4F86-9539-30223956BBC5}"/>
    <dgm:cxn modelId="{5C77FBCC-9CB0-4964-9D16-AFF492DD36B6}" type="presOf" srcId="{49897987-335B-415F-972E-4737BA80D8AE}" destId="{5AB2DF89-D615-4533-BC54-2FA5A002D83A}" srcOrd="0" destOrd="0" presId="urn:microsoft.com/office/officeart/2005/8/layout/vList2"/>
    <dgm:cxn modelId="{AC4A9A1B-CB79-4F3D-8D14-5D588B010A44}" srcId="{3E047CD6-E287-4D87-8CE5-CE3CD0E628AE}" destId="{C0F68415-085E-45CC-8917-88F03E870B3B}" srcOrd="5" destOrd="0" parTransId="{47EC5EAA-CDB0-4B19-B2C0-558ADF3AD94C}" sibTransId="{8DCA264C-748E-477B-9593-F1ADB8497A8D}"/>
    <dgm:cxn modelId="{D40F88C1-343C-44D5-BA72-518CA7253EA4}" type="presOf" srcId="{E2551F77-5818-4DD0-B149-CF3A79722851}" destId="{DC286821-338B-4210-BC59-ED261F975FDE}" srcOrd="0" destOrd="0" presId="urn:microsoft.com/office/officeart/2005/8/layout/vList2"/>
    <dgm:cxn modelId="{54DF631C-94AB-4722-A1A2-FC33B9079942}" srcId="{3E047CD6-E287-4D87-8CE5-CE3CD0E628AE}" destId="{8DC3BFD1-D2A3-4250-A75D-7148F17DA3AA}" srcOrd="2" destOrd="0" parTransId="{ED209E8C-D7A9-44C8-BB63-2DC9295F8E9D}" sibTransId="{AFF0E4A2-8898-407F-AA63-53620FC0200F}"/>
    <dgm:cxn modelId="{5C61C631-5052-4A60-BD40-073B60F8FA5F}" type="presOf" srcId="{B9B69232-723B-41A3-941B-4C30B6615E64}" destId="{8812B5AF-99FE-415A-81A2-317DC4D927A6}" srcOrd="0" destOrd="0" presId="urn:microsoft.com/office/officeart/2005/8/layout/vList2"/>
    <dgm:cxn modelId="{6C1EE695-29D5-4024-8C78-C521AC72324F}" srcId="{3E047CD6-E287-4D87-8CE5-CE3CD0E628AE}" destId="{E292E50B-4D0E-4554-A489-35FBE3531A6C}" srcOrd="1" destOrd="0" parTransId="{2109CC8F-C13A-4724-BFC4-5533B9CB4ABD}" sibTransId="{5DB1E35D-B1F4-4845-9F7C-0E21EF14B680}"/>
    <dgm:cxn modelId="{7CDC171A-1808-4E8B-ABE8-081DC958C559}" srcId="{0AA0B0A8-8C63-4E30-A565-620E10D95D20}" destId="{B9B69232-723B-41A3-941B-4C30B6615E64}" srcOrd="0" destOrd="0" parTransId="{A4294901-FE60-4EAB-A14F-01DBB84FA193}" sibTransId="{5F081E29-868E-45BB-8131-116B36675BE1}"/>
    <dgm:cxn modelId="{CA7D0C11-6DF1-4C9A-B858-A0DB11E027B6}" type="presOf" srcId="{3E047CD6-E287-4D87-8CE5-CE3CD0E628AE}" destId="{48CE8B54-95DC-493E-8B72-71DA8BB240AF}" srcOrd="0" destOrd="0" presId="urn:microsoft.com/office/officeart/2005/8/layout/vList2"/>
    <dgm:cxn modelId="{396DCD1D-5511-490E-8F0F-D93575919D28}" type="presParOf" srcId="{48CE8B54-95DC-493E-8B72-71DA8BB240AF}" destId="{7D2A5E76-3870-4398-A6EC-F86433284B3F}" srcOrd="0" destOrd="0" presId="urn:microsoft.com/office/officeart/2005/8/layout/vList2"/>
    <dgm:cxn modelId="{C3FF10DB-39EF-4ED3-8E1D-77A893416636}" type="presParOf" srcId="{48CE8B54-95DC-493E-8B72-71DA8BB240AF}" destId="{8812B5AF-99FE-415A-81A2-317DC4D927A6}" srcOrd="1" destOrd="0" presId="urn:microsoft.com/office/officeart/2005/8/layout/vList2"/>
    <dgm:cxn modelId="{BEE0BAA0-E578-4641-A7BB-2E6060502E2E}" type="presParOf" srcId="{48CE8B54-95DC-493E-8B72-71DA8BB240AF}" destId="{C5986172-26BC-4414-B99E-F82D11077338}" srcOrd="2" destOrd="0" presId="urn:microsoft.com/office/officeart/2005/8/layout/vList2"/>
    <dgm:cxn modelId="{6CD2F625-FA26-494F-B6A9-3BF14B19030E}" type="presParOf" srcId="{48CE8B54-95DC-493E-8B72-71DA8BB240AF}" destId="{2E614716-A96E-4BAD-8200-5F736BE5BFDA}" srcOrd="3" destOrd="0" presId="urn:microsoft.com/office/officeart/2005/8/layout/vList2"/>
    <dgm:cxn modelId="{DD106F81-52DD-4762-8FDE-3CE5BD99EC64}" type="presParOf" srcId="{48CE8B54-95DC-493E-8B72-71DA8BB240AF}" destId="{3FF342EB-46CE-41A9-894C-D93AE5D0565E}" srcOrd="4" destOrd="0" presId="urn:microsoft.com/office/officeart/2005/8/layout/vList2"/>
    <dgm:cxn modelId="{A2A99CFA-E6FA-41FB-84E8-668FC26300DE}" type="presParOf" srcId="{48CE8B54-95DC-493E-8B72-71DA8BB240AF}" destId="{014C73BD-C823-4D0D-91FB-977DDF64C5B9}" srcOrd="5" destOrd="0" presId="urn:microsoft.com/office/officeart/2005/8/layout/vList2"/>
    <dgm:cxn modelId="{C3E6C3CE-6F3F-433B-A9B2-DDD91342E162}" type="presParOf" srcId="{48CE8B54-95DC-493E-8B72-71DA8BB240AF}" destId="{21BD5587-AB7B-406B-8CF1-1579DCDDFA2F}" srcOrd="6" destOrd="0" presId="urn:microsoft.com/office/officeart/2005/8/layout/vList2"/>
    <dgm:cxn modelId="{F1D8F373-3C5C-4FF5-929D-5F4888373E26}" type="presParOf" srcId="{48CE8B54-95DC-493E-8B72-71DA8BB240AF}" destId="{5AB2DF89-D615-4533-BC54-2FA5A002D83A}" srcOrd="7" destOrd="0" presId="urn:microsoft.com/office/officeart/2005/8/layout/vList2"/>
    <dgm:cxn modelId="{C5CF53A2-2BDE-451F-A1BD-FC9AAE6C2DAB}" type="presParOf" srcId="{48CE8B54-95DC-493E-8B72-71DA8BB240AF}" destId="{DC286821-338B-4210-BC59-ED261F975FDE}" srcOrd="8" destOrd="0" presId="urn:microsoft.com/office/officeart/2005/8/layout/vList2"/>
    <dgm:cxn modelId="{94C5101C-D7D3-493F-8C9C-23C1B58B4336}" type="presParOf" srcId="{48CE8B54-95DC-493E-8B72-71DA8BB240AF}" destId="{B4962B4C-04C5-4BCD-83DF-27CF412AB1C1}" srcOrd="9" destOrd="0" presId="urn:microsoft.com/office/officeart/2005/8/layout/vList2"/>
    <dgm:cxn modelId="{6A6AE70F-1277-4E9C-9316-E99F1A135C19}" type="presParOf" srcId="{48CE8B54-95DC-493E-8B72-71DA8BB240AF}" destId="{84E20468-9E16-4592-8DF7-4E32EC3BFC3B}" srcOrd="10" destOrd="0" presId="urn:microsoft.com/office/officeart/2005/8/layout/vList2"/>
    <dgm:cxn modelId="{8A07443B-73F4-4E7F-A32F-7E6D1C009BD3}" type="presParOf" srcId="{48CE8B54-95DC-493E-8B72-71DA8BB240AF}" destId="{BAEE63A4-83BF-414D-B3C5-452606A30E8C}"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A5E76-3870-4398-A6EC-F86433284B3F}">
      <dsp:nvSpPr>
        <dsp:cNvPr id="0" name=""/>
        <dsp:cNvSpPr/>
      </dsp:nvSpPr>
      <dsp:spPr>
        <a:xfrm>
          <a:off x="0" y="113221"/>
          <a:ext cx="8673761" cy="455715"/>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Variable Identification</a:t>
          </a:r>
          <a:endParaRPr lang="en-IN" sz="1900" kern="1200" dirty="0"/>
        </a:p>
      </dsp:txBody>
      <dsp:txXfrm>
        <a:off x="22246" y="135467"/>
        <a:ext cx="8629269" cy="411223"/>
      </dsp:txXfrm>
    </dsp:sp>
    <dsp:sp modelId="{8812B5AF-99FE-415A-81A2-317DC4D927A6}">
      <dsp:nvSpPr>
        <dsp:cNvPr id="0" name=""/>
        <dsp:cNvSpPr/>
      </dsp:nvSpPr>
      <dsp:spPr>
        <a:xfrm>
          <a:off x="0" y="568936"/>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Symbolling, Price, Mileage, and other necessary variables to support initial hypothesis</a:t>
          </a:r>
          <a:endParaRPr lang="en-IN" sz="1500" kern="1200" dirty="0"/>
        </a:p>
      </dsp:txBody>
      <dsp:txXfrm>
        <a:off x="0" y="568936"/>
        <a:ext cx="8673761" cy="314640"/>
      </dsp:txXfrm>
    </dsp:sp>
    <dsp:sp modelId="{C5986172-26BC-4414-B99E-F82D11077338}">
      <dsp:nvSpPr>
        <dsp:cNvPr id="0" name=""/>
        <dsp:cNvSpPr/>
      </dsp:nvSpPr>
      <dsp:spPr>
        <a:xfrm>
          <a:off x="0" y="883576"/>
          <a:ext cx="8673761" cy="455715"/>
        </a:xfrm>
        <a:prstGeom prst="roundRect">
          <a:avLst/>
        </a:prstGeom>
        <a:solidFill>
          <a:schemeClr val="accent6">
            <a:shade val="80000"/>
            <a:hueOff val="-76338"/>
            <a:satOff val="3402"/>
            <a:lumOff val="47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Univariate Analysis</a:t>
          </a:r>
          <a:endParaRPr lang="en-IN" sz="1900" kern="1200" dirty="0"/>
        </a:p>
      </dsp:txBody>
      <dsp:txXfrm>
        <a:off x="22246" y="905822"/>
        <a:ext cx="8629269" cy="411223"/>
      </dsp:txXfrm>
    </dsp:sp>
    <dsp:sp modelId="{2E614716-A96E-4BAD-8200-5F736BE5BFDA}">
      <dsp:nvSpPr>
        <dsp:cNvPr id="0" name=""/>
        <dsp:cNvSpPr/>
      </dsp:nvSpPr>
      <dsp:spPr>
        <a:xfrm>
          <a:off x="0" y="1339291"/>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Explored the data for individual column. Refer notebook. </a:t>
          </a:r>
          <a:endParaRPr lang="en-IN" sz="1500" kern="1200" dirty="0"/>
        </a:p>
      </dsp:txBody>
      <dsp:txXfrm>
        <a:off x="0" y="1339291"/>
        <a:ext cx="8673761" cy="314640"/>
      </dsp:txXfrm>
    </dsp:sp>
    <dsp:sp modelId="{3FF342EB-46CE-41A9-894C-D93AE5D0565E}">
      <dsp:nvSpPr>
        <dsp:cNvPr id="0" name=""/>
        <dsp:cNvSpPr/>
      </dsp:nvSpPr>
      <dsp:spPr>
        <a:xfrm>
          <a:off x="0" y="1653931"/>
          <a:ext cx="8673761" cy="455715"/>
        </a:xfrm>
        <a:prstGeom prst="roundRect">
          <a:avLst/>
        </a:prstGeom>
        <a:solidFill>
          <a:schemeClr val="accent6">
            <a:shade val="80000"/>
            <a:hueOff val="-152677"/>
            <a:satOff val="6804"/>
            <a:lumOff val="95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Bi-variate Analysis</a:t>
          </a:r>
          <a:endParaRPr lang="en-IN" sz="1900" kern="1200" dirty="0"/>
        </a:p>
      </dsp:txBody>
      <dsp:txXfrm>
        <a:off x="22246" y="1676177"/>
        <a:ext cx="8629269" cy="411223"/>
      </dsp:txXfrm>
    </dsp:sp>
    <dsp:sp modelId="{014C73BD-C823-4D0D-91FB-977DDF64C5B9}">
      <dsp:nvSpPr>
        <dsp:cNvPr id="0" name=""/>
        <dsp:cNvSpPr/>
      </dsp:nvSpPr>
      <dsp:spPr>
        <a:xfrm>
          <a:off x="0" y="2109646"/>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Explored the data for multiple column. Refer notebook. </a:t>
          </a:r>
          <a:endParaRPr lang="en-IN" sz="1500" kern="1200" dirty="0"/>
        </a:p>
      </dsp:txBody>
      <dsp:txXfrm>
        <a:off x="0" y="2109646"/>
        <a:ext cx="8673761" cy="314640"/>
      </dsp:txXfrm>
    </dsp:sp>
    <dsp:sp modelId="{21BD5587-AB7B-406B-8CF1-1579DCDDFA2F}">
      <dsp:nvSpPr>
        <dsp:cNvPr id="0" name=""/>
        <dsp:cNvSpPr/>
      </dsp:nvSpPr>
      <dsp:spPr>
        <a:xfrm>
          <a:off x="0" y="2424286"/>
          <a:ext cx="8673761" cy="455715"/>
        </a:xfrm>
        <a:prstGeom prst="roundRect">
          <a:avLst/>
        </a:prstGeom>
        <a:solidFill>
          <a:schemeClr val="accent6">
            <a:shade val="80000"/>
            <a:hueOff val="-229015"/>
            <a:satOff val="10205"/>
            <a:lumOff val="142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Cleaning missing values</a:t>
          </a:r>
          <a:endParaRPr lang="en-IN" sz="1900" kern="1200" dirty="0"/>
        </a:p>
      </dsp:txBody>
      <dsp:txXfrm>
        <a:off x="22246" y="2446532"/>
        <a:ext cx="8629269" cy="411223"/>
      </dsp:txXfrm>
    </dsp:sp>
    <dsp:sp modelId="{5AB2DF89-D615-4533-BC54-2FA5A002D83A}">
      <dsp:nvSpPr>
        <dsp:cNvPr id="0" name=""/>
        <dsp:cNvSpPr/>
      </dsp:nvSpPr>
      <dsp:spPr>
        <a:xfrm>
          <a:off x="0" y="2880001"/>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Replaced missing values of non numeric fields with categorical mean value. </a:t>
          </a:r>
          <a:endParaRPr lang="en-IN" sz="1500" kern="1200" dirty="0"/>
        </a:p>
      </dsp:txBody>
      <dsp:txXfrm>
        <a:off x="0" y="2880001"/>
        <a:ext cx="8673761" cy="314640"/>
      </dsp:txXfrm>
    </dsp:sp>
    <dsp:sp modelId="{DC286821-338B-4210-BC59-ED261F975FDE}">
      <dsp:nvSpPr>
        <dsp:cNvPr id="0" name=""/>
        <dsp:cNvSpPr/>
      </dsp:nvSpPr>
      <dsp:spPr>
        <a:xfrm>
          <a:off x="0" y="3194640"/>
          <a:ext cx="8673761" cy="455715"/>
        </a:xfrm>
        <a:prstGeom prst="roundRect">
          <a:avLst/>
        </a:prstGeom>
        <a:solidFill>
          <a:schemeClr val="accent6">
            <a:shade val="80000"/>
            <a:hueOff val="-305354"/>
            <a:satOff val="13607"/>
            <a:lumOff val="190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Detecting, analysing and treating outliers </a:t>
          </a:r>
          <a:endParaRPr lang="en-IN" sz="1900" kern="1200" dirty="0"/>
        </a:p>
      </dsp:txBody>
      <dsp:txXfrm>
        <a:off x="22246" y="3216886"/>
        <a:ext cx="8629269" cy="411223"/>
      </dsp:txXfrm>
    </dsp:sp>
    <dsp:sp modelId="{B4962B4C-04C5-4BCD-83DF-27CF412AB1C1}">
      <dsp:nvSpPr>
        <dsp:cNvPr id="0" name=""/>
        <dsp:cNvSpPr/>
      </dsp:nvSpPr>
      <dsp:spPr>
        <a:xfrm>
          <a:off x="0" y="3650355"/>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Engine size and horsepower outliers are kept because they represent real world data.</a:t>
          </a:r>
          <a:endParaRPr lang="en-IN" sz="1500" kern="1200" dirty="0"/>
        </a:p>
      </dsp:txBody>
      <dsp:txXfrm>
        <a:off x="0" y="3650355"/>
        <a:ext cx="8673761" cy="314640"/>
      </dsp:txXfrm>
    </dsp:sp>
    <dsp:sp modelId="{84E20468-9E16-4592-8DF7-4E32EC3BFC3B}">
      <dsp:nvSpPr>
        <dsp:cNvPr id="0" name=""/>
        <dsp:cNvSpPr/>
      </dsp:nvSpPr>
      <dsp:spPr>
        <a:xfrm>
          <a:off x="0" y="3964995"/>
          <a:ext cx="8673761" cy="455715"/>
        </a:xfrm>
        <a:prstGeom prst="roundRect">
          <a:avLst/>
        </a:prstGeom>
        <a:solidFill>
          <a:schemeClr val="accent6">
            <a:shade val="80000"/>
            <a:hueOff val="-381692"/>
            <a:satOff val="17009"/>
            <a:lumOff val="237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IN" sz="1900" kern="1200" dirty="0" smtClean="0"/>
            <a:t>Deriving variables</a:t>
          </a:r>
          <a:endParaRPr lang="en-IN" sz="1900" kern="1200" dirty="0"/>
        </a:p>
      </dsp:txBody>
      <dsp:txXfrm>
        <a:off x="22246" y="3987241"/>
        <a:ext cx="8629269" cy="411223"/>
      </dsp:txXfrm>
    </dsp:sp>
    <dsp:sp modelId="{BAEE63A4-83BF-414D-B3C5-452606A30E8C}">
      <dsp:nvSpPr>
        <dsp:cNvPr id="0" name=""/>
        <dsp:cNvSpPr/>
      </dsp:nvSpPr>
      <dsp:spPr>
        <a:xfrm>
          <a:off x="0" y="4420710"/>
          <a:ext cx="867376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39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smtClean="0"/>
            <a:t>Introduced few new variables like </a:t>
          </a:r>
          <a:r>
            <a:rPr lang="en-IN" sz="1500" kern="1200" dirty="0" err="1" smtClean="0"/>
            <a:t>avg</a:t>
          </a:r>
          <a:r>
            <a:rPr lang="en-IN" sz="1500" kern="1200" dirty="0" smtClean="0"/>
            <a:t>-mpg, </a:t>
          </a:r>
          <a:r>
            <a:rPr lang="en-IN" sz="1500" kern="1200" dirty="0" err="1" smtClean="0"/>
            <a:t>isrisky</a:t>
          </a:r>
          <a:r>
            <a:rPr lang="en-IN" sz="1500" kern="1200" dirty="0" smtClean="0"/>
            <a:t>, price-range, etc.</a:t>
          </a:r>
          <a:endParaRPr lang="en-IN" sz="1500" kern="1200" dirty="0"/>
        </a:p>
      </dsp:txBody>
      <dsp:txXfrm>
        <a:off x="0" y="4420710"/>
        <a:ext cx="8673761"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9ECE29-9EE1-4328-AD88-3E71C4ED7B33}" type="datetimeFigureOut">
              <a:rPr lang="en-IN" smtClean="0"/>
              <a:t>23-08-2019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2394C-EF00-4425-9682-62AF563BB59A}" type="slidenum">
              <a:rPr lang="en-IN" smtClean="0"/>
              <a:t>‹#›</a:t>
            </a:fld>
            <a:endParaRPr lang="en-IN"/>
          </a:p>
        </p:txBody>
      </p:sp>
    </p:spTree>
    <p:extLst>
      <p:ext uri="{BB962C8B-B14F-4D97-AF65-F5344CB8AC3E}">
        <p14:creationId xmlns:p14="http://schemas.microsoft.com/office/powerpoint/2010/main" val="1024179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6F97-BE76-4626-9026-F9AAE0927A97}" type="datetimeFigureOut">
              <a:rPr lang="en-IN" smtClean="0"/>
              <a:t>23-08-2019</a:t>
            </a:fld>
            <a:endParaRPr lang="en-IN"/>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2AD466-5AF8-498E-A3AB-18DEEA8092C3}" type="slidenum">
              <a:rPr lang="en-IN" smtClean="0"/>
              <a:t>‹#›</a:t>
            </a:fld>
            <a:endParaRPr lang="en-IN"/>
          </a:p>
        </p:txBody>
      </p:sp>
    </p:spTree>
    <p:extLst>
      <p:ext uri="{BB962C8B-B14F-4D97-AF65-F5344CB8AC3E}">
        <p14:creationId xmlns:p14="http://schemas.microsoft.com/office/powerpoint/2010/main" val="2250537205"/>
      </p:ext>
    </p:extLst>
  </p:cSld>
  <p:clrMap bg1="lt1" tx1="dk1" bg2="lt2" tx2="dk2" accent1="accent1" accent2="accent2" accent3="accent3" accent4="accent4" accent5="accent5" accent6="accent6" hlink="hlink" folHlink="folHlink"/>
  <p:hf hdr="0" ftr="0" dt="0"/>
  <p:notesStyle>
    <a:lvl1pPr marL="0" algn="l" defTabSz="1069647" rtl="0" eaLnBrk="1" latinLnBrk="0" hangingPunct="1">
      <a:defRPr sz="1400" kern="1200">
        <a:solidFill>
          <a:schemeClr val="tx1"/>
        </a:solidFill>
        <a:latin typeface="+mn-lt"/>
        <a:ea typeface="+mn-ea"/>
        <a:cs typeface="+mn-cs"/>
      </a:defRPr>
    </a:lvl1pPr>
    <a:lvl2pPr marL="534823" algn="l" defTabSz="1069647" rtl="0" eaLnBrk="1" latinLnBrk="0" hangingPunct="1">
      <a:defRPr sz="1400" kern="1200">
        <a:solidFill>
          <a:schemeClr val="tx1"/>
        </a:solidFill>
        <a:latin typeface="+mn-lt"/>
        <a:ea typeface="+mn-ea"/>
        <a:cs typeface="+mn-cs"/>
      </a:defRPr>
    </a:lvl2pPr>
    <a:lvl3pPr marL="1069647" algn="l" defTabSz="1069647" rtl="0" eaLnBrk="1" latinLnBrk="0" hangingPunct="1">
      <a:defRPr sz="1400" kern="1200">
        <a:solidFill>
          <a:schemeClr val="tx1"/>
        </a:solidFill>
        <a:latin typeface="+mn-lt"/>
        <a:ea typeface="+mn-ea"/>
        <a:cs typeface="+mn-cs"/>
      </a:defRPr>
    </a:lvl3pPr>
    <a:lvl4pPr marL="1604469" algn="l" defTabSz="1069647" rtl="0" eaLnBrk="1" latinLnBrk="0" hangingPunct="1">
      <a:defRPr sz="1400" kern="1200">
        <a:solidFill>
          <a:schemeClr val="tx1"/>
        </a:solidFill>
        <a:latin typeface="+mn-lt"/>
        <a:ea typeface="+mn-ea"/>
        <a:cs typeface="+mn-cs"/>
      </a:defRPr>
    </a:lvl4pPr>
    <a:lvl5pPr marL="2139292" algn="l" defTabSz="1069647" rtl="0" eaLnBrk="1" latinLnBrk="0" hangingPunct="1">
      <a:defRPr sz="1400" kern="1200">
        <a:solidFill>
          <a:schemeClr val="tx1"/>
        </a:solidFill>
        <a:latin typeface="+mn-lt"/>
        <a:ea typeface="+mn-ea"/>
        <a:cs typeface="+mn-cs"/>
      </a:defRPr>
    </a:lvl5pPr>
    <a:lvl6pPr marL="2674116" algn="l" defTabSz="1069647" rtl="0" eaLnBrk="1" latinLnBrk="0" hangingPunct="1">
      <a:defRPr sz="1400" kern="1200">
        <a:solidFill>
          <a:schemeClr val="tx1"/>
        </a:solidFill>
        <a:latin typeface="+mn-lt"/>
        <a:ea typeface="+mn-ea"/>
        <a:cs typeface="+mn-cs"/>
      </a:defRPr>
    </a:lvl6pPr>
    <a:lvl7pPr marL="3208939" algn="l" defTabSz="1069647" rtl="0" eaLnBrk="1" latinLnBrk="0" hangingPunct="1">
      <a:defRPr sz="1400" kern="1200">
        <a:solidFill>
          <a:schemeClr val="tx1"/>
        </a:solidFill>
        <a:latin typeface="+mn-lt"/>
        <a:ea typeface="+mn-ea"/>
        <a:cs typeface="+mn-cs"/>
      </a:defRPr>
    </a:lvl7pPr>
    <a:lvl8pPr marL="3743763" algn="l" defTabSz="1069647" rtl="0" eaLnBrk="1" latinLnBrk="0" hangingPunct="1">
      <a:defRPr sz="1400" kern="1200">
        <a:solidFill>
          <a:schemeClr val="tx1"/>
        </a:solidFill>
        <a:latin typeface="+mn-lt"/>
        <a:ea typeface="+mn-ea"/>
        <a:cs typeface="+mn-cs"/>
      </a:defRPr>
    </a:lvl8pPr>
    <a:lvl9pPr marL="4278585" algn="l" defTabSz="1069647"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10</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11</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12</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13</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14</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15</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16</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17</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18</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19</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20</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21</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22</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23</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24</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3</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4</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5</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6</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7</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8</a:t>
            </a:fld>
            <a:endParaRPr lang="en-IN"/>
          </a:p>
        </p:txBody>
      </p:sp>
    </p:spTree>
    <p:extLst>
      <p:ext uri="{BB962C8B-B14F-4D97-AF65-F5344CB8AC3E}">
        <p14:creationId xmlns:p14="http://schemas.microsoft.com/office/powerpoint/2010/main" val="267164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2200" y="685800"/>
            <a:ext cx="46736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2AD466-5AF8-498E-A3AB-18DEEA8092C3}" type="slidenum">
              <a:rPr lang="en-IN" smtClean="0"/>
              <a:t>9</a:t>
            </a:fld>
            <a:endParaRPr lang="en-IN"/>
          </a:p>
        </p:txBody>
      </p:sp>
    </p:spTree>
    <p:extLst>
      <p:ext uri="{BB962C8B-B14F-4D97-AF65-F5344CB8AC3E}">
        <p14:creationId xmlns:p14="http://schemas.microsoft.com/office/powerpoint/2010/main" val="267164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460844"/>
            <a:ext cx="9181148" cy="1698015"/>
          </a:xfrm>
        </p:spPr>
        <p:txBody>
          <a:bodyPr/>
          <a:lstStyle/>
          <a:p>
            <a:r>
              <a:rPr lang="en-US" smtClean="0"/>
              <a:t>Click to edit Master title style</a:t>
            </a:r>
            <a:endParaRPr lang="en-IN"/>
          </a:p>
        </p:txBody>
      </p:sp>
      <p:sp>
        <p:nvSpPr>
          <p:cNvPr id="3" name="Subtitle 2"/>
          <p:cNvSpPr>
            <a:spLocks noGrp="1"/>
          </p:cNvSpPr>
          <p:nvPr>
            <p:ph type="subTitle" idx="1"/>
          </p:nvPr>
        </p:nvSpPr>
        <p:spPr>
          <a:xfrm>
            <a:off x="1620205" y="4488921"/>
            <a:ext cx="7560945" cy="2024415"/>
          </a:xfrm>
        </p:spPr>
        <p:txBody>
          <a:bodyPr/>
          <a:lstStyle>
            <a:lvl1pPr marL="0" indent="0" algn="ctr">
              <a:buNone/>
              <a:defRPr>
                <a:solidFill>
                  <a:schemeClr val="tx1">
                    <a:tint val="75000"/>
                  </a:schemeClr>
                </a:solidFill>
              </a:defRPr>
            </a:lvl1pPr>
            <a:lvl2pPr marL="534823" indent="0" algn="ctr">
              <a:buNone/>
              <a:defRPr>
                <a:solidFill>
                  <a:schemeClr val="tx1">
                    <a:tint val="75000"/>
                  </a:schemeClr>
                </a:solidFill>
              </a:defRPr>
            </a:lvl2pPr>
            <a:lvl3pPr marL="1069647" indent="0" algn="ctr">
              <a:buNone/>
              <a:defRPr>
                <a:solidFill>
                  <a:schemeClr val="tx1">
                    <a:tint val="75000"/>
                  </a:schemeClr>
                </a:solidFill>
              </a:defRPr>
            </a:lvl3pPr>
            <a:lvl4pPr marL="1604469" indent="0" algn="ctr">
              <a:buNone/>
              <a:defRPr>
                <a:solidFill>
                  <a:schemeClr val="tx1">
                    <a:tint val="75000"/>
                  </a:schemeClr>
                </a:solidFill>
              </a:defRPr>
            </a:lvl4pPr>
            <a:lvl5pPr marL="2139292" indent="0" algn="ctr">
              <a:buNone/>
              <a:defRPr>
                <a:solidFill>
                  <a:schemeClr val="tx1">
                    <a:tint val="75000"/>
                  </a:schemeClr>
                </a:solidFill>
              </a:defRPr>
            </a:lvl5pPr>
            <a:lvl6pPr marL="2674116" indent="0" algn="ctr">
              <a:buNone/>
              <a:defRPr>
                <a:solidFill>
                  <a:schemeClr val="tx1">
                    <a:tint val="75000"/>
                  </a:schemeClr>
                </a:solidFill>
              </a:defRPr>
            </a:lvl6pPr>
            <a:lvl7pPr marL="3208939" indent="0" algn="ctr">
              <a:buNone/>
              <a:defRPr>
                <a:solidFill>
                  <a:schemeClr val="tx1">
                    <a:tint val="75000"/>
                  </a:schemeClr>
                </a:solidFill>
              </a:defRPr>
            </a:lvl7pPr>
            <a:lvl8pPr marL="3743763" indent="0" algn="ctr">
              <a:buNone/>
              <a:defRPr>
                <a:solidFill>
                  <a:schemeClr val="tx1">
                    <a:tint val="75000"/>
                  </a:schemeClr>
                </a:solidFill>
              </a:defRPr>
            </a:lvl8pPr>
            <a:lvl9pPr marL="427858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6C4559-B3C6-45C5-BAAC-40C2A0DFBE1A}"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83888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E718BA1-C488-4687-B4A7-694CFF0F8516}"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374643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85" y="317236"/>
            <a:ext cx="2430304" cy="675905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68" y="317236"/>
            <a:ext cx="7110888" cy="67590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DB496E-8E09-4588-BD2B-48EA4BFF65DE}"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389718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627E00-7EA1-4AA8-9424-B609ED19672D}"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2131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090383"/>
            <a:ext cx="9181148" cy="1573323"/>
          </a:xfrm>
        </p:spPr>
        <p:txBody>
          <a:bodyPr anchor="t"/>
          <a:lstStyle>
            <a:lvl1pPr algn="l">
              <a:defRPr sz="4600" b="1" cap="all"/>
            </a:lvl1pPr>
          </a:lstStyle>
          <a:p>
            <a:r>
              <a:rPr lang="en-US" smtClean="0"/>
              <a:t>Click to edit Master title style</a:t>
            </a:r>
            <a:endParaRPr lang="en-IN"/>
          </a:p>
        </p:txBody>
      </p:sp>
      <p:sp>
        <p:nvSpPr>
          <p:cNvPr id="3" name="Text Placeholder 2"/>
          <p:cNvSpPr>
            <a:spLocks noGrp="1"/>
          </p:cNvSpPr>
          <p:nvPr>
            <p:ph type="body" idx="1"/>
          </p:nvPr>
        </p:nvSpPr>
        <p:spPr>
          <a:xfrm>
            <a:off x="853232" y="3357528"/>
            <a:ext cx="9181148" cy="1732855"/>
          </a:xfrm>
        </p:spPr>
        <p:txBody>
          <a:bodyPr anchor="b"/>
          <a:lstStyle>
            <a:lvl1pPr marL="0" indent="0">
              <a:buNone/>
              <a:defRPr sz="2400">
                <a:solidFill>
                  <a:schemeClr val="tx1">
                    <a:tint val="75000"/>
                  </a:schemeClr>
                </a:solidFill>
              </a:defRPr>
            </a:lvl1pPr>
            <a:lvl2pPr marL="534823" indent="0">
              <a:buNone/>
              <a:defRPr sz="2100">
                <a:solidFill>
                  <a:schemeClr val="tx1">
                    <a:tint val="75000"/>
                  </a:schemeClr>
                </a:solidFill>
              </a:defRPr>
            </a:lvl2pPr>
            <a:lvl3pPr marL="1069647" indent="0">
              <a:buNone/>
              <a:defRPr sz="1900">
                <a:solidFill>
                  <a:schemeClr val="tx1">
                    <a:tint val="75000"/>
                  </a:schemeClr>
                </a:solidFill>
              </a:defRPr>
            </a:lvl3pPr>
            <a:lvl4pPr marL="1604469" indent="0">
              <a:buNone/>
              <a:defRPr sz="1700">
                <a:solidFill>
                  <a:schemeClr val="tx1">
                    <a:tint val="75000"/>
                  </a:schemeClr>
                </a:solidFill>
              </a:defRPr>
            </a:lvl4pPr>
            <a:lvl5pPr marL="2139292" indent="0">
              <a:buNone/>
              <a:defRPr sz="1700">
                <a:solidFill>
                  <a:schemeClr val="tx1">
                    <a:tint val="75000"/>
                  </a:schemeClr>
                </a:solidFill>
              </a:defRPr>
            </a:lvl5pPr>
            <a:lvl6pPr marL="2674116" indent="0">
              <a:buNone/>
              <a:defRPr sz="1700">
                <a:solidFill>
                  <a:schemeClr val="tx1">
                    <a:tint val="75000"/>
                  </a:schemeClr>
                </a:solidFill>
              </a:defRPr>
            </a:lvl6pPr>
            <a:lvl7pPr marL="3208939" indent="0">
              <a:buNone/>
              <a:defRPr sz="1700">
                <a:solidFill>
                  <a:schemeClr val="tx1">
                    <a:tint val="75000"/>
                  </a:schemeClr>
                </a:solidFill>
              </a:defRPr>
            </a:lvl7pPr>
            <a:lvl8pPr marL="3743763" indent="0">
              <a:buNone/>
              <a:defRPr sz="1700">
                <a:solidFill>
                  <a:schemeClr val="tx1">
                    <a:tint val="75000"/>
                  </a:schemeClr>
                </a:solidFill>
              </a:defRPr>
            </a:lvl8pPr>
            <a:lvl9pPr marL="4278585"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770C1-A796-48FE-96A6-E6F90EB15F91}" type="datetime1">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244318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74" y="1848381"/>
            <a:ext cx="4770597" cy="5227906"/>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90690" y="1848381"/>
            <a:ext cx="4770597" cy="5227906"/>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880244-DC34-40BA-AB03-F0A03FA4EB64}"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33135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75" y="1773198"/>
            <a:ext cx="4772472" cy="738984"/>
          </a:xfrm>
        </p:spPr>
        <p:txBody>
          <a:bodyPr anchor="b"/>
          <a:lstStyle>
            <a:lvl1pPr marL="0" indent="0">
              <a:buNone/>
              <a:defRPr sz="2800" b="1"/>
            </a:lvl1pPr>
            <a:lvl2pPr marL="534823" indent="0">
              <a:buNone/>
              <a:defRPr sz="2400" b="1"/>
            </a:lvl2pPr>
            <a:lvl3pPr marL="1069647" indent="0">
              <a:buNone/>
              <a:defRPr sz="2100" b="1"/>
            </a:lvl3pPr>
            <a:lvl4pPr marL="1604469" indent="0">
              <a:buNone/>
              <a:defRPr sz="1900" b="1"/>
            </a:lvl4pPr>
            <a:lvl5pPr marL="2139292" indent="0">
              <a:buNone/>
              <a:defRPr sz="1900" b="1"/>
            </a:lvl5pPr>
            <a:lvl6pPr marL="2674116" indent="0">
              <a:buNone/>
              <a:defRPr sz="1900" b="1"/>
            </a:lvl6pPr>
            <a:lvl7pPr marL="3208939" indent="0">
              <a:buNone/>
              <a:defRPr sz="1900" b="1"/>
            </a:lvl7pPr>
            <a:lvl8pPr marL="3743763" indent="0">
              <a:buNone/>
              <a:defRPr sz="1900" b="1"/>
            </a:lvl8pPr>
            <a:lvl9pPr marL="4278585"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40075" y="2512186"/>
            <a:ext cx="4772472" cy="45641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6" y="1773198"/>
            <a:ext cx="4774347" cy="738984"/>
          </a:xfrm>
        </p:spPr>
        <p:txBody>
          <a:bodyPr anchor="b"/>
          <a:lstStyle>
            <a:lvl1pPr marL="0" indent="0">
              <a:buNone/>
              <a:defRPr sz="2800" b="1"/>
            </a:lvl1pPr>
            <a:lvl2pPr marL="534823" indent="0">
              <a:buNone/>
              <a:defRPr sz="2400" b="1"/>
            </a:lvl2pPr>
            <a:lvl3pPr marL="1069647" indent="0">
              <a:buNone/>
              <a:defRPr sz="2100" b="1"/>
            </a:lvl3pPr>
            <a:lvl4pPr marL="1604469" indent="0">
              <a:buNone/>
              <a:defRPr sz="1900" b="1"/>
            </a:lvl4pPr>
            <a:lvl5pPr marL="2139292" indent="0">
              <a:buNone/>
              <a:defRPr sz="1900" b="1"/>
            </a:lvl5pPr>
            <a:lvl6pPr marL="2674116" indent="0">
              <a:buNone/>
              <a:defRPr sz="1900" b="1"/>
            </a:lvl6pPr>
            <a:lvl7pPr marL="3208939" indent="0">
              <a:buNone/>
              <a:defRPr sz="1900" b="1"/>
            </a:lvl7pPr>
            <a:lvl8pPr marL="3743763" indent="0">
              <a:buNone/>
              <a:defRPr sz="1900" b="1"/>
            </a:lvl8pPr>
            <a:lvl9pPr marL="4278585"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486936" y="2512186"/>
            <a:ext cx="4774347" cy="45641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D45C60-D427-4245-94DA-45C994283EFB}" type="datetime1">
              <a:rPr lang="en-IN" smtClean="0"/>
              <a:t>23-08-2019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15686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8B1ED7-3B05-4D42-8866-75F0526646EA}" type="datetime1">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2809429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AF3A7-E051-4FBA-A13A-DDC15985CF17}" type="datetime1">
              <a:rPr lang="en-IN" smtClean="0"/>
              <a:t>23-08-2019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152219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15400"/>
            <a:ext cx="3553570" cy="1342276"/>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223028" y="315404"/>
            <a:ext cx="6038255" cy="6760888"/>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8" y="1657678"/>
            <a:ext cx="3553570" cy="5418612"/>
          </a:xfrm>
        </p:spPr>
        <p:txBody>
          <a:bodyPr/>
          <a:lstStyle>
            <a:lvl1pPr marL="0" indent="0">
              <a:buNone/>
              <a:defRPr sz="1700"/>
            </a:lvl1pPr>
            <a:lvl2pPr marL="534823" indent="0">
              <a:buNone/>
              <a:defRPr sz="1400"/>
            </a:lvl2pPr>
            <a:lvl3pPr marL="1069647" indent="0">
              <a:buNone/>
              <a:defRPr sz="1200"/>
            </a:lvl3pPr>
            <a:lvl4pPr marL="1604469" indent="0">
              <a:buNone/>
              <a:defRPr sz="1100"/>
            </a:lvl4pPr>
            <a:lvl5pPr marL="2139292" indent="0">
              <a:buNone/>
              <a:defRPr sz="1100"/>
            </a:lvl5pPr>
            <a:lvl6pPr marL="2674116" indent="0">
              <a:buNone/>
              <a:defRPr sz="1100"/>
            </a:lvl6pPr>
            <a:lvl7pPr marL="3208939" indent="0">
              <a:buNone/>
              <a:defRPr sz="1100"/>
            </a:lvl7pPr>
            <a:lvl8pPr marL="3743763" indent="0">
              <a:buNone/>
              <a:defRPr sz="1100"/>
            </a:lvl8pPr>
            <a:lvl9pPr marL="4278585"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5F791-7319-4975-AA96-13D0EA3010B7}"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27968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545140"/>
            <a:ext cx="6480810" cy="654635"/>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117140" y="707812"/>
            <a:ext cx="6480810" cy="4752975"/>
          </a:xfrm>
        </p:spPr>
        <p:txBody>
          <a:bodyPr/>
          <a:lstStyle>
            <a:lvl1pPr marL="0" indent="0">
              <a:buNone/>
              <a:defRPr sz="3800"/>
            </a:lvl1pPr>
            <a:lvl2pPr marL="534823" indent="0">
              <a:buNone/>
              <a:defRPr sz="3300"/>
            </a:lvl2pPr>
            <a:lvl3pPr marL="1069647" indent="0">
              <a:buNone/>
              <a:defRPr sz="2800"/>
            </a:lvl3pPr>
            <a:lvl4pPr marL="1604469" indent="0">
              <a:buNone/>
              <a:defRPr sz="2400"/>
            </a:lvl4pPr>
            <a:lvl5pPr marL="2139292" indent="0">
              <a:buNone/>
              <a:defRPr sz="2400"/>
            </a:lvl5pPr>
            <a:lvl6pPr marL="2674116" indent="0">
              <a:buNone/>
              <a:defRPr sz="2400"/>
            </a:lvl6pPr>
            <a:lvl7pPr marL="3208939" indent="0">
              <a:buNone/>
              <a:defRPr sz="2400"/>
            </a:lvl7pPr>
            <a:lvl8pPr marL="3743763" indent="0">
              <a:buNone/>
              <a:defRPr sz="2400"/>
            </a:lvl8pPr>
            <a:lvl9pPr marL="4278585" indent="0">
              <a:buNone/>
              <a:defRPr sz="2400"/>
            </a:lvl9pPr>
          </a:lstStyle>
          <a:p>
            <a:endParaRPr lang="en-IN"/>
          </a:p>
        </p:txBody>
      </p:sp>
      <p:sp>
        <p:nvSpPr>
          <p:cNvPr id="4" name="Text Placeholder 3"/>
          <p:cNvSpPr>
            <a:spLocks noGrp="1"/>
          </p:cNvSpPr>
          <p:nvPr>
            <p:ph type="body" sz="half" idx="2"/>
          </p:nvPr>
        </p:nvSpPr>
        <p:spPr>
          <a:xfrm>
            <a:off x="2117140" y="6199777"/>
            <a:ext cx="6480810" cy="929690"/>
          </a:xfrm>
        </p:spPr>
        <p:txBody>
          <a:bodyPr/>
          <a:lstStyle>
            <a:lvl1pPr marL="0" indent="0">
              <a:buNone/>
              <a:defRPr sz="1700"/>
            </a:lvl1pPr>
            <a:lvl2pPr marL="534823" indent="0">
              <a:buNone/>
              <a:defRPr sz="1400"/>
            </a:lvl2pPr>
            <a:lvl3pPr marL="1069647" indent="0">
              <a:buNone/>
              <a:defRPr sz="1200"/>
            </a:lvl3pPr>
            <a:lvl4pPr marL="1604469" indent="0">
              <a:buNone/>
              <a:defRPr sz="1100"/>
            </a:lvl4pPr>
            <a:lvl5pPr marL="2139292" indent="0">
              <a:buNone/>
              <a:defRPr sz="1100"/>
            </a:lvl5pPr>
            <a:lvl6pPr marL="2674116" indent="0">
              <a:buNone/>
              <a:defRPr sz="1100"/>
            </a:lvl6pPr>
            <a:lvl7pPr marL="3208939" indent="0">
              <a:buNone/>
              <a:defRPr sz="1100"/>
            </a:lvl7pPr>
            <a:lvl8pPr marL="3743763" indent="0">
              <a:buNone/>
              <a:defRPr sz="1100"/>
            </a:lvl8pPr>
            <a:lvl9pPr marL="4278585"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1692F-6F6B-43A8-8447-2D34AEF6A983}" type="datetime1">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D4047-5D7C-4DF4-A66C-91B9BAEE5615}" type="slidenum">
              <a:rPr lang="en-IN" smtClean="0"/>
              <a:t>‹#›</a:t>
            </a:fld>
            <a:endParaRPr lang="en-IN"/>
          </a:p>
        </p:txBody>
      </p:sp>
    </p:spTree>
    <p:extLst>
      <p:ext uri="{BB962C8B-B14F-4D97-AF65-F5344CB8AC3E}">
        <p14:creationId xmlns:p14="http://schemas.microsoft.com/office/powerpoint/2010/main" val="33968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70" y="317232"/>
            <a:ext cx="9721215" cy="1320271"/>
          </a:xfrm>
          <a:prstGeom prst="rect">
            <a:avLst/>
          </a:prstGeom>
        </p:spPr>
        <p:txBody>
          <a:bodyPr vert="horz" lIns="106965" tIns="53481" rIns="106965" bIns="5348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40070" y="1848381"/>
            <a:ext cx="9721215" cy="5227906"/>
          </a:xfrm>
          <a:prstGeom prst="rect">
            <a:avLst/>
          </a:prstGeom>
        </p:spPr>
        <p:txBody>
          <a:bodyPr vert="horz" lIns="106965" tIns="53481" rIns="106965" bIns="534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40067" y="7342173"/>
            <a:ext cx="2520315" cy="421753"/>
          </a:xfrm>
          <a:prstGeom prst="rect">
            <a:avLst/>
          </a:prstGeom>
        </p:spPr>
        <p:txBody>
          <a:bodyPr vert="horz" lIns="106965" tIns="53481" rIns="106965" bIns="53481" rtlCol="0" anchor="ctr"/>
          <a:lstStyle>
            <a:lvl1pPr algn="l">
              <a:defRPr sz="1400">
                <a:solidFill>
                  <a:schemeClr val="tx1">
                    <a:tint val="75000"/>
                  </a:schemeClr>
                </a:solidFill>
              </a:defRPr>
            </a:lvl1pPr>
          </a:lstStyle>
          <a:p>
            <a:fld id="{4ECC4DC2-8D07-48A0-867C-89D6C62844B9}" type="datetime1">
              <a:rPr lang="en-IN" smtClean="0"/>
              <a:t>23-08-2019</a:t>
            </a:fld>
            <a:endParaRPr lang="en-IN"/>
          </a:p>
        </p:txBody>
      </p:sp>
      <p:sp>
        <p:nvSpPr>
          <p:cNvPr id="5" name="Footer Placeholder 4"/>
          <p:cNvSpPr>
            <a:spLocks noGrp="1"/>
          </p:cNvSpPr>
          <p:nvPr>
            <p:ph type="ftr" sz="quarter" idx="3"/>
          </p:nvPr>
        </p:nvSpPr>
        <p:spPr>
          <a:xfrm>
            <a:off x="3690464" y="7342173"/>
            <a:ext cx="3420428" cy="421753"/>
          </a:xfrm>
          <a:prstGeom prst="rect">
            <a:avLst/>
          </a:prstGeom>
        </p:spPr>
        <p:txBody>
          <a:bodyPr vert="horz" lIns="106965" tIns="53481" rIns="106965" bIns="53481"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40968" y="7342173"/>
            <a:ext cx="2520315" cy="421753"/>
          </a:xfrm>
          <a:prstGeom prst="rect">
            <a:avLst/>
          </a:prstGeom>
        </p:spPr>
        <p:txBody>
          <a:bodyPr vert="horz" lIns="106965" tIns="53481" rIns="106965" bIns="53481" rtlCol="0" anchor="ctr"/>
          <a:lstStyle>
            <a:lvl1pPr algn="r">
              <a:defRPr sz="1400">
                <a:solidFill>
                  <a:schemeClr val="tx1">
                    <a:tint val="75000"/>
                  </a:schemeClr>
                </a:solidFill>
              </a:defRPr>
            </a:lvl1pPr>
          </a:lstStyle>
          <a:p>
            <a:fld id="{59BD4047-5D7C-4DF4-A66C-91B9BAEE5615}" type="slidenum">
              <a:rPr lang="en-IN" smtClean="0"/>
              <a:t>‹#›</a:t>
            </a:fld>
            <a:endParaRPr lang="en-IN"/>
          </a:p>
        </p:txBody>
      </p:sp>
    </p:spTree>
    <p:extLst>
      <p:ext uri="{BB962C8B-B14F-4D97-AF65-F5344CB8AC3E}">
        <p14:creationId xmlns:p14="http://schemas.microsoft.com/office/powerpoint/2010/main" val="34727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69647" rtl="0" eaLnBrk="1" latinLnBrk="0" hangingPunct="1">
        <a:spcBef>
          <a:spcPct val="0"/>
        </a:spcBef>
        <a:buNone/>
        <a:defRPr sz="5100" kern="1200">
          <a:solidFill>
            <a:schemeClr val="tx1"/>
          </a:solidFill>
          <a:latin typeface="+mj-lt"/>
          <a:ea typeface="+mj-ea"/>
          <a:cs typeface="+mj-cs"/>
        </a:defRPr>
      </a:lvl1pPr>
    </p:titleStyle>
    <p:bodyStyle>
      <a:lvl1pPr marL="401118" indent="-401118" algn="l" defTabSz="1069647"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69088" indent="-334264" algn="l" defTabSz="1069647"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37057" indent="-267411" algn="l" defTabSz="106964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871881"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06704"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41527"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476350"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11173"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545997" indent="-267411" algn="l" defTabSz="106964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69647" rtl="0" eaLnBrk="1" latinLnBrk="0" hangingPunct="1">
        <a:defRPr sz="2100" kern="1200">
          <a:solidFill>
            <a:schemeClr val="tx1"/>
          </a:solidFill>
          <a:latin typeface="+mn-lt"/>
          <a:ea typeface="+mn-ea"/>
          <a:cs typeface="+mn-cs"/>
        </a:defRPr>
      </a:lvl1pPr>
      <a:lvl2pPr marL="534823" algn="l" defTabSz="1069647" rtl="0" eaLnBrk="1" latinLnBrk="0" hangingPunct="1">
        <a:defRPr sz="2100" kern="1200">
          <a:solidFill>
            <a:schemeClr val="tx1"/>
          </a:solidFill>
          <a:latin typeface="+mn-lt"/>
          <a:ea typeface="+mn-ea"/>
          <a:cs typeface="+mn-cs"/>
        </a:defRPr>
      </a:lvl2pPr>
      <a:lvl3pPr marL="1069647" algn="l" defTabSz="1069647" rtl="0" eaLnBrk="1" latinLnBrk="0" hangingPunct="1">
        <a:defRPr sz="2100" kern="1200">
          <a:solidFill>
            <a:schemeClr val="tx1"/>
          </a:solidFill>
          <a:latin typeface="+mn-lt"/>
          <a:ea typeface="+mn-ea"/>
          <a:cs typeface="+mn-cs"/>
        </a:defRPr>
      </a:lvl3pPr>
      <a:lvl4pPr marL="1604469" algn="l" defTabSz="1069647" rtl="0" eaLnBrk="1" latinLnBrk="0" hangingPunct="1">
        <a:defRPr sz="2100" kern="1200">
          <a:solidFill>
            <a:schemeClr val="tx1"/>
          </a:solidFill>
          <a:latin typeface="+mn-lt"/>
          <a:ea typeface="+mn-ea"/>
          <a:cs typeface="+mn-cs"/>
        </a:defRPr>
      </a:lvl4pPr>
      <a:lvl5pPr marL="2139292" algn="l" defTabSz="1069647" rtl="0" eaLnBrk="1" latinLnBrk="0" hangingPunct="1">
        <a:defRPr sz="2100" kern="1200">
          <a:solidFill>
            <a:schemeClr val="tx1"/>
          </a:solidFill>
          <a:latin typeface="+mn-lt"/>
          <a:ea typeface="+mn-ea"/>
          <a:cs typeface="+mn-cs"/>
        </a:defRPr>
      </a:lvl5pPr>
      <a:lvl6pPr marL="2674116" algn="l" defTabSz="1069647" rtl="0" eaLnBrk="1" latinLnBrk="0" hangingPunct="1">
        <a:defRPr sz="2100" kern="1200">
          <a:solidFill>
            <a:schemeClr val="tx1"/>
          </a:solidFill>
          <a:latin typeface="+mn-lt"/>
          <a:ea typeface="+mn-ea"/>
          <a:cs typeface="+mn-cs"/>
        </a:defRPr>
      </a:lvl6pPr>
      <a:lvl7pPr marL="3208939" algn="l" defTabSz="1069647" rtl="0" eaLnBrk="1" latinLnBrk="0" hangingPunct="1">
        <a:defRPr sz="2100" kern="1200">
          <a:solidFill>
            <a:schemeClr val="tx1"/>
          </a:solidFill>
          <a:latin typeface="+mn-lt"/>
          <a:ea typeface="+mn-ea"/>
          <a:cs typeface="+mn-cs"/>
        </a:defRPr>
      </a:lvl7pPr>
      <a:lvl8pPr marL="3743763" algn="l" defTabSz="1069647" rtl="0" eaLnBrk="1" latinLnBrk="0" hangingPunct="1">
        <a:defRPr sz="2100" kern="1200">
          <a:solidFill>
            <a:schemeClr val="tx1"/>
          </a:solidFill>
          <a:latin typeface="+mn-lt"/>
          <a:ea typeface="+mn-ea"/>
          <a:cs typeface="+mn-cs"/>
        </a:defRPr>
      </a:lvl8pPr>
      <a:lvl9pPr marL="4278585" algn="l" defTabSz="106964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purnananda/Automobile_EDA/blob/master/Automobile_EDA.ipynb"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www.mechanicalbooster.com/2016/08/different-types-of-engine.html" TargetMode="External"/><Relationship Id="rId5" Type="http://schemas.openxmlformats.org/officeDocument/2006/relationships/hyperlink" Target="https://archive.ics.uci.edu/ml/datasets/automobile" TargetMode="External"/><Relationship Id="rId4" Type="http://schemas.openxmlformats.org/officeDocument/2006/relationships/hyperlink" Target="https://github.com/purnananda/Automobile_EDA/blob/master/Automobile_EDA_Data_Cleaning.ipynb"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urnananda\PythonCodes\Automobile_EDA\Images\Automobile_Banner.jpg"/>
          <p:cNvPicPr>
            <a:picLocks noChangeAspect="1" noChangeArrowheads="1"/>
          </p:cNvPicPr>
          <p:nvPr/>
        </p:nvPicPr>
        <p:blipFill rotWithShape="1">
          <a:blip r:embed="rId3">
            <a:extLst>
              <a:ext uri="{28A0092B-C50C-407E-A947-70E740481C1C}">
                <a14:useLocalDpi xmlns:a14="http://schemas.microsoft.com/office/drawing/2010/main" val="0"/>
              </a:ext>
            </a:extLst>
          </a:blip>
          <a:srcRect r="8827"/>
          <a:stretch/>
        </p:blipFill>
        <p:spPr bwMode="auto">
          <a:xfrm>
            <a:off x="-1" y="144388"/>
            <a:ext cx="10804579" cy="70087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9" name="Rectangle 8"/>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1" y="504428"/>
            <a:ext cx="9937180" cy="1008112"/>
          </a:xfrm>
          <a:prstGeom prst="rect">
            <a:avLst/>
          </a:prstGeom>
          <a:solidFill>
            <a:srgbClr val="BC4444"/>
          </a:solidFill>
          <a:ln>
            <a:solidFill>
              <a:srgbClr val="BC4444"/>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4000" b="1" dirty="0" smtClean="0">
                <a:latin typeface="Arial" panose="020B0604020202020204" pitchFamily="34" charset="0"/>
                <a:cs typeface="Arial" panose="020B0604020202020204" pitchFamily="34" charset="0"/>
              </a:rPr>
              <a:t>Exploratory Data Analysis - Automobile</a:t>
            </a:r>
            <a:endParaRPr lang="en-IN" sz="4000" b="1" dirty="0">
              <a:latin typeface="Arial" panose="020B0604020202020204" pitchFamily="34" charset="0"/>
              <a:cs typeface="Arial" panose="020B0604020202020204" pitchFamily="34" charset="0"/>
            </a:endParaRPr>
          </a:p>
        </p:txBody>
      </p:sp>
      <p:sp>
        <p:nvSpPr>
          <p:cNvPr id="12" name="Rectangle 11"/>
          <p:cNvSpPr/>
          <p:nvPr/>
        </p:nvSpPr>
        <p:spPr>
          <a:xfrm>
            <a:off x="6480796" y="6265068"/>
            <a:ext cx="4320554" cy="72008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2000" i="1" dirty="0" smtClean="0">
                <a:latin typeface="Arial" panose="020B0604020202020204" pitchFamily="34" charset="0"/>
                <a:cs typeface="Arial" panose="020B0604020202020204" pitchFamily="34" charset="0"/>
              </a:rPr>
              <a:t>Prepared By:</a:t>
            </a:r>
            <a:r>
              <a:rPr lang="en-IN" sz="2000" b="1" i="1" dirty="0" smtClean="0">
                <a:latin typeface="Arial" panose="020B0604020202020204" pitchFamily="34" charset="0"/>
                <a:cs typeface="Arial" panose="020B0604020202020204" pitchFamily="34" charset="0"/>
              </a:rPr>
              <a:t> Purnananda Behera</a:t>
            </a:r>
            <a:endParaRPr lang="en-IN" sz="2000" b="1" i="1" dirty="0"/>
          </a:p>
        </p:txBody>
      </p:sp>
    </p:spTree>
    <p:extLst>
      <p:ext uri="{BB962C8B-B14F-4D97-AF65-F5344CB8AC3E}">
        <p14:creationId xmlns:p14="http://schemas.microsoft.com/office/powerpoint/2010/main" val="1797299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smtClean="0">
                <a:solidFill>
                  <a:schemeClr val="bg1"/>
                </a:solidFill>
                <a:latin typeface="Arial Black" panose="020B0A04020102020204" pitchFamily="34" charset="0"/>
              </a:rPr>
              <a:t>9</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2</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370379" y="1765930"/>
            <a:ext cx="6433300" cy="461665"/>
          </a:xfrm>
          <a:prstGeom prst="rect">
            <a:avLst/>
          </a:prstGeom>
          <a:noFill/>
        </p:spPr>
        <p:txBody>
          <a:bodyPr wrap="none" rtlCol="0">
            <a:spAutoFit/>
          </a:bodyPr>
          <a:lstStyle/>
          <a:p>
            <a:r>
              <a:rPr lang="en-IN" sz="2400" dirty="0" smtClean="0"/>
              <a:t>Which type of cars are better in terms of </a:t>
            </a:r>
            <a:r>
              <a:rPr lang="en-IN" sz="2400" b="1" dirty="0" smtClean="0"/>
              <a:t>mileage</a:t>
            </a:r>
            <a:r>
              <a:rPr lang="en-IN" sz="2400" dirty="0" smtClean="0"/>
              <a:t>?</a:t>
            </a:r>
            <a:endParaRPr lang="en-IN" sz="2400" dirty="0"/>
          </a:p>
        </p:txBody>
      </p:sp>
      <p:sp>
        <p:nvSpPr>
          <p:cNvPr id="15" name="TextBox 14"/>
          <p:cNvSpPr txBox="1"/>
          <p:nvPr/>
        </p:nvSpPr>
        <p:spPr>
          <a:xfrm>
            <a:off x="120820" y="6233710"/>
            <a:ext cx="10468488" cy="646331"/>
          </a:xfrm>
          <a:prstGeom prst="rect">
            <a:avLst/>
          </a:prstGeom>
          <a:noFill/>
        </p:spPr>
        <p:txBody>
          <a:bodyPr wrap="square" rtlCol="0">
            <a:spAutoFit/>
          </a:bodyPr>
          <a:lstStyle/>
          <a:p>
            <a:r>
              <a:rPr lang="en-IN" sz="1800" dirty="0" smtClean="0"/>
              <a:t>Our study focus on the relationship between mileage with body style, fuel type and engine specs to determine the mileage efficient car?</a:t>
            </a:r>
            <a:endParaRPr lang="en-IN" sz="1800" dirty="0"/>
          </a:p>
        </p:txBody>
      </p:sp>
      <p:pic>
        <p:nvPicPr>
          <p:cNvPr id="5122" name="Picture 2" descr="C:\Users\Purnananda\PythonCodes\Automobile_EDA\Images\mileage_dist.png"/>
          <p:cNvPicPr>
            <a:picLocks noChangeAspect="1" noChangeArrowheads="1"/>
          </p:cNvPicPr>
          <p:nvPr/>
        </p:nvPicPr>
        <p:blipFill rotWithShape="1">
          <a:blip r:embed="rId3">
            <a:extLst>
              <a:ext uri="{28A0092B-C50C-407E-A947-70E740481C1C}">
                <a14:useLocalDpi xmlns:a14="http://schemas.microsoft.com/office/drawing/2010/main" val="0"/>
              </a:ext>
            </a:extLst>
          </a:blip>
          <a:srcRect l="10921" t="5714" r="3455"/>
          <a:stretch/>
        </p:blipFill>
        <p:spPr bwMode="auto">
          <a:xfrm>
            <a:off x="3336966" y="2671948"/>
            <a:ext cx="4144489" cy="323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10</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Body styles and Fuel type vs Mileage</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263191" y="1872580"/>
            <a:ext cx="57720" cy="4608512"/>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544690" y="1872580"/>
            <a:ext cx="5044617" cy="1631216"/>
          </a:xfrm>
          <a:prstGeom prst="rect">
            <a:avLst/>
          </a:prstGeom>
          <a:noFill/>
        </p:spPr>
        <p:txBody>
          <a:bodyPr wrap="square" rtlCol="0">
            <a:spAutoFit/>
          </a:bodyPr>
          <a:lstStyle/>
          <a:p>
            <a:pPr algn="just"/>
            <a:r>
              <a:rPr lang="en-IN" sz="2400" b="1" dirty="0" smtClean="0"/>
              <a:t>Hatchback cars has the highest mileage followed by sedan class. Also Diesel based cars gives more mileage then the Gas based cars.</a:t>
            </a:r>
            <a:r>
              <a:rPr lang="en-IN" sz="2800" b="1" dirty="0" smtClean="0"/>
              <a:t>  </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C:\Users\Purnananda\PythonCodes\Automobile_EDA\Images\FuelType_Avg_Milaege_Bar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24" y="1440532"/>
            <a:ext cx="4096271" cy="273630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Purnananda\PythonCodes\Automobile_EDA\Images\mileage_by_body_style_viol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24" y="4320852"/>
            <a:ext cx="4148413" cy="280831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Purnananda\PythonCodes\Automobile_EDA\Images\FuelType_Milaege_BoxPl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723" y="3816796"/>
            <a:ext cx="4248472" cy="316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95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11</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smtClean="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Engine specs vs Mileage</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3" name="TextBox 2"/>
          <p:cNvSpPr txBox="1"/>
          <p:nvPr/>
        </p:nvSpPr>
        <p:spPr>
          <a:xfrm>
            <a:off x="179031" y="5880186"/>
            <a:ext cx="10449743" cy="1015663"/>
          </a:xfrm>
          <a:prstGeom prst="rect">
            <a:avLst/>
          </a:prstGeom>
          <a:noFill/>
        </p:spPr>
        <p:txBody>
          <a:bodyPr wrap="square" rtlCol="0">
            <a:spAutoFit/>
          </a:bodyPr>
          <a:lstStyle/>
          <a:p>
            <a:r>
              <a:rPr lang="en-IN" sz="2400" b="1" dirty="0" smtClean="0"/>
              <a:t>Engine specs (Engine size &amp; Horsepower) has negative correlations with mileage.</a:t>
            </a:r>
            <a:endParaRPr lang="en-IN" sz="2400" dirty="0" smtClean="0"/>
          </a:p>
          <a:p>
            <a:pPr marL="342900" indent="-342900">
              <a:buFont typeface="Arial" panose="020B0604020202020204" pitchFamily="34" charset="0"/>
              <a:buChar char="•"/>
            </a:pPr>
            <a:r>
              <a:rPr lang="en-IN" sz="1800" dirty="0" smtClean="0"/>
              <a:t>Whenever engine size and horse</a:t>
            </a:r>
            <a:r>
              <a:rPr lang="en-IN" sz="1800" dirty="0" smtClean="0"/>
              <a:t>power </a:t>
            </a:r>
            <a:r>
              <a:rPr lang="en-IN" sz="1800" dirty="0" smtClean="0"/>
              <a:t>of cars get increase that impact the mileage of the cars and it get declined irrespective of body style.</a:t>
            </a:r>
            <a:r>
              <a:rPr lang="en-IN" sz="1800" b="1" dirty="0" smtClean="0"/>
              <a:t>  </a:t>
            </a:r>
            <a:endParaRPr lang="en-IN" sz="1800"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71" y="1512540"/>
            <a:ext cx="4320480" cy="4367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0715" y="1512540"/>
            <a:ext cx="419388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9053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12</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2: Summary</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465089" y="1656556"/>
            <a:ext cx="9616106" cy="461665"/>
          </a:xfrm>
          <a:prstGeom prst="rect">
            <a:avLst/>
          </a:prstGeom>
        </p:spPr>
        <p:txBody>
          <a:bodyPr wrap="square">
            <a:spAutoFit/>
          </a:bodyPr>
          <a:lstStyle/>
          <a:p>
            <a:r>
              <a:rPr lang="en-IN" sz="2400" dirty="0" smtClean="0"/>
              <a:t>Which type of cars are better in terms of </a:t>
            </a:r>
            <a:r>
              <a:rPr lang="en-IN" sz="2400" b="1" dirty="0" smtClean="0"/>
              <a:t>mileage</a:t>
            </a:r>
            <a:r>
              <a:rPr lang="en-IN" sz="2400" dirty="0" smtClean="0"/>
              <a:t>?</a:t>
            </a:r>
          </a:p>
        </p:txBody>
      </p:sp>
      <p:sp>
        <p:nvSpPr>
          <p:cNvPr id="3" name="TextBox 2"/>
          <p:cNvSpPr txBox="1"/>
          <p:nvPr/>
        </p:nvSpPr>
        <p:spPr>
          <a:xfrm>
            <a:off x="1186729" y="2232620"/>
            <a:ext cx="7886354"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smtClean="0"/>
              <a:t>Hatchback and sedan cars produce better mileage.</a:t>
            </a:r>
          </a:p>
          <a:p>
            <a:pPr marL="342900" indent="-342900">
              <a:lnSpc>
                <a:spcPct val="150000"/>
              </a:lnSpc>
              <a:buFont typeface="Arial" panose="020B0604020202020204" pitchFamily="34" charset="0"/>
              <a:buChar char="•"/>
            </a:pPr>
            <a:r>
              <a:rPr lang="en-IN" sz="2400" dirty="0" smtClean="0"/>
              <a:t>Cars having smaller engines and less horse power produce better mileage. </a:t>
            </a:r>
          </a:p>
          <a:p>
            <a:pPr marL="342900" indent="-342900">
              <a:lnSpc>
                <a:spcPct val="150000"/>
              </a:lnSpc>
              <a:buFont typeface="Arial" panose="020B0604020202020204" pitchFamily="34" charset="0"/>
              <a:buChar char="•"/>
            </a:pPr>
            <a:r>
              <a:rPr lang="en-IN" sz="2400" dirty="0" smtClean="0"/>
              <a:t>Diesel cars produce better mileage compare to cars with Gas fuel type. </a:t>
            </a:r>
            <a:r>
              <a:rPr lang="en-IN" dirty="0" smtClean="0"/>
              <a:t> </a:t>
            </a:r>
            <a:endParaRPr lang="en-IN" dirty="0"/>
          </a:p>
        </p:txBody>
      </p:sp>
    </p:spTree>
    <p:extLst>
      <p:ext uri="{BB962C8B-B14F-4D97-AF65-F5344CB8AC3E}">
        <p14:creationId xmlns:p14="http://schemas.microsoft.com/office/powerpoint/2010/main" val="58094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665039" y="7266680"/>
            <a:ext cx="839203" cy="421753"/>
          </a:xfrm>
        </p:spPr>
        <p:txBody>
          <a:bodyPr/>
          <a:lstStyle/>
          <a:p>
            <a:r>
              <a:rPr lang="en-IN" sz="2800" b="1" dirty="0" smtClean="0">
                <a:solidFill>
                  <a:schemeClr val="bg1"/>
                </a:solidFill>
                <a:latin typeface="Arial Black" panose="020B0A04020102020204" pitchFamily="34" charset="0"/>
              </a:rPr>
              <a:t>13</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3</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370379" y="1765930"/>
            <a:ext cx="9294660" cy="461665"/>
          </a:xfrm>
          <a:prstGeom prst="rect">
            <a:avLst/>
          </a:prstGeom>
          <a:noFill/>
        </p:spPr>
        <p:txBody>
          <a:bodyPr wrap="none" rtlCol="0">
            <a:spAutoFit/>
          </a:bodyPr>
          <a:lstStyle/>
          <a:p>
            <a:r>
              <a:rPr lang="en-IN" sz="2400" dirty="0" smtClean="0"/>
              <a:t>Which are highest selling cars based on </a:t>
            </a:r>
            <a:r>
              <a:rPr lang="en-IN" sz="2400" b="1" dirty="0" smtClean="0"/>
              <a:t>brand</a:t>
            </a:r>
            <a:r>
              <a:rPr lang="en-IN" sz="2400" dirty="0" smtClean="0"/>
              <a:t>, </a:t>
            </a:r>
            <a:r>
              <a:rPr lang="en-IN" sz="2400" b="1" dirty="0" smtClean="0"/>
              <a:t>body style</a:t>
            </a:r>
            <a:r>
              <a:rPr lang="en-IN" sz="2400" dirty="0" smtClean="0"/>
              <a:t> and </a:t>
            </a:r>
            <a:r>
              <a:rPr lang="en-IN" sz="2400" b="1" dirty="0" smtClean="0"/>
              <a:t>price slab</a:t>
            </a:r>
            <a:r>
              <a:rPr lang="en-IN" sz="2400" dirty="0" smtClean="0"/>
              <a:t>?</a:t>
            </a:r>
            <a:endParaRPr lang="en-IN" sz="2400" dirty="0"/>
          </a:p>
        </p:txBody>
      </p:sp>
      <p:sp>
        <p:nvSpPr>
          <p:cNvPr id="15" name="TextBox 14"/>
          <p:cNvSpPr txBox="1"/>
          <p:nvPr/>
        </p:nvSpPr>
        <p:spPr>
          <a:xfrm>
            <a:off x="120820" y="6233710"/>
            <a:ext cx="10468488" cy="369332"/>
          </a:xfrm>
          <a:prstGeom prst="rect">
            <a:avLst/>
          </a:prstGeom>
          <a:noFill/>
        </p:spPr>
        <p:txBody>
          <a:bodyPr wrap="square" rtlCol="0">
            <a:spAutoFit/>
          </a:bodyPr>
          <a:lstStyle/>
          <a:p>
            <a:r>
              <a:rPr lang="en-IN" sz="1800" dirty="0" smtClean="0"/>
              <a:t>Our study focus on extracting popular cars through various fields.</a:t>
            </a:r>
            <a:endParaRPr lang="en-IN" sz="1800" dirty="0"/>
          </a:p>
        </p:txBody>
      </p:sp>
      <p:pic>
        <p:nvPicPr>
          <p:cNvPr id="10242" name="Picture 2" descr="C:\Users\Purnananda\PythonCodes\Automobile_EDA\Images\top_5_cars_by_brand_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79" y="2486645"/>
            <a:ext cx="4465709" cy="325234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544691" y="2688188"/>
            <a:ext cx="4660985" cy="1200329"/>
          </a:xfrm>
          <a:prstGeom prst="rect">
            <a:avLst/>
          </a:prstGeom>
          <a:noFill/>
        </p:spPr>
        <p:txBody>
          <a:bodyPr wrap="square" rtlCol="0">
            <a:spAutoFit/>
          </a:bodyPr>
          <a:lstStyle/>
          <a:p>
            <a:pPr algn="just"/>
            <a:r>
              <a:rPr lang="en-IN" sz="2400" b="1" dirty="0" smtClean="0"/>
              <a:t>Toyota lead the list with highest number of cars selling followed by Nissan.</a:t>
            </a:r>
            <a:endParaRPr lang="en-IN" dirty="0"/>
          </a:p>
        </p:txBody>
      </p:sp>
      <p:sp>
        <p:nvSpPr>
          <p:cNvPr id="17" name="Rectangle 16"/>
          <p:cNvSpPr/>
          <p:nvPr/>
        </p:nvSpPr>
        <p:spPr>
          <a:xfrm>
            <a:off x="5275191" y="2448644"/>
            <a:ext cx="45719" cy="3668414"/>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10244" name="Picture 4" descr="C:\Users\Purnananda\PythonCodes\Automobile_EDA\Images\cars_sales_by_brand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803" y="3600772"/>
            <a:ext cx="2888663" cy="264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04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14</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smtClean="0">
                <a:latin typeface="Arial" panose="020B0604020202020204" pitchFamily="34" charset="0"/>
                <a:cs typeface="Arial" panose="020B0604020202020204" pitchFamily="34" charset="0"/>
              </a:rPr>
              <a:t>Car sales with body style</a:t>
            </a:r>
            <a:endParaRPr lang="en-IN" sz="3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263191" y="1872580"/>
            <a:ext cx="57720" cy="3960440"/>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544690" y="2088604"/>
            <a:ext cx="4824537" cy="1569660"/>
          </a:xfrm>
          <a:prstGeom prst="rect">
            <a:avLst/>
          </a:prstGeom>
          <a:noFill/>
        </p:spPr>
        <p:txBody>
          <a:bodyPr wrap="square" rtlCol="0">
            <a:spAutoFit/>
          </a:bodyPr>
          <a:lstStyle/>
          <a:p>
            <a:r>
              <a:rPr lang="en-IN" sz="2400" b="1" dirty="0" smtClean="0"/>
              <a:t>Sedan segment lead the list with highest number of cars selling followed by hatchback followed by body style.</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descr="C:\Users\Purnananda\PythonCodes\Automobile_EDA\Images\top_5_cars_by_body_style_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7" y="2185148"/>
            <a:ext cx="4514440" cy="32878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Purnananda\PythonCodes\Automobile_EDA\Images\cars_sales_by_body_style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979" y="3600773"/>
            <a:ext cx="3204168" cy="297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062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15</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smtClean="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Car sales with price range</a:t>
            </a:r>
            <a:endParaRPr lang="en-IN" sz="3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263191" y="1872580"/>
            <a:ext cx="57720" cy="3960440"/>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544690" y="2088604"/>
            <a:ext cx="5044618" cy="1200329"/>
          </a:xfrm>
          <a:prstGeom prst="rect">
            <a:avLst/>
          </a:prstGeom>
          <a:noFill/>
        </p:spPr>
        <p:txBody>
          <a:bodyPr wrap="square" rtlCol="0">
            <a:spAutoFit/>
          </a:bodyPr>
          <a:lstStyle/>
          <a:p>
            <a:r>
              <a:rPr lang="en-IN" sz="2400" b="1" dirty="0" smtClean="0"/>
              <a:t>Cars </a:t>
            </a:r>
            <a:r>
              <a:rPr lang="en-IN" sz="2400" b="1" dirty="0" smtClean="0"/>
              <a:t>under $10k </a:t>
            </a:r>
            <a:r>
              <a:rPr lang="en-IN" sz="2400" b="1" dirty="0" smtClean="0"/>
              <a:t>lead the list with highest number of selling followed by Cars under $10k to $20k.</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descr="C:\Users\Purnananda\PythonCodes\Automobile_EDA\Images\car_sales_by_price_sl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41" y="2132042"/>
            <a:ext cx="4511278" cy="30529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Purnananda\PythonCodes\Automobile_EDA\Images\cars_sales_by_price_range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763" y="3288933"/>
            <a:ext cx="3771160" cy="350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67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16</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3: Summary</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3" name="TextBox 2"/>
          <p:cNvSpPr txBox="1"/>
          <p:nvPr/>
        </p:nvSpPr>
        <p:spPr>
          <a:xfrm>
            <a:off x="1186729" y="2232620"/>
            <a:ext cx="7886354"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b="1" dirty="0" smtClean="0"/>
              <a:t>Toyota </a:t>
            </a:r>
            <a:r>
              <a:rPr lang="en-IN" sz="2400" dirty="0" smtClean="0"/>
              <a:t>sells highest number of cars followed by </a:t>
            </a:r>
            <a:r>
              <a:rPr lang="en-IN" sz="2400" b="1" dirty="0" smtClean="0"/>
              <a:t>Nissan</a:t>
            </a:r>
            <a:r>
              <a:rPr lang="en-IN" sz="2400" dirty="0" smtClean="0"/>
              <a:t> in brand category.</a:t>
            </a:r>
            <a:endParaRPr lang="en-IN" sz="2400" dirty="0" smtClean="0"/>
          </a:p>
          <a:p>
            <a:pPr marL="342900" indent="-342900">
              <a:lnSpc>
                <a:spcPct val="150000"/>
              </a:lnSpc>
              <a:buFont typeface="Arial" panose="020B0604020202020204" pitchFamily="34" charset="0"/>
              <a:buChar char="•"/>
            </a:pPr>
            <a:r>
              <a:rPr lang="en-IN" sz="2400" b="1" dirty="0" smtClean="0"/>
              <a:t>Sedan</a:t>
            </a:r>
            <a:r>
              <a:rPr lang="en-IN" sz="2400" dirty="0" smtClean="0"/>
              <a:t> segment sells highest number of cars with </a:t>
            </a:r>
            <a:r>
              <a:rPr lang="en-IN" sz="2400" b="1" dirty="0" smtClean="0"/>
              <a:t>48%</a:t>
            </a:r>
            <a:r>
              <a:rPr lang="en-IN" sz="2400" dirty="0" smtClean="0"/>
              <a:t>  followed by hatchback.</a:t>
            </a:r>
            <a:endParaRPr lang="en-IN" sz="2400" dirty="0" smtClean="0"/>
          </a:p>
          <a:p>
            <a:pPr marL="342900" indent="-342900">
              <a:lnSpc>
                <a:spcPct val="150000"/>
              </a:lnSpc>
              <a:buFont typeface="Arial" panose="020B0604020202020204" pitchFamily="34" charset="0"/>
              <a:buChar char="•"/>
            </a:pPr>
            <a:r>
              <a:rPr lang="en-IN" sz="2400" dirty="0" smtClean="0"/>
              <a:t>Cars </a:t>
            </a:r>
            <a:r>
              <a:rPr lang="en-IN" sz="2400" b="1" dirty="0" smtClean="0"/>
              <a:t>under $10k</a:t>
            </a:r>
            <a:r>
              <a:rPr lang="en-IN" sz="2400" dirty="0" smtClean="0"/>
              <a:t> lead the list with highest number of selling followed by Cars in between </a:t>
            </a:r>
            <a:r>
              <a:rPr lang="en-IN" sz="2400" b="1" dirty="0" smtClean="0"/>
              <a:t>$10k to $20k</a:t>
            </a:r>
            <a:r>
              <a:rPr lang="en-IN" sz="2400" dirty="0" smtClean="0"/>
              <a:t> on price range basis.</a:t>
            </a:r>
            <a:endParaRPr lang="en-IN" dirty="0"/>
          </a:p>
        </p:txBody>
      </p:sp>
      <p:sp>
        <p:nvSpPr>
          <p:cNvPr id="12" name="TextBox 11"/>
          <p:cNvSpPr txBox="1"/>
          <p:nvPr/>
        </p:nvSpPr>
        <p:spPr>
          <a:xfrm>
            <a:off x="370379" y="1765930"/>
            <a:ext cx="9294660" cy="461665"/>
          </a:xfrm>
          <a:prstGeom prst="rect">
            <a:avLst/>
          </a:prstGeom>
          <a:noFill/>
        </p:spPr>
        <p:txBody>
          <a:bodyPr wrap="none" rtlCol="0">
            <a:spAutoFit/>
          </a:bodyPr>
          <a:lstStyle/>
          <a:p>
            <a:r>
              <a:rPr lang="en-IN" sz="2400" dirty="0" smtClean="0"/>
              <a:t>Which are highest selling cars based on </a:t>
            </a:r>
            <a:r>
              <a:rPr lang="en-IN" sz="2400" b="1" dirty="0" smtClean="0"/>
              <a:t>brand</a:t>
            </a:r>
            <a:r>
              <a:rPr lang="en-IN" sz="2400" dirty="0" smtClean="0"/>
              <a:t>, </a:t>
            </a:r>
            <a:r>
              <a:rPr lang="en-IN" sz="2400" b="1" dirty="0" smtClean="0"/>
              <a:t>body style</a:t>
            </a:r>
            <a:r>
              <a:rPr lang="en-IN" sz="2400" dirty="0" smtClean="0"/>
              <a:t> and </a:t>
            </a:r>
            <a:r>
              <a:rPr lang="en-IN" sz="2400" b="1" dirty="0" smtClean="0"/>
              <a:t>price slab</a:t>
            </a:r>
            <a:r>
              <a:rPr lang="en-IN" sz="2400" dirty="0" smtClean="0"/>
              <a:t>?</a:t>
            </a:r>
            <a:endParaRPr lang="en-IN" sz="2400" dirty="0"/>
          </a:p>
        </p:txBody>
      </p:sp>
    </p:spTree>
    <p:extLst>
      <p:ext uri="{BB962C8B-B14F-4D97-AF65-F5344CB8AC3E}">
        <p14:creationId xmlns:p14="http://schemas.microsoft.com/office/powerpoint/2010/main" val="1013217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665039" y="7266680"/>
            <a:ext cx="839203" cy="421753"/>
          </a:xfrm>
        </p:spPr>
        <p:txBody>
          <a:bodyPr/>
          <a:lstStyle/>
          <a:p>
            <a:r>
              <a:rPr lang="en-IN" sz="2800" b="1" dirty="0" smtClean="0">
                <a:solidFill>
                  <a:schemeClr val="bg1"/>
                </a:solidFill>
                <a:latin typeface="Arial Black" panose="020B0A04020102020204" pitchFamily="34" charset="0"/>
              </a:rPr>
              <a:t>17</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4</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255820" y="1656556"/>
            <a:ext cx="10079939" cy="430887"/>
          </a:xfrm>
          <a:prstGeom prst="rect">
            <a:avLst/>
          </a:prstGeom>
          <a:noFill/>
        </p:spPr>
        <p:txBody>
          <a:bodyPr wrap="none" rtlCol="0">
            <a:spAutoFit/>
          </a:bodyPr>
          <a:lstStyle/>
          <a:p>
            <a:r>
              <a:rPr lang="en-IN" sz="2200" dirty="0" smtClean="0"/>
              <a:t>Which are highest normalized loss reported cars based on </a:t>
            </a:r>
            <a:r>
              <a:rPr lang="en-IN" sz="2200" b="1" dirty="0" smtClean="0"/>
              <a:t>body style</a:t>
            </a:r>
            <a:r>
              <a:rPr lang="en-IN" sz="2200" dirty="0" smtClean="0"/>
              <a:t> and </a:t>
            </a:r>
            <a:r>
              <a:rPr lang="en-IN" sz="2200" b="1" dirty="0" smtClean="0"/>
              <a:t>no of doors</a:t>
            </a:r>
            <a:r>
              <a:rPr lang="en-IN" sz="2200" dirty="0" smtClean="0"/>
              <a:t>?</a:t>
            </a:r>
            <a:endParaRPr lang="en-IN" sz="2200" dirty="0"/>
          </a:p>
        </p:txBody>
      </p:sp>
      <p:sp>
        <p:nvSpPr>
          <p:cNvPr id="15" name="TextBox 14"/>
          <p:cNvSpPr txBox="1"/>
          <p:nvPr/>
        </p:nvSpPr>
        <p:spPr>
          <a:xfrm>
            <a:off x="120820" y="6233710"/>
            <a:ext cx="10468488" cy="369332"/>
          </a:xfrm>
          <a:prstGeom prst="rect">
            <a:avLst/>
          </a:prstGeom>
          <a:noFill/>
        </p:spPr>
        <p:txBody>
          <a:bodyPr wrap="square" rtlCol="0">
            <a:spAutoFit/>
          </a:bodyPr>
          <a:lstStyle/>
          <a:p>
            <a:r>
              <a:rPr lang="en-IN" sz="1800" dirty="0" smtClean="0"/>
              <a:t>Our study focus on normalized losses reported by cars based on body style and no of doors.</a:t>
            </a:r>
            <a:endParaRPr lang="en-IN" sz="1800" dirty="0"/>
          </a:p>
        </p:txBody>
      </p:sp>
      <p:sp>
        <p:nvSpPr>
          <p:cNvPr id="16" name="TextBox 15"/>
          <p:cNvSpPr txBox="1"/>
          <p:nvPr/>
        </p:nvSpPr>
        <p:spPr>
          <a:xfrm>
            <a:off x="5688707" y="2304628"/>
            <a:ext cx="4660985" cy="1015663"/>
          </a:xfrm>
          <a:prstGeom prst="rect">
            <a:avLst/>
          </a:prstGeom>
          <a:noFill/>
        </p:spPr>
        <p:txBody>
          <a:bodyPr wrap="square" rtlCol="0">
            <a:spAutoFit/>
          </a:bodyPr>
          <a:lstStyle/>
          <a:p>
            <a:pPr algn="just"/>
            <a:r>
              <a:rPr lang="en-IN" sz="2000" b="1" dirty="0" smtClean="0"/>
              <a:t>Sedan with two doors cars reported highest average losses followed by hatchback two doors. </a:t>
            </a:r>
            <a:endParaRPr lang="en-IN" sz="2000" dirty="0"/>
          </a:p>
        </p:txBody>
      </p:sp>
      <p:sp>
        <p:nvSpPr>
          <p:cNvPr id="17" name="Rectangle 16"/>
          <p:cNvSpPr/>
          <p:nvPr/>
        </p:nvSpPr>
        <p:spPr>
          <a:xfrm>
            <a:off x="5498972" y="2448644"/>
            <a:ext cx="45719" cy="3668414"/>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13315" name="Picture 3" descr="C:\Users\Purnananda\PythonCodes\Automobile_EDA\Images\Normalized_losses_by_bodystyle_noofdo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3" y="2308591"/>
            <a:ext cx="5001893" cy="3806205"/>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C:\Users\Purnananda\PythonCodes\Automobile_EDA\Images\normal_losses_by_bodystyle_noofdoor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803" y="3653338"/>
            <a:ext cx="3270970" cy="2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15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18</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4: Summary</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3" name="TextBox 2"/>
          <p:cNvSpPr txBox="1"/>
          <p:nvPr/>
        </p:nvSpPr>
        <p:spPr>
          <a:xfrm>
            <a:off x="1186729" y="2664668"/>
            <a:ext cx="7886354"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b="1" dirty="0" smtClean="0"/>
              <a:t>Sedan</a:t>
            </a:r>
            <a:r>
              <a:rPr lang="en-IN" sz="2400" dirty="0" smtClean="0"/>
              <a:t> with </a:t>
            </a:r>
            <a:r>
              <a:rPr lang="en-IN" sz="2400" b="1" dirty="0" smtClean="0"/>
              <a:t>two doors</a:t>
            </a:r>
            <a:r>
              <a:rPr lang="en-IN" sz="2400" dirty="0" smtClean="0"/>
              <a:t> cars reported highest normalized losses followed by </a:t>
            </a:r>
            <a:r>
              <a:rPr lang="en-IN" sz="2400" b="1" dirty="0" smtClean="0"/>
              <a:t>hatchback</a:t>
            </a:r>
            <a:r>
              <a:rPr lang="en-IN" sz="2400" dirty="0" smtClean="0"/>
              <a:t> with </a:t>
            </a:r>
            <a:r>
              <a:rPr lang="en-IN" sz="2400" b="1" dirty="0" smtClean="0"/>
              <a:t>two doors</a:t>
            </a:r>
            <a:r>
              <a:rPr lang="en-IN" sz="2400" dirty="0" smtClean="0"/>
              <a:t> cars.</a:t>
            </a:r>
            <a:endParaRPr lang="en-IN" sz="2400" dirty="0" smtClean="0"/>
          </a:p>
          <a:p>
            <a:pPr marL="342900" indent="-342900">
              <a:lnSpc>
                <a:spcPct val="150000"/>
              </a:lnSpc>
              <a:buFont typeface="Arial" panose="020B0604020202020204" pitchFamily="34" charset="0"/>
              <a:buChar char="•"/>
            </a:pPr>
            <a:r>
              <a:rPr lang="en-IN" sz="2400" b="1" dirty="0" smtClean="0"/>
              <a:t>Two doors</a:t>
            </a:r>
            <a:r>
              <a:rPr lang="en-IN" sz="2400" dirty="0" smtClean="0"/>
              <a:t> cars has more number of losses than the </a:t>
            </a:r>
            <a:r>
              <a:rPr lang="en-IN" sz="2400" b="1" dirty="0" smtClean="0"/>
              <a:t>four door</a:t>
            </a:r>
            <a:r>
              <a:rPr lang="en-IN" sz="2400" dirty="0" smtClean="0"/>
              <a:t> cars.</a:t>
            </a:r>
            <a:endParaRPr lang="en-IN" dirty="0"/>
          </a:p>
        </p:txBody>
      </p:sp>
      <p:sp>
        <p:nvSpPr>
          <p:cNvPr id="12" name="TextBox 11"/>
          <p:cNvSpPr txBox="1"/>
          <p:nvPr/>
        </p:nvSpPr>
        <p:spPr>
          <a:xfrm>
            <a:off x="504131" y="1656555"/>
            <a:ext cx="9177303" cy="830997"/>
          </a:xfrm>
          <a:prstGeom prst="rect">
            <a:avLst/>
          </a:prstGeom>
          <a:noFill/>
        </p:spPr>
        <p:txBody>
          <a:bodyPr wrap="square" rtlCol="0">
            <a:spAutoFit/>
          </a:bodyPr>
          <a:lstStyle/>
          <a:p>
            <a:r>
              <a:rPr lang="en-IN" sz="2400" dirty="0" smtClean="0"/>
              <a:t>Which are highest normalized loss reported cars based on </a:t>
            </a:r>
            <a:r>
              <a:rPr lang="en-IN" sz="2400" b="1" dirty="0" smtClean="0"/>
              <a:t>body style</a:t>
            </a:r>
            <a:r>
              <a:rPr lang="en-IN" sz="2400" dirty="0" smtClean="0"/>
              <a:t> and </a:t>
            </a:r>
            <a:r>
              <a:rPr lang="en-IN" sz="2400" b="1" dirty="0" smtClean="0"/>
              <a:t>no of doors</a:t>
            </a:r>
            <a:r>
              <a:rPr lang="en-IN" sz="2400" dirty="0" smtClean="0"/>
              <a:t>?</a:t>
            </a:r>
            <a:endParaRPr lang="en-IN" sz="2400" dirty="0"/>
          </a:p>
        </p:txBody>
      </p:sp>
    </p:spTree>
    <p:extLst>
      <p:ext uri="{BB962C8B-B14F-4D97-AF65-F5344CB8AC3E}">
        <p14:creationId xmlns:p14="http://schemas.microsoft.com/office/powerpoint/2010/main" val="4209939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About the Data</a:t>
            </a:r>
            <a:endParaRPr lang="en-IN" sz="5600" b="1" dirty="0">
              <a:latin typeface="Arial" panose="020B0604020202020204" pitchFamily="34" charset="0"/>
              <a:cs typeface="Arial" panose="020B0604020202020204" pitchFamily="34" charset="0"/>
            </a:endParaRPr>
          </a:p>
        </p:txBody>
      </p:sp>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a:solidFill>
                  <a:schemeClr val="bg1"/>
                </a:solidFill>
                <a:latin typeface="Arial Black" panose="020B0A04020102020204" pitchFamily="34" charset="0"/>
              </a:rPr>
              <a:t>1</a:t>
            </a: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9" name="Rectangle 8"/>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126995" y="1463474"/>
            <a:ext cx="10588061" cy="985170"/>
          </a:xfrm>
          <a:prstGeom prst="rect">
            <a:avLst/>
          </a:prstGeom>
        </p:spPr>
        <p:txBody>
          <a:bodyPr wrap="square" lIns="106965" tIns="53481" rIns="106965" bIns="53481">
            <a:spAutoFit/>
          </a:bodyPr>
          <a:lstStyle/>
          <a:p>
            <a:r>
              <a:rPr lang="en-IN" sz="1900" b="1" dirty="0"/>
              <a:t>Contents</a:t>
            </a:r>
            <a:r>
              <a:rPr lang="en-IN" sz="1900" dirty="0"/>
              <a:t>: </a:t>
            </a:r>
            <a:r>
              <a:rPr lang="en-IN" sz="1900" dirty="0" smtClean="0"/>
              <a:t>Insurance risk rating, normalized losses, engine, body style, mileage, price for each car model.</a:t>
            </a:r>
            <a:endParaRPr lang="en-IN" sz="1900" dirty="0"/>
          </a:p>
          <a:p>
            <a:r>
              <a:rPr lang="en-IN" sz="1900" b="1" dirty="0"/>
              <a:t>Source</a:t>
            </a:r>
            <a:r>
              <a:rPr lang="en-IN" sz="1900" dirty="0"/>
              <a:t>: https://archive.ics.uci.edu/ml/datasets/automobile</a:t>
            </a:r>
          </a:p>
          <a:p>
            <a:r>
              <a:rPr lang="en-IN" sz="1900" b="1" dirty="0"/>
              <a:t>Data Volume</a:t>
            </a:r>
            <a:r>
              <a:rPr lang="en-IN" sz="1900" dirty="0"/>
              <a:t>: 205 records, 26 </a:t>
            </a:r>
            <a:r>
              <a:rPr lang="en-IN" sz="1900" dirty="0" smtClean="0"/>
              <a:t>columns</a:t>
            </a:r>
            <a:endParaRPr lang="en-IN" sz="1900" dirty="0"/>
          </a:p>
        </p:txBody>
      </p:sp>
      <p:sp>
        <p:nvSpPr>
          <p:cNvPr id="3" name="Rectangle 2"/>
          <p:cNvSpPr/>
          <p:nvPr/>
        </p:nvSpPr>
        <p:spPr>
          <a:xfrm>
            <a:off x="126989" y="2953322"/>
            <a:ext cx="5017274" cy="4032158"/>
          </a:xfrm>
          <a:prstGeom prst="rect">
            <a:avLst/>
          </a:prstGeom>
        </p:spPr>
        <p:txBody>
          <a:bodyPr wrap="square" lIns="106965" tIns="53481" rIns="106965" bIns="53481">
            <a:spAutoFit/>
          </a:bodyPr>
          <a:lstStyle/>
          <a:p>
            <a:r>
              <a:rPr lang="en-IN" sz="1700" dirty="0"/>
              <a:t>1. </a:t>
            </a:r>
            <a:r>
              <a:rPr lang="en-IN" sz="1700" b="1" dirty="0" err="1"/>
              <a:t>symboling</a:t>
            </a:r>
            <a:r>
              <a:rPr lang="en-IN" sz="1700" dirty="0"/>
              <a:t>: -3, -2, -1, 0, 1, 2, 3.</a:t>
            </a:r>
          </a:p>
          <a:p>
            <a:r>
              <a:rPr lang="en-IN" sz="1700" dirty="0"/>
              <a:t>2. normalized-losses: continuous from 65 to 256.</a:t>
            </a:r>
          </a:p>
          <a:p>
            <a:r>
              <a:rPr lang="en-IN" sz="1700" dirty="0"/>
              <a:t>3. </a:t>
            </a:r>
            <a:r>
              <a:rPr lang="en-IN" sz="1700" b="1" dirty="0"/>
              <a:t>make</a:t>
            </a:r>
            <a:r>
              <a:rPr lang="en-IN" sz="1700" dirty="0"/>
              <a:t>: alfa-</a:t>
            </a:r>
            <a:r>
              <a:rPr lang="en-IN" sz="1700" dirty="0" err="1"/>
              <a:t>romero</a:t>
            </a:r>
            <a:r>
              <a:rPr lang="en-IN" sz="1700" dirty="0"/>
              <a:t>, </a:t>
            </a:r>
            <a:r>
              <a:rPr lang="en-IN" sz="1700" dirty="0" err="1"/>
              <a:t>audi</a:t>
            </a:r>
            <a:r>
              <a:rPr lang="en-IN" sz="1700" dirty="0"/>
              <a:t>, </a:t>
            </a:r>
            <a:r>
              <a:rPr lang="en-IN" sz="1700" dirty="0" err="1"/>
              <a:t>bmw</a:t>
            </a:r>
            <a:r>
              <a:rPr lang="en-IN" sz="1700" dirty="0"/>
              <a:t>, </a:t>
            </a:r>
            <a:r>
              <a:rPr lang="en-IN" sz="1700" dirty="0" err="1"/>
              <a:t>chevrolet</a:t>
            </a:r>
            <a:r>
              <a:rPr lang="en-IN" sz="1700" dirty="0"/>
              <a:t>, dodge, </a:t>
            </a:r>
            <a:r>
              <a:rPr lang="en-IN" sz="1700" dirty="0" err="1"/>
              <a:t>honda</a:t>
            </a:r>
            <a:r>
              <a:rPr lang="en-IN" sz="1700" dirty="0"/>
              <a:t>, </a:t>
            </a:r>
            <a:r>
              <a:rPr lang="en-IN" sz="1700" dirty="0" err="1"/>
              <a:t>isuzu</a:t>
            </a:r>
            <a:r>
              <a:rPr lang="en-IN" sz="1700" dirty="0"/>
              <a:t>, jaguar, </a:t>
            </a:r>
            <a:r>
              <a:rPr lang="en-IN" sz="1700" dirty="0" err="1"/>
              <a:t>mazda</a:t>
            </a:r>
            <a:r>
              <a:rPr lang="en-IN" sz="1700" dirty="0"/>
              <a:t>, </a:t>
            </a:r>
            <a:r>
              <a:rPr lang="en-IN" sz="1700" dirty="0" err="1"/>
              <a:t>mercedes-benz</a:t>
            </a:r>
            <a:r>
              <a:rPr lang="en-IN" sz="1700" dirty="0"/>
              <a:t>, mercury, </a:t>
            </a:r>
            <a:r>
              <a:rPr lang="en-IN" sz="1700" dirty="0" err="1"/>
              <a:t>mitsubishi</a:t>
            </a:r>
            <a:r>
              <a:rPr lang="en-IN" sz="1700" dirty="0"/>
              <a:t>, </a:t>
            </a:r>
            <a:r>
              <a:rPr lang="en-IN" sz="1700" dirty="0" err="1"/>
              <a:t>nissan</a:t>
            </a:r>
            <a:r>
              <a:rPr lang="en-IN" sz="1700" dirty="0"/>
              <a:t>, </a:t>
            </a:r>
            <a:r>
              <a:rPr lang="en-IN" sz="1700" dirty="0" err="1"/>
              <a:t>peugot</a:t>
            </a:r>
            <a:r>
              <a:rPr lang="en-IN" sz="1700" dirty="0"/>
              <a:t>, </a:t>
            </a:r>
            <a:r>
              <a:rPr lang="en-IN" sz="1700" dirty="0" err="1"/>
              <a:t>plymouth</a:t>
            </a:r>
            <a:r>
              <a:rPr lang="en-IN" sz="1700" dirty="0"/>
              <a:t>, </a:t>
            </a:r>
            <a:r>
              <a:rPr lang="en-IN" sz="1700" dirty="0" err="1"/>
              <a:t>porsche</a:t>
            </a:r>
            <a:r>
              <a:rPr lang="en-IN" sz="1700" dirty="0"/>
              <a:t>, </a:t>
            </a:r>
            <a:r>
              <a:rPr lang="en-IN" sz="1700" dirty="0" err="1"/>
              <a:t>renault</a:t>
            </a:r>
            <a:r>
              <a:rPr lang="en-IN" sz="1700" dirty="0"/>
              <a:t>, </a:t>
            </a:r>
            <a:r>
              <a:rPr lang="en-IN" sz="1700" dirty="0" err="1"/>
              <a:t>saab</a:t>
            </a:r>
            <a:r>
              <a:rPr lang="en-IN" sz="1700" dirty="0"/>
              <a:t>, </a:t>
            </a:r>
            <a:r>
              <a:rPr lang="en-IN" sz="1700" dirty="0" err="1"/>
              <a:t>subaru</a:t>
            </a:r>
            <a:r>
              <a:rPr lang="en-IN" sz="1700" dirty="0"/>
              <a:t>, </a:t>
            </a:r>
            <a:r>
              <a:rPr lang="en-IN" sz="1700" dirty="0" err="1"/>
              <a:t>toyota</a:t>
            </a:r>
            <a:r>
              <a:rPr lang="en-IN" sz="1700" dirty="0"/>
              <a:t>, </a:t>
            </a:r>
            <a:r>
              <a:rPr lang="en-IN" sz="1700" dirty="0" err="1"/>
              <a:t>volkswagen</a:t>
            </a:r>
            <a:r>
              <a:rPr lang="en-IN" sz="1700" dirty="0"/>
              <a:t>, </a:t>
            </a:r>
            <a:r>
              <a:rPr lang="en-IN" sz="1700" dirty="0" err="1"/>
              <a:t>volvo</a:t>
            </a:r>
            <a:endParaRPr lang="en-IN" sz="1700" dirty="0"/>
          </a:p>
          <a:p>
            <a:r>
              <a:rPr lang="en-IN" sz="1700" dirty="0"/>
              <a:t>4. </a:t>
            </a:r>
            <a:r>
              <a:rPr lang="en-IN" sz="1700" b="1" dirty="0"/>
              <a:t>fuel-type</a:t>
            </a:r>
            <a:r>
              <a:rPr lang="en-IN" sz="1700" dirty="0"/>
              <a:t>: diesel, gas.</a:t>
            </a:r>
          </a:p>
          <a:p>
            <a:r>
              <a:rPr lang="en-IN" sz="1700" dirty="0"/>
              <a:t>5. aspiration: </a:t>
            </a:r>
            <a:r>
              <a:rPr lang="en-IN" sz="1700" dirty="0" err="1"/>
              <a:t>std</a:t>
            </a:r>
            <a:r>
              <a:rPr lang="en-IN" sz="1700" dirty="0"/>
              <a:t>, turbo.</a:t>
            </a:r>
          </a:p>
          <a:p>
            <a:r>
              <a:rPr lang="en-IN" sz="1700" dirty="0"/>
              <a:t>6. </a:t>
            </a:r>
            <a:r>
              <a:rPr lang="en-IN" sz="1700" dirty="0" err="1"/>
              <a:t>num</a:t>
            </a:r>
            <a:r>
              <a:rPr lang="en-IN" sz="1700" dirty="0"/>
              <a:t>-of-doors: four, two.</a:t>
            </a:r>
          </a:p>
          <a:p>
            <a:r>
              <a:rPr lang="en-IN" sz="1700" dirty="0"/>
              <a:t>7. </a:t>
            </a:r>
            <a:r>
              <a:rPr lang="en-IN" sz="1700" b="1" dirty="0"/>
              <a:t>body-style</a:t>
            </a:r>
            <a:r>
              <a:rPr lang="en-IN" sz="1700" dirty="0"/>
              <a:t>: hardtop, wagon, sedan, hatchback, convertible.</a:t>
            </a:r>
          </a:p>
          <a:p>
            <a:r>
              <a:rPr lang="en-IN" sz="1700" dirty="0"/>
              <a:t>8. drive-wheels: 4wd, </a:t>
            </a:r>
            <a:r>
              <a:rPr lang="en-IN" sz="1700" dirty="0" err="1"/>
              <a:t>fwd</a:t>
            </a:r>
            <a:r>
              <a:rPr lang="en-IN" sz="1700" dirty="0"/>
              <a:t>, </a:t>
            </a:r>
            <a:r>
              <a:rPr lang="en-IN" sz="1700" dirty="0" err="1"/>
              <a:t>rwd</a:t>
            </a:r>
            <a:r>
              <a:rPr lang="en-IN" sz="1700" dirty="0"/>
              <a:t>.</a:t>
            </a:r>
          </a:p>
          <a:p>
            <a:r>
              <a:rPr lang="en-IN" sz="1700" dirty="0"/>
              <a:t>9. engine-location: front, rear.</a:t>
            </a:r>
          </a:p>
          <a:p>
            <a:r>
              <a:rPr lang="en-IN" sz="1700" dirty="0"/>
              <a:t>10. </a:t>
            </a:r>
            <a:r>
              <a:rPr lang="en-IN" sz="1700" b="1" dirty="0"/>
              <a:t>wheel-base</a:t>
            </a:r>
            <a:r>
              <a:rPr lang="en-IN" sz="1700" dirty="0"/>
              <a:t>: continuous from 86.6 120.9.</a:t>
            </a:r>
          </a:p>
          <a:p>
            <a:r>
              <a:rPr lang="en-IN" sz="1700" dirty="0"/>
              <a:t>11. </a:t>
            </a:r>
            <a:r>
              <a:rPr lang="en-IN" sz="1700" b="1" dirty="0"/>
              <a:t>length</a:t>
            </a:r>
            <a:r>
              <a:rPr lang="en-IN" sz="1700" dirty="0"/>
              <a:t>: continuous from 141.1 to 208.1.</a:t>
            </a:r>
          </a:p>
        </p:txBody>
      </p:sp>
      <p:sp>
        <p:nvSpPr>
          <p:cNvPr id="12" name="Rectangle 11"/>
          <p:cNvSpPr/>
          <p:nvPr/>
        </p:nvSpPr>
        <p:spPr>
          <a:xfrm>
            <a:off x="5126854" y="2952700"/>
            <a:ext cx="5674421" cy="4032158"/>
          </a:xfrm>
          <a:prstGeom prst="rect">
            <a:avLst/>
          </a:prstGeom>
        </p:spPr>
        <p:txBody>
          <a:bodyPr wrap="square" lIns="106965" tIns="53481" rIns="106965" bIns="53481">
            <a:spAutoFit/>
          </a:bodyPr>
          <a:lstStyle/>
          <a:p>
            <a:r>
              <a:rPr lang="en-IN" sz="1700" dirty="0"/>
              <a:t>12. </a:t>
            </a:r>
            <a:r>
              <a:rPr lang="en-IN" sz="1700" b="1" dirty="0"/>
              <a:t>width:</a:t>
            </a:r>
            <a:r>
              <a:rPr lang="en-IN" sz="1700" dirty="0"/>
              <a:t> continuous from 60.3 to 72.3.</a:t>
            </a:r>
          </a:p>
          <a:p>
            <a:r>
              <a:rPr lang="en-IN" sz="1700" dirty="0"/>
              <a:t>13. </a:t>
            </a:r>
            <a:r>
              <a:rPr lang="en-IN" sz="1700" b="1" dirty="0"/>
              <a:t>height:</a:t>
            </a:r>
            <a:r>
              <a:rPr lang="en-IN" sz="1700" dirty="0"/>
              <a:t> continuous from 47.8 to 59.8.</a:t>
            </a:r>
          </a:p>
          <a:p>
            <a:r>
              <a:rPr lang="en-IN" sz="1700" dirty="0"/>
              <a:t>14. </a:t>
            </a:r>
            <a:r>
              <a:rPr lang="en-IN" sz="1700" b="1" dirty="0"/>
              <a:t>curb-weight:</a:t>
            </a:r>
            <a:r>
              <a:rPr lang="en-IN" sz="1700" dirty="0"/>
              <a:t> continuous from 1488 to 4066.</a:t>
            </a:r>
          </a:p>
          <a:p>
            <a:r>
              <a:rPr lang="en-IN" sz="1700" dirty="0"/>
              <a:t>15. engine-type: </a:t>
            </a:r>
            <a:r>
              <a:rPr lang="en-IN" sz="1700" dirty="0" err="1"/>
              <a:t>dohc</a:t>
            </a:r>
            <a:r>
              <a:rPr lang="en-IN" sz="1700" dirty="0"/>
              <a:t>, </a:t>
            </a:r>
            <a:r>
              <a:rPr lang="en-IN" sz="1700" dirty="0" err="1"/>
              <a:t>dohcv</a:t>
            </a:r>
            <a:r>
              <a:rPr lang="en-IN" sz="1700" dirty="0"/>
              <a:t>, l, </a:t>
            </a:r>
            <a:r>
              <a:rPr lang="en-IN" sz="1700" dirty="0" err="1"/>
              <a:t>ohc</a:t>
            </a:r>
            <a:r>
              <a:rPr lang="en-IN" sz="1700" dirty="0"/>
              <a:t>, </a:t>
            </a:r>
            <a:r>
              <a:rPr lang="en-IN" sz="1700" dirty="0" err="1"/>
              <a:t>ohcf</a:t>
            </a:r>
            <a:r>
              <a:rPr lang="en-IN" sz="1700" dirty="0"/>
              <a:t>, </a:t>
            </a:r>
            <a:r>
              <a:rPr lang="en-IN" sz="1700" dirty="0" err="1"/>
              <a:t>ohcv</a:t>
            </a:r>
            <a:r>
              <a:rPr lang="en-IN" sz="1700" dirty="0"/>
              <a:t>, rotor.</a:t>
            </a:r>
          </a:p>
          <a:p>
            <a:r>
              <a:rPr lang="en-IN" sz="1700" dirty="0"/>
              <a:t>16. </a:t>
            </a:r>
            <a:r>
              <a:rPr lang="en-IN" sz="1700" dirty="0" err="1"/>
              <a:t>num</a:t>
            </a:r>
            <a:r>
              <a:rPr lang="en-IN" sz="1700" dirty="0"/>
              <a:t>-of-cylinders</a:t>
            </a:r>
            <a:r>
              <a:rPr lang="en-IN" sz="1700" b="1" dirty="0"/>
              <a:t>:</a:t>
            </a:r>
            <a:r>
              <a:rPr lang="en-IN" sz="1700" dirty="0"/>
              <a:t> eight, five, four, six, three, twelve, two.</a:t>
            </a:r>
          </a:p>
          <a:p>
            <a:r>
              <a:rPr lang="en-IN" sz="1700" dirty="0"/>
              <a:t>17. </a:t>
            </a:r>
            <a:r>
              <a:rPr lang="en-IN" sz="1700" b="1" dirty="0"/>
              <a:t>engine-size:</a:t>
            </a:r>
            <a:r>
              <a:rPr lang="en-IN" sz="1700" dirty="0"/>
              <a:t> continuous from 61 to 326.</a:t>
            </a:r>
          </a:p>
          <a:p>
            <a:r>
              <a:rPr lang="en-IN" sz="1700" dirty="0"/>
              <a:t>18. fuel-system</a:t>
            </a:r>
            <a:r>
              <a:rPr lang="en-IN" sz="1700" b="1" dirty="0"/>
              <a:t>:</a:t>
            </a:r>
            <a:r>
              <a:rPr lang="en-IN" sz="1700" dirty="0"/>
              <a:t> 1bbl, 2bbl, 4bbl, </a:t>
            </a:r>
            <a:r>
              <a:rPr lang="en-IN" sz="1700" dirty="0" err="1"/>
              <a:t>idi</a:t>
            </a:r>
            <a:r>
              <a:rPr lang="en-IN" sz="1700" dirty="0"/>
              <a:t>, </a:t>
            </a:r>
            <a:r>
              <a:rPr lang="en-IN" sz="1700" dirty="0" err="1"/>
              <a:t>mfi</a:t>
            </a:r>
            <a:r>
              <a:rPr lang="en-IN" sz="1700" dirty="0"/>
              <a:t>, </a:t>
            </a:r>
            <a:r>
              <a:rPr lang="en-IN" sz="1700" dirty="0" err="1"/>
              <a:t>mpfi</a:t>
            </a:r>
            <a:r>
              <a:rPr lang="en-IN" sz="1700" dirty="0"/>
              <a:t>, </a:t>
            </a:r>
            <a:r>
              <a:rPr lang="en-IN" sz="1700" dirty="0" err="1"/>
              <a:t>spdi</a:t>
            </a:r>
            <a:r>
              <a:rPr lang="en-IN" sz="1700" dirty="0"/>
              <a:t>, </a:t>
            </a:r>
            <a:r>
              <a:rPr lang="en-IN" sz="1700" dirty="0" err="1"/>
              <a:t>spfi</a:t>
            </a:r>
            <a:r>
              <a:rPr lang="en-IN" sz="1700" dirty="0"/>
              <a:t>.</a:t>
            </a:r>
          </a:p>
          <a:p>
            <a:r>
              <a:rPr lang="en-IN" sz="1700" dirty="0"/>
              <a:t>19. bore: continuous from 2.54 to 3.94.</a:t>
            </a:r>
          </a:p>
          <a:p>
            <a:r>
              <a:rPr lang="en-IN" sz="1700" dirty="0"/>
              <a:t>20. stroke: continuous from 2.07 to 4.17.</a:t>
            </a:r>
          </a:p>
          <a:p>
            <a:r>
              <a:rPr lang="en-IN" sz="1700" dirty="0"/>
              <a:t>21. compression-ratio: continuous from 7 to 23.</a:t>
            </a:r>
          </a:p>
          <a:p>
            <a:r>
              <a:rPr lang="en-IN" sz="1700" dirty="0"/>
              <a:t>22. </a:t>
            </a:r>
            <a:r>
              <a:rPr lang="en-IN" sz="1700" b="1" dirty="0"/>
              <a:t>horsepower:</a:t>
            </a:r>
            <a:r>
              <a:rPr lang="en-IN" sz="1700" dirty="0"/>
              <a:t> continuous from 48 to 288.</a:t>
            </a:r>
          </a:p>
          <a:p>
            <a:r>
              <a:rPr lang="en-IN" sz="1700" dirty="0"/>
              <a:t>23. </a:t>
            </a:r>
            <a:r>
              <a:rPr lang="en-IN" sz="1700" b="1" dirty="0"/>
              <a:t>peak-rpm:</a:t>
            </a:r>
            <a:r>
              <a:rPr lang="en-IN" sz="1700" dirty="0"/>
              <a:t> continuous from 4150 to 6600.</a:t>
            </a:r>
          </a:p>
          <a:p>
            <a:r>
              <a:rPr lang="en-IN" sz="1700" dirty="0"/>
              <a:t>24. </a:t>
            </a:r>
            <a:r>
              <a:rPr lang="en-IN" sz="1700" b="1" dirty="0"/>
              <a:t>city-mpg</a:t>
            </a:r>
            <a:r>
              <a:rPr lang="en-IN" sz="1700" dirty="0"/>
              <a:t>: continuous from 13 to 49.</a:t>
            </a:r>
          </a:p>
          <a:p>
            <a:r>
              <a:rPr lang="en-IN" sz="1700" dirty="0"/>
              <a:t>25. </a:t>
            </a:r>
            <a:r>
              <a:rPr lang="en-IN" sz="1700" b="1" dirty="0"/>
              <a:t>highway-mpg</a:t>
            </a:r>
            <a:r>
              <a:rPr lang="en-IN" sz="1700" dirty="0"/>
              <a:t>: continuous from 16 to 54.</a:t>
            </a:r>
          </a:p>
          <a:p>
            <a:r>
              <a:rPr lang="en-IN" sz="1700" dirty="0"/>
              <a:t>26. </a:t>
            </a:r>
            <a:r>
              <a:rPr lang="en-IN" sz="1700" b="1" dirty="0"/>
              <a:t>price:</a:t>
            </a:r>
            <a:r>
              <a:rPr lang="en-IN" sz="1700" dirty="0"/>
              <a:t> continuous from 5118 to 45400.</a:t>
            </a:r>
          </a:p>
        </p:txBody>
      </p:sp>
      <p:sp>
        <p:nvSpPr>
          <p:cNvPr id="4" name="Rectangle 3"/>
          <p:cNvSpPr/>
          <p:nvPr/>
        </p:nvSpPr>
        <p:spPr>
          <a:xfrm>
            <a:off x="255811" y="2520652"/>
            <a:ext cx="4871043" cy="40183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r>
              <a:rPr lang="en-IN" b="1" dirty="0" smtClean="0"/>
              <a:t>Attribute Information:</a:t>
            </a:r>
            <a:endParaRPr lang="en-IN" b="1" dirty="0"/>
          </a:p>
        </p:txBody>
      </p:sp>
    </p:spTree>
    <p:extLst>
      <p:ext uri="{BB962C8B-B14F-4D97-AF65-F5344CB8AC3E}">
        <p14:creationId xmlns:p14="http://schemas.microsoft.com/office/powerpoint/2010/main" val="2088499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665039" y="7266680"/>
            <a:ext cx="839203" cy="421753"/>
          </a:xfrm>
        </p:spPr>
        <p:txBody>
          <a:bodyPr/>
          <a:lstStyle/>
          <a:p>
            <a:r>
              <a:rPr lang="en-IN" sz="2800" b="1" dirty="0" smtClean="0">
                <a:solidFill>
                  <a:schemeClr val="bg1"/>
                </a:solidFill>
                <a:latin typeface="Arial Black" panose="020B0A04020102020204" pitchFamily="34" charset="0"/>
              </a:rPr>
              <a:t>19</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5</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255820" y="1656556"/>
            <a:ext cx="4483920" cy="430887"/>
          </a:xfrm>
          <a:prstGeom prst="rect">
            <a:avLst/>
          </a:prstGeom>
          <a:noFill/>
        </p:spPr>
        <p:txBody>
          <a:bodyPr wrap="none" rtlCol="0">
            <a:spAutoFit/>
          </a:bodyPr>
          <a:lstStyle/>
          <a:p>
            <a:r>
              <a:rPr lang="en-IN" sz="2200" dirty="0" smtClean="0"/>
              <a:t>Does </a:t>
            </a:r>
            <a:r>
              <a:rPr lang="en-IN" sz="2200" b="1" dirty="0" smtClean="0"/>
              <a:t>body size</a:t>
            </a:r>
            <a:r>
              <a:rPr lang="en-IN" sz="2200" dirty="0" smtClean="0"/>
              <a:t> influence </a:t>
            </a:r>
            <a:r>
              <a:rPr lang="en-IN" sz="2200" b="1" dirty="0" smtClean="0"/>
              <a:t>symbolling</a:t>
            </a:r>
            <a:r>
              <a:rPr lang="en-IN" sz="2200" dirty="0" smtClean="0"/>
              <a:t>?</a:t>
            </a:r>
            <a:endParaRPr lang="en-IN" sz="2200" dirty="0"/>
          </a:p>
        </p:txBody>
      </p:sp>
      <p:sp>
        <p:nvSpPr>
          <p:cNvPr id="15" name="TextBox 14"/>
          <p:cNvSpPr txBox="1"/>
          <p:nvPr/>
        </p:nvSpPr>
        <p:spPr>
          <a:xfrm>
            <a:off x="255820" y="6232773"/>
            <a:ext cx="7056783" cy="369332"/>
          </a:xfrm>
          <a:prstGeom prst="rect">
            <a:avLst/>
          </a:prstGeom>
          <a:noFill/>
        </p:spPr>
        <p:txBody>
          <a:bodyPr wrap="square" rtlCol="0">
            <a:spAutoFit/>
          </a:bodyPr>
          <a:lstStyle/>
          <a:p>
            <a:r>
              <a:rPr lang="en-IN" sz="1800" dirty="0" smtClean="0"/>
              <a:t>Our study focus to find relationship between body size and symbolling.</a:t>
            </a:r>
            <a:endParaRPr lang="en-IN" sz="1800" dirty="0"/>
          </a:p>
        </p:txBody>
      </p:sp>
      <p:pic>
        <p:nvPicPr>
          <p:cNvPr id="14340" name="Picture 4" descr="C:\Users\Purnananda\PythonCodes\Automobile_EDA\Images\symboling_d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16" y="2520652"/>
            <a:ext cx="4152640" cy="302433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112643" y="2304628"/>
            <a:ext cx="5544616" cy="923330"/>
          </a:xfrm>
          <a:prstGeom prst="rect">
            <a:avLst/>
          </a:prstGeom>
          <a:noFill/>
        </p:spPr>
        <p:txBody>
          <a:bodyPr wrap="square" rtlCol="0">
            <a:spAutoFit/>
          </a:bodyPr>
          <a:lstStyle/>
          <a:p>
            <a:pPr algn="just"/>
            <a:r>
              <a:rPr lang="en-IN" sz="1800" b="1" dirty="0" smtClean="0"/>
              <a:t>Symboling </a:t>
            </a:r>
            <a:r>
              <a:rPr lang="en-IN" sz="1800" b="1" dirty="0"/>
              <a:t>value shows how risky or safe a vehicle is</a:t>
            </a:r>
            <a:r>
              <a:rPr lang="en-IN" sz="1800" b="1" dirty="0" smtClean="0"/>
              <a:t>, from </a:t>
            </a:r>
            <a:r>
              <a:rPr lang="en-IN" sz="1800" b="1" dirty="0"/>
              <a:t>an insurer’s perspective. </a:t>
            </a:r>
            <a:r>
              <a:rPr lang="en-IN" sz="1800" b="1" dirty="0" smtClean="0"/>
              <a:t>It </a:t>
            </a:r>
            <a:r>
              <a:rPr lang="en-IN" sz="1800" b="1" dirty="0"/>
              <a:t>can range from -3 </a:t>
            </a:r>
            <a:r>
              <a:rPr lang="en-IN" sz="1800" b="1" dirty="0" smtClean="0"/>
              <a:t>to +</a:t>
            </a:r>
            <a:r>
              <a:rPr lang="en-IN" sz="1800" b="1" dirty="0"/>
              <a:t>3.</a:t>
            </a:r>
          </a:p>
          <a:p>
            <a:pPr algn="just"/>
            <a:r>
              <a:rPr lang="en-IN" sz="1800" b="1" dirty="0"/>
              <a:t>-3 indicates a safe car while +3 denotes a risky one.</a:t>
            </a:r>
            <a:endParaRPr lang="en-IN" sz="1800" dirty="0"/>
          </a:p>
        </p:txBody>
      </p:sp>
      <p:sp>
        <p:nvSpPr>
          <p:cNvPr id="19" name="Rectangle 18"/>
          <p:cNvSpPr/>
          <p:nvPr/>
        </p:nvSpPr>
        <p:spPr>
          <a:xfrm>
            <a:off x="4824611" y="2448644"/>
            <a:ext cx="45719" cy="3668414"/>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2" name="TextBox 21"/>
          <p:cNvSpPr txBox="1"/>
          <p:nvPr/>
        </p:nvSpPr>
        <p:spPr>
          <a:xfrm>
            <a:off x="5109340" y="3384748"/>
            <a:ext cx="5691935" cy="646331"/>
          </a:xfrm>
          <a:prstGeom prst="rect">
            <a:avLst/>
          </a:prstGeom>
          <a:solidFill>
            <a:schemeClr val="bg1">
              <a:lumMod val="95000"/>
            </a:schemeClr>
          </a:solidFill>
        </p:spPr>
        <p:txBody>
          <a:bodyPr wrap="square" rtlCol="0">
            <a:spAutoFit/>
          </a:bodyPr>
          <a:lstStyle/>
          <a:p>
            <a:pPr algn="just"/>
            <a:r>
              <a:rPr lang="en-IN" sz="1800" dirty="0" smtClean="0"/>
              <a:t>Based on the Symboling distribution, majority cars fall under 0 or 1 risk category which is less risky or less safer. </a:t>
            </a:r>
            <a:endParaRPr lang="en-IN" sz="1800" dirty="0"/>
          </a:p>
        </p:txBody>
      </p:sp>
      <p:pic>
        <p:nvPicPr>
          <p:cNvPr id="14341" name="Picture 5" descr="C:\Users\Purnananda\PythonCodes\Automobile_EDA\Images\symboling_dist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2883" y="4134096"/>
            <a:ext cx="3033196" cy="285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61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20</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smtClean="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Cars Body Style – Risky / Safe</a:t>
            </a:r>
            <a:endParaRPr lang="en-IN" sz="3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4824611" y="1872580"/>
            <a:ext cx="45719" cy="4536504"/>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179136" y="2193711"/>
            <a:ext cx="5622214" cy="369332"/>
          </a:xfrm>
          <a:prstGeom prst="rect">
            <a:avLst/>
          </a:prstGeom>
          <a:solidFill>
            <a:schemeClr val="bg1">
              <a:lumMod val="95000"/>
            </a:schemeClr>
          </a:solidFill>
        </p:spPr>
        <p:txBody>
          <a:bodyPr wrap="square" rtlCol="0">
            <a:spAutoFit/>
          </a:bodyPr>
          <a:lstStyle/>
          <a:p>
            <a:r>
              <a:rPr lang="en-IN" sz="1800" b="1" dirty="0" smtClean="0"/>
              <a:t>Introduced new column to classify risky or safe.</a:t>
            </a:r>
            <a:endParaRPr lang="en-IN" sz="1800"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2" name="Picture 2" descr="C:\Users\Purnananda\PythonCodes\Automobile_EDA\Images\cars_bodystyle_risky_vs_safe_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5" y="2120614"/>
            <a:ext cx="4341882" cy="342437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179136" y="2808684"/>
            <a:ext cx="5410172" cy="707886"/>
          </a:xfrm>
          <a:prstGeom prst="rect">
            <a:avLst/>
          </a:prstGeom>
          <a:noFill/>
        </p:spPr>
        <p:txBody>
          <a:bodyPr wrap="square" rtlCol="0">
            <a:spAutoFit/>
          </a:bodyPr>
          <a:lstStyle/>
          <a:p>
            <a:pPr algn="just"/>
            <a:r>
              <a:rPr lang="en-IN" sz="2000" b="1" dirty="0" smtClean="0"/>
              <a:t>Majority of cars in hatchback, hardtop and convertible are in risky category.</a:t>
            </a:r>
            <a:endParaRPr lang="en-IN" sz="2000" dirty="0"/>
          </a:p>
        </p:txBody>
      </p:sp>
      <p:pic>
        <p:nvPicPr>
          <p:cNvPr id="15364" name="Picture 4" descr="C:\Users\Purnananda\PythonCodes\Automobile_EDA\Images\safe_cars_by_bodystyle_pi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857" y="4048312"/>
            <a:ext cx="2728325" cy="2720812"/>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C:\Users\Purnananda\PythonCodes\Automobile_EDA\Images\risky_cars_by_bodysty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651" y="4048311"/>
            <a:ext cx="2833494" cy="272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943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21</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smtClean="0">
                <a:latin typeface="Arial" panose="020B0604020202020204" pitchFamily="34" charset="0"/>
                <a:cs typeface="Arial" panose="020B0604020202020204" pitchFamily="34" charset="0"/>
              </a:rPr>
              <a:t>Wheelbase, No </a:t>
            </a:r>
            <a:r>
              <a:rPr lang="en-IN" sz="3600" b="1" dirty="0">
                <a:latin typeface="Arial" panose="020B0604020202020204" pitchFamily="34" charset="0"/>
                <a:cs typeface="Arial" panose="020B0604020202020204" pitchFamily="34" charset="0"/>
              </a:rPr>
              <a:t>o</a:t>
            </a:r>
            <a:r>
              <a:rPr lang="en-IN" sz="3600" b="1" dirty="0" smtClean="0">
                <a:latin typeface="Arial" panose="020B0604020202020204" pitchFamily="34" charset="0"/>
                <a:cs typeface="Arial" panose="020B0604020202020204" pitchFamily="34" charset="0"/>
              </a:rPr>
              <a:t>f Doors – Risky / Safe</a:t>
            </a:r>
            <a:endParaRPr lang="en-IN" sz="3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328667" y="1872580"/>
            <a:ext cx="45719" cy="4824536"/>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Box 15"/>
          <p:cNvSpPr txBox="1"/>
          <p:nvPr/>
        </p:nvSpPr>
        <p:spPr>
          <a:xfrm>
            <a:off x="5616699" y="1872580"/>
            <a:ext cx="4824536" cy="1323439"/>
          </a:xfrm>
          <a:prstGeom prst="rect">
            <a:avLst/>
          </a:prstGeom>
          <a:noFill/>
        </p:spPr>
        <p:txBody>
          <a:bodyPr wrap="square" rtlCol="0">
            <a:spAutoFit/>
          </a:bodyPr>
          <a:lstStyle/>
          <a:p>
            <a:r>
              <a:rPr lang="en-IN" sz="2000" b="1" dirty="0" smtClean="0"/>
              <a:t>A two door cars is more risky compare to the four doors cars. May be two doors cars are design for drive enjoyment, due to that cars may be driven by an enthusiast.</a:t>
            </a:r>
            <a:endParaRPr lang="en-IN" sz="2000" b="1" dirty="0"/>
          </a:p>
        </p:txBody>
      </p:sp>
      <p:pic>
        <p:nvPicPr>
          <p:cNvPr id="16386" name="Picture 2" descr="C:\Users\Purnananda\PythonCodes\Automobile_EDA\Images\cars_risky_vs_safe_no_of_doors_cou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24" y="1584548"/>
            <a:ext cx="4281488" cy="28083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616699" y="3456756"/>
            <a:ext cx="4824536" cy="1015663"/>
          </a:xfrm>
          <a:prstGeom prst="rect">
            <a:avLst/>
          </a:prstGeom>
          <a:noFill/>
        </p:spPr>
        <p:txBody>
          <a:bodyPr wrap="square" rtlCol="0">
            <a:spAutoFit/>
          </a:bodyPr>
          <a:lstStyle/>
          <a:p>
            <a:r>
              <a:rPr lang="en-IN" sz="2000" b="1" dirty="0" smtClean="0"/>
              <a:t>More the wheelbase,  more stable the car is. Declining in wheelbase is making risky the cars. </a:t>
            </a:r>
            <a:endParaRPr lang="en-IN" sz="2000" b="1" dirty="0"/>
          </a:p>
        </p:txBody>
      </p:sp>
      <p:pic>
        <p:nvPicPr>
          <p:cNvPr id="16388" name="Picture 4" descr="C:\Users\Purnananda\PythonCodes\Automobile_EDA\Images\cars_risky_vs_safe_wheelbase_symboling_swarmpl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23" y="4392860"/>
            <a:ext cx="4209479"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14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22</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5: Summary</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3" name="TextBox 2"/>
          <p:cNvSpPr txBox="1"/>
          <p:nvPr/>
        </p:nvSpPr>
        <p:spPr>
          <a:xfrm>
            <a:off x="1149605" y="2376636"/>
            <a:ext cx="7886354"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1800" dirty="0" smtClean="0"/>
              <a:t>Based on the Symboling distribution, majority cars fall under </a:t>
            </a:r>
            <a:r>
              <a:rPr lang="en-IN" sz="1800" b="1" dirty="0" smtClean="0"/>
              <a:t>0 or 1</a:t>
            </a:r>
            <a:r>
              <a:rPr lang="en-IN" sz="1800" dirty="0" smtClean="0"/>
              <a:t> risk category which is </a:t>
            </a:r>
            <a:r>
              <a:rPr lang="en-IN" sz="1800" b="1" dirty="0" smtClean="0"/>
              <a:t>less risky </a:t>
            </a:r>
            <a:r>
              <a:rPr lang="en-IN" sz="1800" dirty="0" smtClean="0"/>
              <a:t>or</a:t>
            </a:r>
            <a:r>
              <a:rPr lang="en-IN" sz="1800" b="1" dirty="0" smtClean="0"/>
              <a:t> less safer</a:t>
            </a:r>
            <a:r>
              <a:rPr lang="en-IN" sz="1800" dirty="0" smtClean="0"/>
              <a:t>. </a:t>
            </a:r>
          </a:p>
          <a:p>
            <a:pPr marL="342900" indent="-342900">
              <a:lnSpc>
                <a:spcPct val="150000"/>
              </a:lnSpc>
              <a:buFont typeface="Arial" panose="020B0604020202020204" pitchFamily="34" charset="0"/>
              <a:buChar char="•"/>
            </a:pPr>
            <a:r>
              <a:rPr lang="en-IN" sz="1800" dirty="0" smtClean="0"/>
              <a:t>Majority of cars in </a:t>
            </a:r>
            <a:r>
              <a:rPr lang="en-IN" sz="1800" b="1" dirty="0" smtClean="0"/>
              <a:t>hatchback, hardtop and convertible </a:t>
            </a:r>
            <a:r>
              <a:rPr lang="en-IN" sz="1800" dirty="0" smtClean="0"/>
              <a:t>are in risky category.</a:t>
            </a:r>
          </a:p>
          <a:p>
            <a:pPr marL="342900" indent="-342900">
              <a:lnSpc>
                <a:spcPct val="150000"/>
              </a:lnSpc>
              <a:buFont typeface="Arial" panose="020B0604020202020204" pitchFamily="34" charset="0"/>
              <a:buChar char="•"/>
            </a:pPr>
            <a:r>
              <a:rPr lang="en-IN" sz="1800" dirty="0" smtClean="0"/>
              <a:t>A </a:t>
            </a:r>
            <a:r>
              <a:rPr lang="en-IN" sz="1800" b="1" dirty="0" smtClean="0"/>
              <a:t>two door cars </a:t>
            </a:r>
            <a:r>
              <a:rPr lang="en-IN" sz="1800" dirty="0" smtClean="0"/>
              <a:t>is more risky compare to the four doors cars. May be two doors cars are design for drive enjoyment, due to that cars may be driven by an enthusiast.</a:t>
            </a:r>
          </a:p>
          <a:p>
            <a:pPr marL="342900" indent="-342900">
              <a:lnSpc>
                <a:spcPct val="150000"/>
              </a:lnSpc>
              <a:buFont typeface="Arial" panose="020B0604020202020204" pitchFamily="34" charset="0"/>
              <a:buChar char="•"/>
            </a:pPr>
            <a:r>
              <a:rPr lang="en-IN" sz="1800" b="1" dirty="0" smtClean="0"/>
              <a:t>More the wheelbase</a:t>
            </a:r>
            <a:r>
              <a:rPr lang="en-IN" sz="1800" dirty="0" smtClean="0"/>
              <a:t>,  more </a:t>
            </a:r>
            <a:r>
              <a:rPr lang="en-IN" sz="1800" b="1" dirty="0" smtClean="0"/>
              <a:t>stable</a:t>
            </a:r>
            <a:r>
              <a:rPr lang="en-IN" sz="1800" dirty="0" smtClean="0"/>
              <a:t> the car is. Declining in wheelbase is making risky the cars.</a:t>
            </a:r>
            <a:endParaRPr lang="en-IN" sz="1800" dirty="0"/>
          </a:p>
        </p:txBody>
      </p:sp>
      <p:sp>
        <p:nvSpPr>
          <p:cNvPr id="12" name="TextBox 11"/>
          <p:cNvSpPr txBox="1"/>
          <p:nvPr/>
        </p:nvSpPr>
        <p:spPr>
          <a:xfrm>
            <a:off x="504131" y="1656555"/>
            <a:ext cx="9177303" cy="461665"/>
          </a:xfrm>
          <a:prstGeom prst="rect">
            <a:avLst/>
          </a:prstGeom>
          <a:noFill/>
        </p:spPr>
        <p:txBody>
          <a:bodyPr wrap="square" rtlCol="0">
            <a:spAutoFit/>
          </a:bodyPr>
          <a:lstStyle/>
          <a:p>
            <a:r>
              <a:rPr lang="en-IN" sz="2400" dirty="0" smtClean="0"/>
              <a:t>Does </a:t>
            </a:r>
            <a:r>
              <a:rPr lang="en-IN" sz="2400" b="1" dirty="0" smtClean="0"/>
              <a:t>body size</a:t>
            </a:r>
            <a:r>
              <a:rPr lang="en-IN" sz="2400" dirty="0" smtClean="0"/>
              <a:t> influence </a:t>
            </a:r>
            <a:r>
              <a:rPr lang="en-IN" sz="2400" b="1" dirty="0" smtClean="0"/>
              <a:t>symbolling</a:t>
            </a:r>
            <a:r>
              <a:rPr lang="en-IN" sz="2400" dirty="0" smtClean="0"/>
              <a:t>?</a:t>
            </a:r>
            <a:endParaRPr lang="en-IN" sz="2400" dirty="0"/>
          </a:p>
        </p:txBody>
      </p:sp>
    </p:spTree>
    <p:extLst>
      <p:ext uri="{BB962C8B-B14F-4D97-AF65-F5344CB8AC3E}">
        <p14:creationId xmlns:p14="http://schemas.microsoft.com/office/powerpoint/2010/main" val="3436165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721155" y="7266680"/>
            <a:ext cx="783087" cy="421753"/>
          </a:xfrm>
        </p:spPr>
        <p:txBody>
          <a:bodyPr/>
          <a:lstStyle/>
          <a:p>
            <a:r>
              <a:rPr lang="en-IN" sz="2800" b="1" dirty="0" smtClean="0">
                <a:solidFill>
                  <a:schemeClr val="bg1"/>
                </a:solidFill>
                <a:latin typeface="Arial Black" panose="020B0A04020102020204" pitchFamily="34" charset="0"/>
              </a:rPr>
              <a:t>23</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endParaRPr lang="en-IN" sz="5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2952403" y="1872580"/>
            <a:ext cx="3799438" cy="923330"/>
          </a:xfrm>
          <a:prstGeom prst="rect">
            <a:avLst/>
          </a:prstGeom>
          <a:noFill/>
        </p:spPr>
        <p:txBody>
          <a:bodyPr wrap="none" rtlCol="0">
            <a:spAutoFit/>
          </a:bodyPr>
          <a:lstStyle/>
          <a:p>
            <a:r>
              <a:rPr lang="en-IN" sz="5400" dirty="0" smtClean="0">
                <a:solidFill>
                  <a:srgbClr val="C00000"/>
                </a:solidFill>
                <a:latin typeface="Segoe UI Black" panose="020B0A02040204020203" pitchFamily="34" charset="0"/>
                <a:ea typeface="Segoe UI Black" panose="020B0A02040204020203" pitchFamily="34" charset="0"/>
              </a:rPr>
              <a:t>Thank</a:t>
            </a:r>
            <a:r>
              <a:rPr lang="en-IN" sz="5400" dirty="0" smtClean="0">
                <a:latin typeface="Segoe UI Black" panose="020B0A02040204020203" pitchFamily="34" charset="0"/>
                <a:ea typeface="Segoe UI Black" panose="020B0A02040204020203" pitchFamily="34" charset="0"/>
              </a:rPr>
              <a:t> </a:t>
            </a:r>
            <a:r>
              <a:rPr lang="en-IN" sz="5400" dirty="0" smtClean="0">
                <a:solidFill>
                  <a:schemeClr val="tx1">
                    <a:lumMod val="75000"/>
                    <a:lumOff val="25000"/>
                  </a:schemeClr>
                </a:solidFill>
                <a:latin typeface="Segoe UI Black" panose="020B0A02040204020203" pitchFamily="34" charset="0"/>
                <a:ea typeface="Segoe UI Black" panose="020B0A02040204020203" pitchFamily="34" charset="0"/>
              </a:rPr>
              <a:t>You</a:t>
            </a:r>
            <a:endParaRPr lang="en-IN" sz="5400" dirty="0">
              <a:solidFill>
                <a:schemeClr val="tx1">
                  <a:lumMod val="75000"/>
                  <a:lumOff val="25000"/>
                </a:schemeClr>
              </a:solidFill>
              <a:latin typeface="Segoe UI Black" panose="020B0A02040204020203" pitchFamily="34" charset="0"/>
              <a:ea typeface="Segoe UI Black" panose="020B0A02040204020203" pitchFamily="34" charset="0"/>
            </a:endParaRPr>
          </a:p>
        </p:txBody>
      </p:sp>
      <p:sp>
        <p:nvSpPr>
          <p:cNvPr id="12" name="Rectangle 11"/>
          <p:cNvSpPr/>
          <p:nvPr/>
        </p:nvSpPr>
        <p:spPr>
          <a:xfrm>
            <a:off x="570760" y="3240732"/>
            <a:ext cx="9616106" cy="1323439"/>
          </a:xfrm>
          <a:prstGeom prst="rect">
            <a:avLst/>
          </a:prstGeom>
        </p:spPr>
        <p:txBody>
          <a:bodyPr wrap="square">
            <a:spAutoFit/>
          </a:bodyPr>
          <a:lstStyle/>
          <a:p>
            <a:r>
              <a:rPr lang="en-IN" sz="2400" dirty="0" smtClean="0"/>
              <a:t>GitHub Notebook: </a:t>
            </a:r>
          </a:p>
          <a:p>
            <a:pPr marL="457200" indent="-457200">
              <a:buAutoNum type="arabicPeriod"/>
            </a:pPr>
            <a:r>
              <a:rPr lang="en-IN" sz="1600" dirty="0" smtClean="0">
                <a:hlinkClick r:id="rId3"/>
              </a:rPr>
              <a:t>https://github.com/purnananda/Automobile_EDA/blob/master/Automobile_EDA.ipynb</a:t>
            </a:r>
            <a:endParaRPr lang="en-IN" sz="1600" dirty="0" smtClean="0">
              <a:hlinkClick r:id="rId4"/>
            </a:endParaRPr>
          </a:p>
          <a:p>
            <a:pPr marL="457200" indent="-457200">
              <a:buAutoNum type="arabicPeriod"/>
            </a:pPr>
            <a:r>
              <a:rPr lang="en-IN" sz="1600" dirty="0" smtClean="0">
                <a:hlinkClick r:id="rId4"/>
              </a:rPr>
              <a:t>https://github.com/purnananda/Automobile_EDA/blob/master/Automobile_EDA_Data_Cleaning.ipynb</a:t>
            </a:r>
            <a:endParaRPr lang="en-IN" sz="1600" dirty="0" smtClean="0"/>
          </a:p>
          <a:p>
            <a:pPr marL="457200" indent="-457200">
              <a:buAutoNum type="arabicPeriod"/>
            </a:pPr>
            <a:endParaRPr lang="en-IN" sz="2400" dirty="0" smtClean="0"/>
          </a:p>
        </p:txBody>
      </p:sp>
      <p:sp>
        <p:nvSpPr>
          <p:cNvPr id="15" name="Rectangle 14"/>
          <p:cNvSpPr/>
          <p:nvPr/>
        </p:nvSpPr>
        <p:spPr>
          <a:xfrm>
            <a:off x="570760" y="4896916"/>
            <a:ext cx="9616106" cy="1323439"/>
          </a:xfrm>
          <a:prstGeom prst="rect">
            <a:avLst/>
          </a:prstGeom>
        </p:spPr>
        <p:txBody>
          <a:bodyPr wrap="square">
            <a:spAutoFit/>
          </a:bodyPr>
          <a:lstStyle/>
          <a:p>
            <a:r>
              <a:rPr lang="en-IN" sz="2400" dirty="0" smtClean="0"/>
              <a:t>References:</a:t>
            </a:r>
          </a:p>
          <a:p>
            <a:pPr marL="342900" indent="-342900">
              <a:buFont typeface="+mj-lt"/>
              <a:buAutoNum type="arabicPeriod"/>
            </a:pPr>
            <a:r>
              <a:rPr lang="en-IN" sz="1600" dirty="0" smtClean="0"/>
              <a:t>UCI Machine Learning Repository: </a:t>
            </a:r>
            <a:r>
              <a:rPr lang="en-IN" sz="1600" dirty="0" smtClean="0">
                <a:hlinkClick r:id="rId5"/>
              </a:rPr>
              <a:t>https://archive.ics.uci.edu/ml/datasets/automobile</a:t>
            </a:r>
            <a:endParaRPr lang="en-IN" sz="1600" dirty="0" smtClean="0"/>
          </a:p>
          <a:p>
            <a:pPr marL="342900" indent="-342900">
              <a:buFont typeface="+mj-lt"/>
              <a:buAutoNum type="arabicPeriod"/>
            </a:pPr>
            <a:r>
              <a:rPr lang="en-IN" sz="1600" dirty="0" smtClean="0"/>
              <a:t>Different Types of Engine: </a:t>
            </a:r>
            <a:r>
              <a:rPr lang="en-IN" sz="1600" dirty="0" smtClean="0">
                <a:hlinkClick r:id="rId6"/>
              </a:rPr>
              <a:t>https://www.mechanicalbooster.com/2016/08/different-types-of-engine.html</a:t>
            </a:r>
            <a:endParaRPr lang="en-IN" sz="1600" dirty="0" smtClean="0"/>
          </a:p>
          <a:p>
            <a:endParaRPr lang="en-IN" sz="2400" dirty="0"/>
          </a:p>
        </p:txBody>
      </p:sp>
    </p:spTree>
    <p:extLst>
      <p:ext uri="{BB962C8B-B14F-4D97-AF65-F5344CB8AC3E}">
        <p14:creationId xmlns:p14="http://schemas.microsoft.com/office/powerpoint/2010/main" val="162997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a:solidFill>
                  <a:schemeClr val="bg1"/>
                </a:solidFill>
                <a:latin typeface="Arial Black" panose="020B0A04020102020204" pitchFamily="34" charset="0"/>
              </a:rPr>
              <a:t>2</a:t>
            </a: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graphicFrame>
        <p:nvGraphicFramePr>
          <p:cNvPr id="3" name="Diagram 2"/>
          <p:cNvGraphicFramePr/>
          <p:nvPr>
            <p:extLst>
              <p:ext uri="{D42A27DB-BD31-4B8C-83A1-F6EECF244321}">
                <p14:modId xmlns:p14="http://schemas.microsoft.com/office/powerpoint/2010/main" val="2915308726"/>
              </p:ext>
            </p:extLst>
          </p:nvPr>
        </p:nvGraphicFramePr>
        <p:xfrm>
          <a:off x="1144088" y="1656556"/>
          <a:ext cx="8673761" cy="4848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4200" b="1" dirty="0" smtClean="0">
                <a:latin typeface="Arial" panose="020B0604020202020204" pitchFamily="34" charset="0"/>
                <a:cs typeface="Arial" panose="020B0604020202020204" pitchFamily="34" charset="0"/>
              </a:rPr>
              <a:t>Data Clean-up</a:t>
            </a:r>
            <a:endParaRPr lang="en-IN" sz="5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Tree>
    <p:extLst>
      <p:ext uri="{BB962C8B-B14F-4D97-AF65-F5344CB8AC3E}">
        <p14:creationId xmlns:p14="http://schemas.microsoft.com/office/powerpoint/2010/main" val="1811502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smtClean="0">
                <a:solidFill>
                  <a:schemeClr val="bg1"/>
                </a:solidFill>
                <a:latin typeface="Arial Black" panose="020B0A04020102020204" pitchFamily="34" charset="0"/>
              </a:rPr>
              <a:t>3</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4200" b="1" dirty="0" smtClean="0">
                <a:latin typeface="Arial" panose="020B0604020202020204" pitchFamily="34" charset="0"/>
                <a:cs typeface="Arial" panose="020B0604020202020204" pitchFamily="34" charset="0"/>
              </a:rPr>
              <a:t>Problem 1</a:t>
            </a:r>
            <a:endParaRPr lang="en-IN" sz="5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TextBox 1"/>
          <p:cNvSpPr txBox="1"/>
          <p:nvPr/>
        </p:nvSpPr>
        <p:spPr>
          <a:xfrm>
            <a:off x="370379" y="1765930"/>
            <a:ext cx="9409627" cy="461665"/>
          </a:xfrm>
          <a:prstGeom prst="rect">
            <a:avLst/>
          </a:prstGeom>
          <a:noFill/>
        </p:spPr>
        <p:txBody>
          <a:bodyPr wrap="none" rtlCol="0">
            <a:spAutoFit/>
          </a:bodyPr>
          <a:lstStyle/>
          <a:p>
            <a:r>
              <a:rPr lang="en-IN" sz="2400" dirty="0" smtClean="0"/>
              <a:t>Do the </a:t>
            </a:r>
            <a:r>
              <a:rPr lang="en-IN" sz="2400" b="1" dirty="0" smtClean="0"/>
              <a:t>Body Size, Style and Engine</a:t>
            </a:r>
            <a:r>
              <a:rPr lang="en-IN" sz="2400" dirty="0" smtClean="0"/>
              <a:t> </a:t>
            </a:r>
            <a:r>
              <a:rPr lang="en-IN" sz="2400" b="1" dirty="0" smtClean="0"/>
              <a:t>Specification</a:t>
            </a:r>
            <a:r>
              <a:rPr lang="en-IN" sz="2400" dirty="0" smtClean="0"/>
              <a:t> determine the car price?</a:t>
            </a:r>
            <a:endParaRPr lang="en-IN" sz="2400" dirty="0"/>
          </a:p>
        </p:txBody>
      </p:sp>
      <p:pic>
        <p:nvPicPr>
          <p:cNvPr id="2050" name="Picture 2" descr="C:\Users\Purnananda\PythonCodes\Automobile_EDA\Images\cars_price_dist.png"/>
          <p:cNvPicPr>
            <a:picLocks noChangeAspect="1" noChangeArrowheads="1"/>
          </p:cNvPicPr>
          <p:nvPr/>
        </p:nvPicPr>
        <p:blipFill rotWithShape="1">
          <a:blip r:embed="rId3">
            <a:extLst>
              <a:ext uri="{28A0092B-C50C-407E-A947-70E740481C1C}">
                <a14:useLocalDpi xmlns:a14="http://schemas.microsoft.com/office/drawing/2010/main" val="0"/>
              </a:ext>
            </a:extLst>
          </a:blip>
          <a:srcRect l="13576"/>
          <a:stretch/>
        </p:blipFill>
        <p:spPr bwMode="auto">
          <a:xfrm>
            <a:off x="2592363" y="2376636"/>
            <a:ext cx="5132387" cy="34940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20820" y="6233710"/>
            <a:ext cx="10468488" cy="646331"/>
          </a:xfrm>
          <a:prstGeom prst="rect">
            <a:avLst/>
          </a:prstGeom>
          <a:noFill/>
        </p:spPr>
        <p:txBody>
          <a:bodyPr wrap="square" rtlCol="0">
            <a:spAutoFit/>
          </a:bodyPr>
          <a:lstStyle/>
          <a:p>
            <a:r>
              <a:rPr lang="en-IN" sz="1800" dirty="0" smtClean="0"/>
              <a:t>Our study focus on the relationship between car prices with body size, style and engine specification determine the car prices?</a:t>
            </a:r>
            <a:endParaRPr lang="en-IN" sz="1800" dirty="0"/>
          </a:p>
        </p:txBody>
      </p:sp>
    </p:spTree>
    <p:extLst>
      <p:ext uri="{BB962C8B-B14F-4D97-AF65-F5344CB8AC3E}">
        <p14:creationId xmlns:p14="http://schemas.microsoft.com/office/powerpoint/2010/main" val="3917644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a:solidFill>
                  <a:schemeClr val="bg1"/>
                </a:solidFill>
                <a:latin typeface="Arial Black" panose="020B0A04020102020204" pitchFamily="34" charset="0"/>
              </a:rPr>
              <a:t>4</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4200" b="1" dirty="0" smtClean="0">
                <a:latin typeface="Arial" panose="020B0604020202020204" pitchFamily="34" charset="0"/>
                <a:cs typeface="Arial" panose="020B0604020202020204" pitchFamily="34" charset="0"/>
              </a:rPr>
              <a:t>Car Price - Distribution</a:t>
            </a:r>
            <a:endParaRPr lang="en-IN" sz="5600" b="1" dirty="0" smtClean="0">
              <a:latin typeface="Arial" panose="020B0604020202020204" pitchFamily="34" charset="0"/>
              <a:cs typeface="Arial" panose="020B0604020202020204" pitchFamily="34" charset="0"/>
            </a:endParaRP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pic>
        <p:nvPicPr>
          <p:cNvPr id="3074" name="Picture 2" descr="C:\Users\Purnananda\PythonCodes\Automobile_EDA\Images\cars_price_h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27" y="2016596"/>
            <a:ext cx="4756476" cy="34563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63191" y="1872580"/>
            <a:ext cx="57720" cy="4608512"/>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688708" y="1872580"/>
            <a:ext cx="4517832" cy="3170099"/>
          </a:xfrm>
          <a:prstGeom prst="rect">
            <a:avLst/>
          </a:prstGeom>
          <a:noFill/>
        </p:spPr>
        <p:txBody>
          <a:bodyPr wrap="square" rtlCol="0">
            <a:spAutoFit/>
          </a:bodyPr>
          <a:lstStyle/>
          <a:p>
            <a:r>
              <a:rPr lang="en-IN" sz="3200" b="1" dirty="0" smtClean="0"/>
              <a:t>Distribution of Car Prices</a:t>
            </a:r>
          </a:p>
          <a:p>
            <a:endParaRPr lang="en-IN" dirty="0"/>
          </a:p>
          <a:p>
            <a:pPr marL="342900" indent="-342900">
              <a:buFont typeface="Arial" panose="020B0604020202020204" pitchFamily="34" charset="0"/>
              <a:buChar char="•"/>
            </a:pPr>
            <a:r>
              <a:rPr lang="en-IN" dirty="0" smtClean="0"/>
              <a:t>Majority of cars belongs to lower price brackets (&lt;$20K). </a:t>
            </a:r>
          </a:p>
          <a:p>
            <a:pPr marL="342900" indent="-342900">
              <a:buFont typeface="Arial" panose="020B0604020202020204" pitchFamily="34" charset="0"/>
              <a:buChar char="•"/>
            </a:pPr>
            <a:r>
              <a:rPr lang="en-IN" dirty="0" smtClean="0"/>
              <a:t>Car prices range in between $5K to $45K.</a:t>
            </a:r>
            <a:endParaRPr lang="en-IN" dirty="0"/>
          </a:p>
          <a:p>
            <a:pPr marL="342900" indent="-342900">
              <a:buFont typeface="Arial" panose="020B0604020202020204" pitchFamily="34" charset="0"/>
              <a:buChar char="•"/>
            </a:pPr>
            <a:r>
              <a:rPr lang="en-IN" dirty="0" smtClean="0"/>
              <a:t>The car prices skewed to the right (right-skewed): The mean and median are greater than the mode.</a:t>
            </a:r>
            <a:endParaRPr lang="en-IN" dirty="0"/>
          </a:p>
        </p:txBody>
      </p:sp>
      <p:sp>
        <p:nvSpPr>
          <p:cNvPr id="4" name="TextBox 3"/>
          <p:cNvSpPr txBox="1"/>
          <p:nvPr/>
        </p:nvSpPr>
        <p:spPr>
          <a:xfrm>
            <a:off x="5688708" y="6475422"/>
            <a:ext cx="3021981" cy="307777"/>
          </a:xfrm>
          <a:prstGeom prst="rect">
            <a:avLst/>
          </a:prstGeom>
          <a:noFill/>
        </p:spPr>
        <p:txBody>
          <a:bodyPr wrap="none" rtlCol="0">
            <a:spAutoFit/>
          </a:bodyPr>
          <a:lstStyle/>
          <a:p>
            <a:r>
              <a:rPr lang="en-IN" sz="1400" b="1" i="1" dirty="0" smtClean="0"/>
              <a:t>Note:</a:t>
            </a:r>
            <a:r>
              <a:rPr lang="en-IN" sz="1400" i="1" dirty="0" smtClean="0"/>
              <a:t> Price mentions here is in $ dollar.</a:t>
            </a:r>
            <a:endParaRPr lang="en-IN" sz="1400" i="1" dirty="0"/>
          </a:p>
        </p:txBody>
      </p:sp>
    </p:spTree>
    <p:extLst>
      <p:ext uri="{BB962C8B-B14F-4D97-AF65-F5344CB8AC3E}">
        <p14:creationId xmlns:p14="http://schemas.microsoft.com/office/powerpoint/2010/main" val="2750790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smtClean="0">
                <a:solidFill>
                  <a:schemeClr val="bg1"/>
                </a:solidFill>
                <a:latin typeface="Arial Black" panose="020B0A04020102020204" pitchFamily="34" charset="0"/>
              </a:rPr>
              <a:t>5</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Body Size (Length, Width) vs Car Price</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263191" y="1872580"/>
            <a:ext cx="57720" cy="4608512"/>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544690" y="1872580"/>
            <a:ext cx="5044617" cy="2246769"/>
          </a:xfrm>
          <a:prstGeom prst="rect">
            <a:avLst/>
          </a:prstGeom>
          <a:noFill/>
        </p:spPr>
        <p:txBody>
          <a:bodyPr wrap="square" rtlCol="0">
            <a:spAutoFit/>
          </a:bodyPr>
          <a:lstStyle/>
          <a:p>
            <a:r>
              <a:rPr lang="en-IN" sz="2800" b="1" dirty="0" smtClean="0"/>
              <a:t>Body size (length &amp; width) has strong correlations with price.</a:t>
            </a:r>
          </a:p>
          <a:p>
            <a:endParaRPr lang="en-IN" dirty="0"/>
          </a:p>
          <a:p>
            <a:pPr marL="342900" indent="-342900">
              <a:buFont typeface="Arial" panose="020B0604020202020204" pitchFamily="34" charset="0"/>
              <a:buChar char="•"/>
            </a:pPr>
            <a:r>
              <a:rPr lang="en-IN" dirty="0" smtClean="0"/>
              <a:t>Whenever there is increase </a:t>
            </a:r>
            <a:r>
              <a:rPr lang="en-IN" dirty="0"/>
              <a:t>in length or </a:t>
            </a:r>
            <a:r>
              <a:rPr lang="en-IN" dirty="0" smtClean="0"/>
              <a:t>width of cars that </a:t>
            </a:r>
            <a:r>
              <a:rPr lang="en-IN" dirty="0"/>
              <a:t>escalate the car </a:t>
            </a:r>
            <a:r>
              <a:rPr lang="en-IN" dirty="0" smtClean="0"/>
              <a:t>price irrespective of body style. </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C:\Users\Purnananda\PythonCodes\Automobile_EDA\Images\automobile_dataset_bodysize_pair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45" y="1728564"/>
            <a:ext cx="4982598" cy="490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83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smtClean="0">
                <a:solidFill>
                  <a:schemeClr val="bg1"/>
                </a:solidFill>
                <a:latin typeface="Arial Black" panose="020B0A04020102020204" pitchFamily="34" charset="0"/>
              </a:rPr>
              <a:t>6</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Body Styles vs Car Price</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5263191" y="1872580"/>
            <a:ext cx="57720" cy="4608512"/>
          </a:xfrm>
          <a:prstGeom prst="rect">
            <a:avLst/>
          </a:prstGeom>
          <a:ln>
            <a:noFill/>
          </a:ln>
          <a:effectLst>
            <a:glow rad="635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p:cNvSpPr txBox="1"/>
          <p:nvPr/>
        </p:nvSpPr>
        <p:spPr>
          <a:xfrm>
            <a:off x="5544690" y="1872580"/>
            <a:ext cx="5044617" cy="954107"/>
          </a:xfrm>
          <a:prstGeom prst="rect">
            <a:avLst/>
          </a:prstGeom>
          <a:noFill/>
        </p:spPr>
        <p:txBody>
          <a:bodyPr wrap="square" rtlCol="0">
            <a:spAutoFit/>
          </a:bodyPr>
          <a:lstStyle/>
          <a:p>
            <a:r>
              <a:rPr lang="en-IN" sz="2800" b="1" dirty="0" smtClean="0"/>
              <a:t>Convertibles and hardtops cars are the costliest car models.</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descr="C:\Users\Purnananda\PythonCodes\Automobile_EDA\Images\mean_cars_price_by_body_sty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3" y="1512541"/>
            <a:ext cx="4320480" cy="244827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Purnananda\PythonCodes\Automobile_EDA\Images\median_car_price_by_body_sty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3" y="4119349"/>
            <a:ext cx="4320480" cy="27217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Purnananda\PythonCodes\Automobile_EDA\Images\cars_price_by_body_style_viol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020" y="3240732"/>
            <a:ext cx="4680520" cy="346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047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a:solidFill>
                  <a:schemeClr val="bg1"/>
                </a:solidFill>
                <a:latin typeface="Arial Black" panose="020B0A04020102020204" pitchFamily="34" charset="0"/>
              </a:rPr>
              <a:t>7</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42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Engine Specs vs Car Price</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3" name="TextBox 2"/>
          <p:cNvSpPr txBox="1"/>
          <p:nvPr/>
        </p:nvSpPr>
        <p:spPr>
          <a:xfrm>
            <a:off x="368300" y="1630999"/>
            <a:ext cx="10221008" cy="1384995"/>
          </a:xfrm>
          <a:prstGeom prst="rect">
            <a:avLst/>
          </a:prstGeom>
          <a:noFill/>
        </p:spPr>
        <p:txBody>
          <a:bodyPr wrap="square" rtlCol="0">
            <a:spAutoFit/>
          </a:bodyPr>
          <a:lstStyle/>
          <a:p>
            <a:r>
              <a:rPr lang="en-IN" sz="2800" b="1" dirty="0" smtClean="0"/>
              <a:t>Engine size (CC) &amp; horse power has strong correlations with price, where as </a:t>
            </a:r>
            <a:r>
              <a:rPr lang="en-IN" sz="2800" b="1" dirty="0" smtClean="0"/>
              <a:t>mileage ((city-mpg + highway-mpg)/2) is negatively correlated with price.  </a:t>
            </a:r>
            <a:endParaRPr lang="en-IN" dirty="0"/>
          </a:p>
        </p:txBody>
      </p:sp>
      <p:sp>
        <p:nvSpPr>
          <p:cNvPr id="4" name="AutoShape 2" descr="data:image/png;base64,iVBORw0KGgoAAAANSUhEUgAAAh0AAAIQCAYAAAAl/tw5AAAABHNCSVQICAgIfAhkiAAAAAlwSFlzAAALEgAACxIB0t1+/AAAADl0RVh0U29mdHdhcmUAbWF0cGxvdGxpYiB2ZXJzaW9uIDMuMC4zLCBodHRwOi8vbWF0cGxvdGxpYi5vcmcvnQurowAAIABJREFUeJzs3Xl8U1X6P/DPXZK0pXubJt1YRRbBBUFm1GH86owWsKIoyiKCzoILRZ0Rf6yiLIKKilBxdFRAwAU3GBFwZnBGRWZk0VGWiggUuiXdKV2S3O33R5rQNAm0NMm9SZ736+VLepObnDSnN0/OOc9zGEVRFBBCCCGEBBmrdgMIIYQQEh0o6CCEEEJISFDQQQghhJCQoKCDEEIIISFBQQchhBBCQoKCDkIIIYSEBAUdhBBCCAkJCjoIIYQQEhIUdBBCCCEkJCjoIIQQQkhIUNBBCCGEkJCIuqBDFEWUlpZCFEW1m0KIG/VLojXUJ0kwRF3QYbFYcMMNN8BisajdFELcqF8SraE+SYIh6oIOQgghhKiDgg5CCCGEhAQFHYQQQggJCQo6CCGEEBISFHQQQgghJCQo6IhSp9duxomLR6N26etqN4WQsKTIMsTKWgglFoiVtVBkWe0mkSgRzn2Pgo4oZP/+COqWr4XxuT/jzKYdaP5in9pNIiSsKLIMR9FxlOVNw6kh41CWNw2OouNhdfEn4Snc+x4FHVGobsV6JN43FlxGGuLvykPtklfVbhIhYUWqrodl8myIJc4aFmKJBZbJsyFV16vcMhLpwr3vUdARZURrDVq+2o/YXw8FZBmxV18B4UQZHMVlajeNkLCh2B3ui76LWGKB4nCo1CISLcK971HQEWWa//41YkcMBVpLGzMci5hhg9C45V8qt4yQ8MEY9OBzzR7H+FwzGL1epRaRaBHufY+CjijTtONrxF47BBAl97GYYYPQvGOXiq0iJLxw6ckwr1/qvvjzuWaY1y8Fl56scstIpAv3vser3QASOrLNjpavv0Pyw3cDwtlNnPSXXoy6F9ZBttnBxhhUbCEh4YFhWegH9Eb2jlehOBxg9Hpw6clgWPoeR4Ir3PseBR1RxP7dj9Bf1B1gPI+zMQbwOWbY9x9C7DVD1GkcIWGGYVnwGalqN4NEoXDue+ERGpGAsH3zA/RXDABE79Qqff9eaNn9vQqtIoQQEi0o6Igitv/+AMPgiwAf+dz6fj1h23tQhVYRQgiJFhR0RAlFlmHbdxC6vj193q7r1wv2H46EtlGEhDFZFCGUWSEUl0Eos0IWxfOfRKKOv+qh4VxVtCso6IgSwolSsAndwOo4n7dzxhQodgGCpTrELSMk/MiiCMfhYyjPn45Tw8ajPH86HIePUeBBPPirHiqLYlhXFe0KCjqihP1/R6Af1BeK5LtTMwwDXa9s2L8rCnHLCAk/krUG1qnzPKpCWqfOg2StUbllREv8Vg+11oR1VdGuoKAjSti/PwL9gF6AJPm9j65XNuw//BTCVhESpgTRZ1XItqnohPirHuqv/4RLVdGu0FTQUVhYiNGjR2P06NF49tlnAQC7d+9Gfn4+brzxRrz44ovu+xYVFWHs2LG46aabMHfuXIg0rHlO9u+PQNenO6D4v4+uZzYch46FrlGEhCsd77MqJHRUhYCc5a96qL/+Ey5VRbtCM0HH7t27sWvXLnz88cfYvHkzDh06hK1bt2LOnDlYvXo1tm3bhoMHD+KLL74AAMycORNPPPEEPvvsMyiKgk2bNqn8CrRLURQ4Dhz16uTt6Xpmw1F0PEStIiR8caY0mNYu9qgKaVq7GJwpTeWWES3xWz3UlBbWVUW7QjNhudFoxKxZs6BvjfT69OmD4uJi9OjRA7m5uQCA/Px87NixAxdddBFsNhsuv/xyAMDYsWOxcuVKTJw4UbX2a5lYYgHTLRasnodiF/zej88xQSyzQnEIYPS6ELaQkNBTZBlSdT0UuwOMoXNVHVmeh35gH2R9Utj6YAqgAHJtA5gwqg5JgstdPXT7X6DY7ADLgomLCVlV0a708WDRTNDRt29f97+Li4uxfft23H333TAaje7jGRkZsFqtqKys9DhuNBphtVq9HrOhoQENDQ0exywWi9f9Ip3jx+PQX9zD7yJSF0avA2dMheOnYhgG9T3nfcmFo34ZfKLDAcVa69xjiOfAmFLBtxm6dmUVuBbzub5p6gf07lTgwWQau/w4WhBOfdLjgzQuBhAl5xeldh+qiixDqmuA0mwDZBlMjAGcMUWV90WqrvPZR4JZVTQQfTwYNBN0uBw9ehTTpk3D448/Do7jUFxc7L5NURQwDANZlsEwjNfx9tatW4fCwsJQNFvTHEUnoOuTC5wn6AAAXfdM2A/+TEFHEFG/DC7R4YBYdALWe+e5L7amNYuBAb3cgYe/rILsHa926oMgUI+jtnDpk20/SLmMVKTNm4bKGUu9PlQBwHG8FLKl2uftofzQVauPaLVvairo2L9/P2bMmIE5c+Zg9OjR2LNnD6qqqty3V1VVISMjA2az2eN4dXU1MjIyvB5vypQpuO222zyOWSwWTJo0KXgvQoMcRcehv/Ri5xDwefA5Jjh+PBGCVkUv6pfBpVhr3QEH0JrOeu88ZG1ZBbTOofvLKuhs9kCgHkdt4dIn236Qpi0qcAcUgOeHKgCIxWWofvwF1T901eojWu2bmgk6Kioq8NBDD+HFF1/EL3/5SwDAZZddhhMnTuDkyZPIycnB1q1bcfvttyM7OxsGgwH79+/HlVdeiS1btmDEiBFej5mYmIjExMRQvxTNcfx4HN1Ge/9+fOFzzXAcPBrkFkU36pdBJkq+0xTbpIu7sgra3s9f9sC55sU78zhaFi59su0HKZeS6P9DVQHYuFhNfOh2to8Eah2GVvumZiYd33jjDdjtdixbtgxjxozBmDFj8NFHH2HZsmUoKCjAqFGj0Lt3b+Tl5QEAli9fjqVLlyIvLw/Nzc245557VH4F2qQIIoRjJWCNKR26vy7XDMfPp4LcKkKCiOd8pylyZ6vx+s0qaJc94K+ipKtyZEcfhwRG2xRUqa7Bb9opY9BDbm7RRFpqZ/rI+fpbsJ43lBhF6cCYewQpLS3FDTfcgJ07dyInJ0ft5gSd48gJWCbPhvHluYDj/LVMFLsDFXfPQu+T/wBDNQdCJtr6ZTD5W9PBt1nTAbT5RnmO7AGxshZledO8vi22HaLvyOOEIy32yXBc0+Fqd0f6SEf6WzCeN5ToUyXCOYpOQNe3R4cWkQLObxKcMcWZwXLJRUFuHSGBx+v1wIBezjUckgRw3tkrgDOd8XwX8o7Mi3fkcUhgeKWaxsY401EFwetDVd87B1JKorMfqJy90tE+Euh1GFrsmxR0RDhH0XHo+uR0OOgAWqdYDh+joIOELV6vdy8a7QqtzotHs45+kDIsCz4tGQijem3R0N/CfwyQnJPjx+PQ9czu1Dl8rhn2IspgIUSr8+IkMkVDf6ORjgjnKDqBhImjO3UOn2OmcugkrASr8mKoKkcSAnSuv2mx2mhHUNARweSmFoiWKrCpSYDDf/nz9nTdzWj65N/BaxghARTsyotanBcnkatDa400Wm20I7TdOtIljqMnoeuV06GiYG1x2SYIJRYotE03CQP+Ki9K1fXBeT5BgFBqgXCiDEKpBZLQ8YCehJ4iyxArayGUWCDW1EO01jj/XVl7zlRUj/POc99QC3WfDyQKOiKYo+i4M3Olk38srEEPLjUJjhOlQWoZIYETysqLkiBAOHwc5bcU4NRV41F+SwGEw8cp8NCotnUvrH9YAKHoOMpG3n/eGhiBrJcRDFqtNtoRFHREMEfRceh6dy5zxYXvngnHwZ+D0CpCAqttwSiXYK34l601Pkusy9aagD8X6bq2IwLJBZN8lk33NTqg9ZGEUPb5QKOgI4I5io5D1yPrgs51pc0SonUhXfEv+CmxLkp+TiBq6nDZ9HOcd777qiGcs1xoIWkEc/x4AlyO90Z4HcHnmOD46WSAW0RI4AU6w0QWRUjWGkAQAR0PzpQGlm+9VOo4n3UUwHN+Ho2oqW3dC1fZ9I7UwPBVLyNu5LUAw0AosXhki6iRRRLOWVXabyG5IFJdA+SmFrDd4i7ofD7XDOEoBR0kPLhW/OtyzOAzUrsUcDgOH0N5/nScGjYe5fnT4Th8DLLoXFTNmtKcJdXbfMM0rVkM1hRGFaiiSNsRgfpVG5GxcnaHRgfajyTEjbwWKY9NdfaLNms8ZFFUbe1HoPp8qNFIR4RyFB2H/uKenV5E6sLnmiGeqoAiimB46iYkOkjWGlintluzMXUesj4pBJttAqfTAQN7I+tvq5xTKjwH1pTmPE40pzNl0891HhgG5fnTvdZ4ZH1S6HPtx4XulRIN6NMkQjl+PAHdRbkXtIgUcGawsKlJEIrLob+oe4BbR0jnuac94mOBhmb3hz5jTAYfE+P3PEWWITU0QjnT5hwfe7EAAATR95qNNunjnE4HLqfrJdbJhVNkGVJdA5Rmm9e+Ku7bHILz/Xbdbk6HfKbJfVxhBCiy7DlFAgAOh/O81qk1hmUhllj89gt/az/CtXhXsFHQEaEcRcecmStdGObjc82wH/yZgg6iOte0h2QXwOl1XjvIol8Pn4GHIstwWKuhVNZ5n9Nu11kAgI73vWaDdlzWDEWW/e4gq+vXE0JxOZQzTVCaWjxuN737HNBi9+wHaxdDN6A3xJ9OouH9z5Bw6w2w3jff43YmORHi0ZN++4XPdSI6XdgW7wq26H71EcxRdAK6HpldegxddzMcRZTBQtQjiyKEMiukEivY2Bjozek+U1aVKt+pjFJ1PVhB8n2Otdbr/pwpDaa17dZsrF0MjtZsaIZUXQ+xuMx3+qu1BmJxGaSaeq/bpVMV3v1gqjPd2TJ5NpImjHYHHG1vZ+wO1C1fC+OKWd7rQUxpPrNIwHOaTrlVE4XvEchV2IbLzOh0NdK2+GwTHEeKA9cwQjrBNbrhWmPB55qR+eEK38Pcku+UVcXugCL5SXP1cQ7L89ANaF2zIUiAzrlmg6V1TZqh2B1g42L9TnewcbFnf27D/zmt/YNjfd/OMLDvP4zap19D2qICcCmJ4HPN4LMzwLAsdP16IuuTQo9sJ6miWtMpt2qikY4IJJ6ygEmIA6vv2oWS755JGSxENb4WdTI857MoErizKauKLEOwVEMoLgMAMNz5z2l7rvjTSY+Ko+JPJzVTiTLauSq/ys0tft9TubnF5+1+z2lNg4Yk+7699Yubff9hWKfOReX0JWAMevdaEOFIsUe2k3CkGExcTNgW7wo2CjoikP3ATzAM6A3lAheRuvDZJojF5VD8fIskJKh8LNKzl5T7TFlljM60R0WWnSmvox7AqWHjUT33JUgs4/sck3d2gdYrUUYzVwn66rkvgU1N8kp/Na1dAkXHgU1NApeW7HU7193s3Q/WOtOdzeuX4vQ7n8L05iKv25U21T/bp9n66y8QpbAt3hVsNGYYgewHjkJ3cc8LzlxxYWMNYJMTIRSXQd+HFpOSEOO8C3HVTF+KrH+/iawtq5zTI5xn9opUXQ/LPXPc5zRv3wUASFv+mOc5frJXtF6JMpq1LUEvVdYiZe40ZH7wgnPEQZQg1tSBPWNA/Yr1SPzDOOh6ZiLr45egCCKYGD3qX/8Q3W65HlmbVwKSBEWSwaYlgdPpwA7ojZQHJ0BhcDYduk32ir8iXH77iyCEbfGuYKOgIwI5DvyEbqNGdGk9hwvfvTWDhYIOEmo6HqY3F3lmE7y5CGixQ5frO2XV14dA8/ZdSL7/LvBZRuh6Zp/zKX1VoqRhcY1oU4Levv8wLGMfBgDk/mcjpMpaMADqCt9Gyp+mePaZNYsBSULDy++i4eV3PR6y+3fvAylJ591O3t9t5+ovHdmiPhpR2BWB7Ad/Bn+Be660x+ea4ThEGSxEBYKIM5t3IvOd55D7n43IfOc5nNm8E3CIfk/xtxGW3Nzicw1He+G8p0XE0/lZmyM563LIzS2wffUtTq/5+GyfeW85uEwjpNYApP25XQ0mqb90HgUdEUasqoNis4NJuLDy5+3pcswQfioOyGMR0hmMMRkJt/0GFRNmouSXk1AxYSYSbvuNe/2GL1x6MsxvPe3xIZCxcja4XPM5z3M/Z5tKlN2/ex/ZO16l2goa4bME/ZuLULf6HZx5bzu41vfa9tW3KLl2Miru/DOkmno0/XO3+zaP4OCtrgcH1F86j6ZXIozjwE/QD+zjUUGxK/gemWjc+u+APBYhnaHUnIbkEJxrMVoriTos1eBqTgPZZwuBtd+gje/XE1nbXgFsdufoBs+BSUk4Z9XStmhYXJt8laCXGluQeNdISHUNOL36XSTdexuyPn0ZEGX3+h2+RxYQqweS4s+u64k1gDcGZr8S6i+dQ0FHhAnUIlIXXc9sSBXVkBoawSXGB+QxCekQQYRl1APuHw1XDkRywSQgPQViZS249GR3tkrbWh6mtYuhH9iHamtEIE6nA5uV4Swv3twC8VgJ6ldthH3/YQCAcKQY6c/8yaPqaMbK2WDN6dD3zqERCA2gdyDCOA4ehb5vjy6VP2+L4Tno+uTA9s2BgDweIR3WWmIacAYcqXP+iJr5q3DqqvHu3TylmnqfG7RJ1ho1W06CxFX4sCxvGk4NG4+a+auQOuePMFw5EACQ8thUr6qjlTOWOquUUtqzJlDQEWHsP/wUsEWkLrqLe6Llmx8C+piEnE/bkuTJBZNQ9cgy73oIjvNv0EYih6+6GFWPLENywSTwuWboemb77A9sXCylPWsEBR0RRKqph1RVBy4tsCun9X17wL7vUEAfk5DzYVgWTHIiMt9bDv3A3n5LmfuuMklTK5HIX10Mff9eyHxv+TmzlyjtWRso6Iggtv2HoL+sHyAHtoKoYVBf2L8rcm4JTUiISNX1sNw6AyVX3w3H4eO+Ux5jY2iDtijiL6hw/HgCJVffjeq5L8G8zjt7ie+ZTWmsGhGUrwP79+9HYWEhampqoLQpUPXJJ5+c99zGxkaMHz8ef/nLX5CTk4Ndu3bh2WefhSzLGDhwIBYvXgy9Xo/y8nLMnDkTNTU16NWrF5YvX45u3boF4+WEDduegzBc2te5sjuA2MRu4HNMaNn9P8RdNyygj02IP22/1dav2oiMV+aj8oFFHluFc8YUsGlJXhtudXURqSLLzsWKdgcYA1WT1ApXXYy2W8ab1i4Bm9gNmR+8gNqlr4M1JiN7+1+g2OwAy4KJiwGXkqjZ9y/a+lpQgo758+fjzjvvxIABA8AwTIfP+/777zFv3jwUFxe7j82dOxdvvvkm+vTpgxkzZmDLli0YN24cnnrqKUycOBGjR4/Gyy+/jNWrV2PmzJlBeDXhw7bvEBLG5wWkEml7hsv7o+kfuynoICHTttqjrl9PMEkJSH/2T2DjYiE3t0DRcVBkGSzPg802Bex5XYsV236wmdcvpfoLGuCui7H9L5CbbYAkoWbhK2jevss5qrF6HhidDnyAp5iDJRr7WlBelV6vx9SpUzF8+HBcddVV7v/OZ9OmTViwYAEyMjLcxyRJQmNjIyRJgt1uh8FggCAI2Lt3L2666SYAwNixY7Fjx45gvJSwIdvssH/3I3S9c4Py+DFDL0Hzjq89Rq4ICaa21R5THpwA68THYZnwOMrHFMAy4XFYxz8elCwV2vRN2xiWBRgGwrFTqLjzz+79dcQSCyofXBzwkd5gisa+FpSRjt69e+PAgQMYPHhwp85bsmSJ17Enn3wSkydPRnx8PHJycpCXl4e6ujrEx8eDbx1CNRqNsFqtXuc2NDSgoaHB45jFYvG6XySw7z8Mfb8eQCdGljpD15qGa/vmB8T+4rKgPEe0iKZ+2RVtqz0qTS3nzFIJ5BB1NG76Fm59UrE7wMbF+t1szec5GpzGiMa+FtCgIz8/HwDQ1NSECRMmIDc31x0YAB1b09FWVVUVli9fjq1btyInJwdLly7F0qVLcf/993tN2/iaxlm3bh0KCwsv4JWEn5Zd38IwbBAgBidVkGEYxN7wC5x+82MKOroomvplV7mqPQplVp8ba0HHB3yIOho3fQu3PskY9JCbWzr0Pimyc28WqbwSlilzNTWNEY19jVECOF6+Z8+ec97ekSkWALj++uvx1ltv4cCBA9i+fTtWrlwJADh69CgeeeQRbN68GcOHD8fevXvBcRwqKipw9913Y+fOnR6P4y96nzRpEnbu3ImcnJxOvDptKxv9IBKmjIEuO+P8d75AcmMzKqcvQdbmlTBcclHQnifSRVO/7CrRbodSWQfoeEhttjZvW3lUrjmNspH3e124s7f/BfwFZLFE4zy7VvqkIsuQWvePAsuCiY8FHCIUSXJWWZZlMDEGsGlJEIrLIVuqncW//LxPrvdSrKhC9eMvePeRHa+qWsI8GvtaQEc6XEHFnDlz8PTTT3vcNmPGjA4HHS4XX3wxnnnmGVRXVyM9PR07d+7E4MGDodPpMHToUGzbtg35+fnYvHkzRowY4XV+YmIiEhMTL/wFhQmp9jQcRceh75Pr/GMNEjY+DgkTR8H6wCJk/60QXHJC0J4rkkVLv2xPdDigWGvd+2YwplTwfr7RKbIMqakZ4vEyd6CR+NB4ZG1e5UwJb5OlItnsvoeoL/BvwWNax+EAo9fGUHwwaaFPtv8Ajht5LVL+PBV1z69F0u/vcBeHc30w6/r1hJyS6NxPpU0wIlXXO4MUlgEcIhi9DroevouGKQ6H1949gch+6qho7GsB/c0uWLAAVqsV+/fvR21trfu4KIooKSnp9OP16dMHDz/8MO655x5wHIcePXpg4cKF7ueaNWsWXnnlFWRmZuKFF14I2OsIN83//A9irr4MSggWUMX99mpI1lqUXn8fUh69B/G3Xg82IbpTlcn5iQ4HxKITniMVaxYDA3p5BR6uDx82Md6jpHXDy++i+W//RtaWVdC1zVZhWd9TL124cNMmXqHXflFlwl0jYb13HtIWFfisRusapVBSZHegIRSdQO1zbyL5kclAs809CmJ+51nf0xg6nep790RbXwvob/WOO+7A0aNHceTIEXdmCQBwHIfLL7+8w4/z+eefu/9922234bbbbvO6T3Z2NtavX9+1BkeIps92I/aaIUFbz9EWwzBInJyPmKsGofGTf6PmyZeRcGceUp94AGysIejPT8KTYq312hPDeu88ZG1ZBdGYDKWq/uwISHICLJNnI/PDFX6rkLbFxMUgY+Vsj2H2jJWzwcR1bFdZog2K3QEuIxVpiwrApSSC65WFzE3PAxyLzA9XQG5sAhsXC0gSxIoqKLLkMTqStqgANfNXIW1RAeTa0+7pFMOVA8HoeGRueh5CcRnqlq+FVFkL8/qlUKD43Lsn65PCgKZhk7MCGnQMHjwYgwcPxjXXXAOTid6wUJAbm9Hy771I+uO4kAQdLvp+vaDv1wtSsw0Nf30flrtnIXPTcjAcF7I2kNAIyKp/UfIIIOInjkLKgxOAxDiIR056jYCkFc4Gw3PI2PQ8Yi7qDkWUwPAcbD+fcm5X3waXkgjJnO5Rw4M1p4NLib4prHDGxMUgbd401L/2PpIfmuAMQhUFSrMNrDEFHM9BEUVAYdH0rz1ITE2CKCsQK6rAZaSCS0mEWGJxv++ugCN1zh89pmZMa5eAM6eBT0+BeKqC9u4JsaCMH02YMMEjm4RhGMTGxqJv376YNWuWRx0O0jVN27+CYeglQHAyZc+Li4tB8vSJqF30KupWbEDqn6eo0xASFIFY6CaLIsBzyP3P24AkoXn/QcQMvAgVE2Yia8sqvyMgSkIsdKlJKB9T4BGQMEbPwk8My0LfOwdcYnzUzItHJFFC/WvvI+n3d6D+5Xfc6zhifjUESffeBut988/2gzcXoeHDfyB22GDUzF8F44pZkCUZfK4ZUl0DGIPO70aB1qlznetAAPdOxr6yokhwBOWv8je/+Q1+8YtfYNWqVXj55Zdx3XXXYdCgQbj00kvxxBNPBOMpo9aZTZ+h201XqxqZMxyHpGnjcPqV9yDVNZz/BBI2ulq8SBZFOA4fQ/mYApT8ciIqJsxE7OCLUffCOudCvnYjIK7ngCiBOdPiMyBRqryf2zUvrssxg89IpYAjDCkOAQl3jUTVI8vc/xdLLM7CcK0BB9DaD+6bj6QJo92jG1WPLAMjSzCumIUz720Hm5qEjJWzwaWn+OxfYkWVc91QRirt3RNiQfnL3LdvH5YsWYKBAweif//+mDdvHo4ePYqpU6eirKwsGE8ZlRw/n4Lj0M8wXD5A7aaAzzQiZvhg1L/yrtpNIQHU1eJFkrXGa87cMmUuEu4aifiJo8DwnO9dYnnOf0AihU/FSdJxjF7nDhJcwQQAgGN99wOec3/JEUssYHQ6nH79A6QtnA4+0wi+b3fwWUaf/UuqqoNl8mwodWegH9gHWZ8Uovved5H1SWFIF5FGo6AEHU1NTWhsbHT/3NjYCJvNFoynimqnX/8Q8eNu0szur93yrsWZd7ZDkWW1m0ICxN+unh0uXiSIPj8wdIMuQtJ9Y+GwVMO0pt03zTWLITGK/4CE1g1FHFkUITU0gktLck+RuN/71mmTtpx9UAf9kP7I3bUeKU/PAN89E+kLp4PhODB6HXhjKvjsDJjXLfHoX8YVs1C/aqM7eGZ5HrpsE3Q9s6HLNlHAEWRBCTpuv/123HnnnVi5ciVeeukl3HXXXbjjjjuwfv169O7dOxhPGXWkhkY0fvgPxI0aoZlvfrreOWDjYtDy1X61m0ICpO3+JwDO7u7a0W3CW+fM2+JzzWBZFtZ758Ey6gGITU3I2rIK3fe865xrz0gBahpg+/mUz4CEyUgJ6Gsk6lJkGWKpFZa7HkPdqo0wvbEQZ97bDuOKWeBzzahb/Q5Mby7y6gdndnwFx7c/omLCTMRddSmq56zAqWHjUT6mAELRcTiOlwIAuKwMZL63HFmfrkbaogLUPv0a7PsPR3zlT60KSkj3xz/+EQMGDMCXX34Jnucxf/58/OIXv8DBgwd9pr+SzjvzznbE/upKMKxKK0j9iB0xFGc2fYa4X9NutJGgq8WLOFMaTGsXe9RBMK9b4jF1Yh3zsPv+3fe+Cw5AeetaDuP6p52BiCudNiMFvIFSsyOJVFUHyVoLscSCxrfDA2fHAAAgAElEQVS3QThSjOSCSWCTuiFr80pIdQ3gMtOdheEkEYoko27VRjS+vc2Zct261idtUQGat+9ybvw2YynSn/0TuMR4cOnJzmkYh4Ca+as8FkR3OHgmARO0caTevXsjLS3NvSvpoUOHMGjQoGA9XVRRZBmnX/8QaU8+CGhkasUlZtgg1Cx4GYqi+NwPh4SfrhQvYnnePWfuqvgIAJAV8LlmpK9ZCH1qijslFsnxQPVpd0BSNXmO+7G6732XAo4II4si5OYWyA4B2bvfAhcfDwgSwDFQBBEKADbGAKWhyV1jw77/MAC4p2EAeKTKun5m42KdgXJrdpPUrnopZ0yhBccqCErQ8dJLL+HNN99EWtrZFcAMw3jtjUIuTPM//ws2sRs4czoQxLLnF4LPzgBj0MP+/RHEXN5f7eYQDWB53qPQklBmBQx6mD5/HThp8UqJ5Xpn+05jpLUcEUey1gAsCy43A7ALEI+VuNNmT7/+gVf584yVs1Gz+FVIlbUwvbEQ1bNXAPAMQFw/y80t7ukThmXBpyUDlJSiuqAEHVu2bMHf//53KhAWJKff+AgJ40cCdm1uf2wYOhBNn35JQQfxiTOlQayuB3fG4Z5GATxrdJjWLPYqGHautRxq7p9BukAQAcVZtdpRUoLqx19wlz33Vf68csZSZH7wIhxFxwEd716bYVqzGHXPrwUAd3DCmtPBpiZCrKz1KmynxW3uo0VQ/iozMzMp4AgSodQK+3dFSH38vqBu7tYVhksuQvPn36jdDBJCkiBAttY4h8Z5DugWAy4x3ucHP8vzYATxnCmxfP+ezqFwSQK4c6/lcNUCUXP/DHKBYg1Asw2KJIGNi/VIl/VIm20lllggWapRM3+Vc/Hx3ndb1/qkwvjcY1AWFTh3p42LAZsUD+FIsVdhO12/nj6PR/LOrloSlN/wL3/5Szz77LPYv38/Dh065P6PdN2Zd7ah2+hfQ9FwmV79wD6w//CTpttIAkcSBAiHj6P8lgKcusqZPSCVWOGwVjurkfrAGJPPmRLLGwzQ5ZqdaYy55nOu5fBVC8Q6dZ5z5INoliLLkKvqIRwrAcNxkJtbPNJlPdJmW7mmTczrl4LPznD2jxwzeL0evCkNuh5Zzv6Slgy5tsF3YTtrTZcK3pGuCcrXgI8++ggAsGPHDvcxWtPRdYok4czbnyLt6Yc1kybrCxsfB86UBtu3hxE7/FK1m0OCTLbWeFQOTXpsCrjUJMAhQaqohuxjC3s+JgaiMdn3NEpqAoQSS8eHvdvVAjFcORDJBZMAhwixspaGzjVKqq6H5Z7Z4DJSkf76k+Bap0XqX3sfxhWzcPr1D2BcMctzS/t1S8BlZYBLSTzve+qvsJ2/2jGKLPmciiGBFZSgo+0usSRwWr7cDzYlEXx6imYKgvljGNgHzV/up6AjGghnp0nSXvp/iLmkr9fiUF9b2PMxMUC/Hh7TKHJiHMp+NbVzw95t9s/wtcEXDZ1rkysocAYCEtjUJDCJ8Uhf/DDAMUhbOB1yUwsy31vurD5a2wDExnQo4ADOFrbzta9K++NxI6+FXFUPy5Q51G+CLGgVSRcuXIgpU6agvr4eTzzxBJqamoLxVFHlzDvbED/m+rCYttAP7AP7f79XuxkkFHRnp0m6/Wqo7/1SrLU+T+VjYtzTKIxBD8v//a7Tw96uWiD+NviioXNtalvtlmNZVNw0DacuHQulxYby/OkoGTYeZdfdi5Kr70bF7Y+Ci4+D5c4/d/i99FvYzpTmdTxt4XR3wAFQvwmmoAQdixcvRkJCAmpqamAwGNDY2EgbvXWRbLOjeec3iBk+GGitfaJl+oF9YPvuRyqJHgVYU5q7cmhH90uRRRFCmRVCcRmEMitkUbzgfV7a1gIxDOzTpb1iSOi0DQo8+o2/vVZaj3f0vWxb2K77d+8je8er0A/o7ewv7Y4zHEf9JkSCEnQUFRXh0UcfBc/ziI2NxfLly1FUVBSMp4oaLV/uh35Ar7CpVcClJIJL7Ab7waNqN4UEGafTubNNOrJfinvn2fzpzrLV+dPhOHzMuV/GBe7z4to/g+kW27W9YkhoGfTIWDXH8733s9eK63hn3kt/uw97He/qHkOkw4ISdLDt5sAkSfI6RjqnaduXiL3uKlW3sO8s/SUXoeUL2oclGijV9SgfU4Cmr/b53C9F6RYDocQC0Wbzm22iQOnaPi8IwF4xJGSkqjpY7vwzlNgYKHEGd7/xudfKm4tw+p1Pg/ZeUr8JnaAsJB02bBiee+452Gw2fPXVV9iwYQOuuuqqYDxVVFAUBc07v4Fx5eywmFpx0ffrBdveg2o3g4RCa0ZAzcPPeO2XYvv5FCp/8/uzFUd7ZfkePm+xd2mfF6Dre8WQ0FFsdsT8agjYlATIpVY07zmArM0roQgimIQ4ZG5ZBUZRoEgSwPNIefhucEkJQXkvqd+ETlB+o4899hji4uKQkJCAFStWoH///pg1a1YwnioqOIqOgzHowSZ0U7spnaLv3wv272haLSq0ZgQYrhwIPi4O5WPO1uzgOA6GKwe6F5XidJPv4XMd73c4vDMC8RgkeBRZhlhZC7AsUqZPBCtKsN47H/osE8pvnQHHjydQ/dhyiCfKUH7rDJRcNQEVYwoglVYGtV3Ub0IjoL/V/Px85OfnY+zYsdixYwdsNhscDgc+//xz3H777YF8qqjS/Pk3iL12COCn0JJWcVlGKM0tECqq1G4KCbZuMTCtWYyUx6Z6ZY9UPbLMWTcDZxeVurJNALgriHIm2hgj0imyDEfRcZTlTUPD+zsAngcYxqsSacJdI72zkKbMoWySCBDQ6ZX58+cH8uFIq5avvkW3m0cAUnhlgjAMA12/XrB9/R10d9yodnNIMJ1pwZmP/4mke8b4nDpx7QDqWlTafudZ2islOkjV9e5qoAmjrwPDsVBE0asSKZeeQtkkESqgf+W0biPwFEmCfd8hJM+YpHZTLoi+fy+0fHMACRR0RDZJQsPL7yJ22GCfBZlcHyimNYvBGJO9dp4l0cEjLZpjIbXYAL0OpjWLUPf8Oncl0rQnHvDZjyibJPzRpJXGOX484VzQpNep3ZQLou/XE/b9tO9OxOOdazrqV22EccUszyyAdUtguLwfsrasAt+vh7MSKYlKHqmpkgypxALYBbDGVKQveRi6PjlIX/Iw0C0G5nVLKJskAtF4psbZvjkA/RUDnJkAYUjXtweEoych2+xgY/xv2kXCG5OeBNO7z0I6ZQGb1M1duhqyjJqnXoFx+UzwGalqN5OozJWaapk8G3Wr30HSg+OBZhuk+gZUPrgYXEYqUh6bCl3vXHCZRmRv/wsUQaBskghCQYfG2fYcgGFQHyBMK3uyBj34HDPs3x5G7NVXqN0cEiScXg/JIaL68RfO7rny5iJUz3oR9v2HoTz9sNpNJBrQPjUVej2UuBgwPIesT1dDrqqDZepc2v8kgtE7qXG2PQeg69tT7WZ0ib5/L7T89we1m0GCyLljqOfeFdb75iO5YBLNxRMPbVNTGQAVY2bg1KW3w/5tkTvgAGj/k0hFQYeGieWVkJta3Cv/w5W+X0/Y9hxQuxkkiPztm8IZU2gunvjVthKoK2W2LcpYiTyaCzoaGxtx8803o7S0FADw3Xff4c4778To0aPxpz/9CY7WDlhUVISxY8fipptuwty5cyGGWQ2LjrB9cwCGKwaE7dSKi65/L9i/+xFKGFVTJZ3jb+8KPjuDhseJX22nW/hcM+1/EgU0dSX4/vvvMWHCBBQXFwNwBiAFBQVYuHAhPv30UwDABx98AACYOXMmnnjiCXz22WdQFAWbNm1Sq9lBY9tzAIZLLw67+hztcekpAMtAPFmhdlNIkPjbu4LPNFLAQc7JNd3CZ2fQ/idRQFMLSTdt2oQFCxbg8ccfBwB8/fXXuPzyy9G/f38AwLx58yBJEsrKymCz2XD55ZcDAMaOHYuVK1di4sSJHo/X0NCAhoYGj2MWi+fwnZa1fPMDkqdPPP8dNY5hGOj79ULLrm+h65mldnNUF+790h/OnO7cc0WWgbgYwC44A02eA2NKBU/fWDUrlH1SkWVI1fXOPVVYBnCIgCQBeh34i3v43f/EfZ7dAcZA2SzhSlNBx5IlSzx+PnnyJOLi4vDoo4/i+PHjGDJkCGbNmoXDhw/DaDS672c0GmG1Wr0eb926dSgsLAx6u4NBbmyGcKwEfFaG8w8yzOn79UTLnh+QePfNajdFdeHcL31RZBkOazVYQYIiSWBiDJAs1bBOOZuFYFqzGBjQiwIPjQpVn1RkGY7jpZCtNeB6Z4NxSFAcAiBKOL12MxLG/hb6gb29qtO6yqe7qplSZkv40lTQ0Z4kSdi1axfee+89ZGVlYe7cuXjttddw9dVXg2EY9/0URfH42WXKlCm47bbbPI5ZLBZMmqT96p62/Yehv+QiwPtlhSV9/144/cZHajdDE8K5X/oinWmEUlmH8nud29Wb33nWnToLwL3RW9aWVUC7OXuiDaHqk1JdA2RLNRr/+R8k3HoDrPfN9whMFUaBVFMP1pTueV6b8unA2cyW7B2vUv2XMKPpoCM9PR2XXXYZcnNzAQAjR47Ehg0bMHbsWFRVnd1ErLq6GhkZGV7nJyYmIjExPDM/bN/8AMNl/cJ+PYeLrlcOxJMVkBubwcbHqd0cVYVzv/RFaWiGtTXgAAA2Ltb31vWSBEkQwOnCs7puJAtVn1SabaicsRSZ7zyHigkzvQPTzSuhtNgh1NSBS0pwj3j4y46izJbwo+lxqWuvvRaHDh1CRYVzAeK//vUvXHLJJcjOzobBYMD+/fsBAFu2bMGIESPUbGrA2fYcgH5gHyBCMj4YHQ9dnxy0/Pd7tZtCAkiRZUCUPD4QXPustMXnmuH4+RSEw8chCUKom0m0QpadfYVj/QQRAirGPgLplBWOE6WQW7MS/WVHUWZL+NF00JGZmYmFCxfi/vvvR15eHk6fPo1p06YBAJYvX46lS5ciLy8Pzc3NuOeee1RubeAoogjb/sPQ9c5RuykBpb/kIjR/sU/tZpAAcc2zg+c8PhDqV21ExsrZHlkIxhWzULd8Laz3zoNsrVGryURFiixDURRnv5Bkn0EEJGdQYv3dfEgnKyC19hV/2VGU2RJ+NDm98vnnn7v/fd111+G6667zuk///v3d6bORxnHomDPVUK8DHJHzrdBweX80vPU3tZtBAsQ1z56x8RmY1ix2T7FIlbVgjCkwvbkIXFIC7IePofbp12Dff9h5YpjuI0S6RqquR80Thc6dZN/5FKY3F3mu6XhzEepWvwPAOerBxsUCQutIR7vy6bQXS/jSZNAR7Wx7DsBwRf+IyFppS39xT4ilVoiVtbT4KwK45tlrHn0GGW89jazNK51rkFgGDR/+HY0bPkXWllWwTp3rPofPNTs3giNRR7E70Lx9F6TKWiQXTAJiDc4+I8tQBBF1hW+j8e1tAJz9RG5uAXRnP6Jc9TxIeKMwUYNsew7AMDj8i4K1x/AcDJdejKa/71a7KSQAXPPs9v2HUbfkNUg19Si//RGcGnoXGjd8CtOaxZBi9B5D4qY1i8Ga0lRuOVFD2/5inToXZdfeg/JbZ0CobYDc2ALbV98CcPaTjJWzwfXIBEd9JeLQSIfGKIqClm8OIH7CKLWbEhSGK/qjeed/kUT1OsJe223KG9/eBrmuAZkfrXBmeXMcbD+fgj4jBVl/W+WcUuE5sKY0yl6JUm37i7vWxrolYFOTAJZ19hPB2U9g0IFLTfKq10HCH72jGiOWWgFBBJsYD9gjLx3McHl/nNn4qbOIFEfD7OHMNc+e9UkhxLJKSFV1qHvxLXS78RpwxhTEXNwDvCmd5t0JgHbrMlpscBw9iaqZzwMAkgsmgTOmgM/OoNL5EY7eWY2x7TkAw9CBEbeew4U3poJNjIft2yK1m0ICgGFZ8JlGsN1iUTN/FRrf3oaa+avAdoulDw/ixb3PSq4ZfKYRUmUt7PsPU5+JIjTSoTG2/3zvLAoWwSv8Y4YNQuPHOxE7bJDaTSEBQJkFpLOoz0Qveoc1pmXXt9AP6qt2M4Iq9por0PTpF7TVfQRxfYPV5ZjBZ6TShwc5L+oz0YneZQ0RLdWQaurBRXhaGN8rGwzDwrb3gNpNIYQQEkIUdGhIy9ffIWb44IieWgGcW93H/t8wNLz1idpNIYQQEkIUdGhIy65vYbjykogPOgAg7v+uQvO2ryA3NqvdFEIIISFCQYeGtOz6zrmeIwrWOnBpydBf0gcNb3+qdlNIgEmCAKHUAuFEGYRSC23wRjwosgyxshZCiQViTT3E6joIJRYIJ8shWmucmwiSiEVBh0aIZVbIZxrBpSWp3ZSQ6TbmetSvfhdK606SJPxJggDh8HGU31KAU1eNR/ktBbSzLHFzbRJYljcN1j8sgHiqAsKPJ1A+pgCnht6FspH3w1F0nAKPCEZBh0a07PoOMVcNdm9wFA0MA3qDS0lC48c71W4KCRDZWuPe+A1wbtxFO8sSF9cmgWKJBckFkyDV1KNyxlKP/mKZPBtSdb3KLSXBQkGHRjT/aw9ihkX+ItL24m+7AXUrNlD6bKQQJPcHiItYYom6fk18c20SCABcSiLYuFif/UVxRF41ZuJEQYcGKKKI5s+/ce4sG2UMQwYAkoSmT/6tdlNIIOg49wZvLrSzLHFxbfoGAFJdA+TmFp/9hdHr1WgeCQEKOjTAtucg+BwTWEP0/aExDIOEu29GzcJXoDho3j/csaY0mNYspp1liU+uTd/4XDPqV20El5aMjJWzPfqLef1ScOnJKreUBAuVQdeApu1fIfa6YVG7oDLmigFo2volTr/xEZIfuEvt5pAu4HQ6YGBv2lmW+ORV/jw2BlAUZG1ZBcgymBgDOGMKVSeNYBR0qEyRJDRu/hzGFbMAOXrXNSTek4+ap15BwoRR4JIT1G4O6QJOpwOXYz7/HUlUcpU/J9GJwkmV2f77A7i0JHDJ8Wo3RVW6HlmI+cWlqFn4itpNIYQQEiQUdKjszDvbEDdqBK1nAJA4cTSatn0J+/dH1G4KIYSQIKCgQ0VSXQOatu9C3IihUT214sLGxyFxcj4qH30GikQpluFIFkUIZVYIxWUQyqyQo3SdEjk/RZYh1tRTNdIoQ0GHiho2bkXs9VcBLKN2UzQj9tfDAEVBw9otajeFdJIsinAcPoby/Ok4NWw8yvOnw3H4GAUexIsiy3AcL4VQdJyqkUYZCjpUIjfbcPqV95AwfmRUVSE9H4ZhkPSHO1D7zBsQq+rUbg7pBMlaA+vUdtVIp86DRNVISTtSdT3E4jKqRhqFKOhQyek3P4LhigFgE6N7Aakvuh5ZiL1uGGrmr1K7KaQzBNF3NVIKqkk7it1B1UijFAUdKhAt1ahf9TaS/nAHQAtIfUq48ya0fLUfzV/tV7sppKN0vO9qpDrKzCeeGIOeqpFGKQo6QkxRFFQ98gwSJo0GE2NQuzmaxcbGIGnaOFQ9vAxyU4vazSEdwJnSYFrbrhrp2sXgqBopaYdLTwbfM5uqkUYh+goSYvUvbYBUW4+U/OugNNvUbo6mxVx5CVp2fYuaxa/CuPQRtZsTthRZhlRdD8XuAGPQg0tPDkrFR5bnoR/YB1mfFDqnVHQ8OFMaWJ4uM8SpbV/kUhLBJSdQNdIoo7l3t7GxETfffDNKS0s9jm/YsAGTJ092/1xeXo5JkyYhLy8PDzzwAJqamkLd1E5reHc7Tq/djNSF0yng6KDEe29D4+adaN71rdpNCUuKLMNRdBxledNwasg4lOVNC2qGAMvz0GWboOuZDV22iQIO4ubVF3/7B0jWGvDZGdD1yAJvSqOAIwpo6h3+/vvvMWHCBBQXF3sc//nnn/Haa695HHvqqacwceJE7NixA4MGDcLq1atD2NLOURQF9a++j9qn/4qMl2aDoW3cO4xLjEfyQxNR+cBCSDW0qr2zpOp6WCbPpgwBojrqiwTQWNCxadMmLFiwABkZGe5jDocDTzzxBGbMmOE+JggC9u7di5tuugkAMHbsWOzYsSPk7e0Ixe5A1Z+exZmNW5Hxynwwep4KgXVSzBX9EXPNEFgfXEw5/J2k2B2UIUA0gfoiATS2pmPJkiVex55//nncfvvtyMnJcR+rq6tDfHw8+NahW6PRCKvV6nVuQ0MDGhoaPI5ZLBav+wWL46diWO9fCD7HjPSXZgEtdgo4LlDihFGoWfgKahasRvqi6Wo3p0tC2S8Zgx58rtnjYk8ZAqS9UPRJ6osE0FjQ0d7XX3+NiooKzJ49G9988437uKIoYBjPKp7tfwaAdevWobCwMOjtbE9RFDSs3YzaZ95AyiOTYbjqUoDWcHQJw3NInXkvquetAp+TgeRpd6rdpAsWyn7JpSfDvH6pe1ibMgSIL6Hok9QXCQAwiqK9BQbXX3893nrrLbz88sv43//+B71ej+bmZlRXV+PXv/41nnvuOQwfPhx79+4Fx3GoqKjA3XffjZ07d3o8jr/ofdKkSdi5c6fH6EmgiNYaVP35OYgVVUh76kEwOh0g0j4igSJW1qJm3iokTZ+AlAfuUrs5FyTU/dKdMeBwgNEHL3uFhK9Q9Unqi0TTIx1Lly51//ubb75BYWEhVqxYAQAYOnQotm3bhvz8fGzevBkjRozwOj8xMRGJiYkhaauiKDiz8VPULHkVCXfmIeXPU6G02CjgCDA+IxVpS2egdvFrkMqsSFvwIJgwKz4Vyn4JAAzLgs9IDdnzkfATqj5JfZGEbYi5YMECbNq0CaNGjcK+ffvwyCPq1XGwHz6G8rGPoGHtZmQUzkO30SOgNLcA2htEigh8WgrSFxXA/r8fUZo3DY4jJ9RuEiGEkA7Q5FfEzz//3OvY8OHDMXz4cPfP2dnZWL9+fSib5cV++BjqX34HLf/ag8RpdyLu18OcwQbtNRF0bHwcUmb9Hi1f7EPZzdMRf8t1SH74bui6Z6rdNEIIIX5oMujQMqHEgua/70bjls8hHC9FwviRMG1YBjgEKE3NajcvqjAMg7jrhiFm2CA0ffY1Sq+/D4bL+iH+1hsQ+6srwffI9LnAmBBCiDqiLuiQJOcaC1/pYPKxUiinLIAgAHYBsDug1JyGUlUHpaIayk8nAUkC/8vLwI+8Grq+3dFss6PpVKnXY5EQ+9Vl4K+9FNJPp1C39d+ofvo1KIoCtkcmmBwTYE4DusWCiY8F4mKBGD3AsWD79QTjZ47ZbDa707KD7Vz9kpC2QtUvqU+SjupMn9Rk9kow7du3D5MmTfJ5W1xcHAZfMggAwMC54IUFA05xRmc6AHqFAQMGzY2NUKjmhiaxHIvYbt2gQIHAAA4okABIDCBBgQKgbYmxvfv3QfZRdCxYGU6+nKtfEtJWqPol9UnSUZ3pk1EXdNhsNhw8eBBGoxEcx6ndHABnU9M2btwIs9l8/hMikBZ/B6Ec6QhWv9Ti71WLbQLCp12h6ped6ZNa/d2dSzi2GdBmuzvTJ6NueiUmJgZDhw5Vuxk+mc3mkH2z1qpo/R0Eu19q8feqxTYB1C6XC+mTWv3dnUs4thkI33aHbcosIYQQQsILBR2EEEIICQkKOgghhBASEtyTTz75pNqNIIDBYMDw4cNhMBjUbopq6HcQHFr8vWqxTQC1qyvCoY3thWObgfBtNxCF2SuEEEIIUQdNrxBCCCEkJCjoIIQQQkhIUNBBCCGEkJCgoIMQQgghIUFBByGEEEJCgoIOQgghhIQEBR2EEEIICQkKOgghhBASEhR0EEIIISQkKOgghBBCSEhQ0EEIIYSQkKCggxBCCCEhQUEHIYQQQkKCgg5CCCGEhAQFHYQQQggJCQo6CCGEEBISURd0iKKI0tJSiKKodlMIcaN+SbSG+iQJhqgLOiwWC2644QZYLBa1m0KIG/VLojXUJ0kw8Go++fvvv48NGza4fy4tLcWYMWPQr18/rF+/HgzDYNCgQXjqqaeg1+s9zv3444/x/PPPIy0tDQBw3XXX4dFHHw1p+wkhhBDScaoGHePGjcO4ceMAAEePHsVDDz2EW2+9FY899hg++ugjdOvWDbNmzcLbb7+NqVOnepx78OBBzJo1CzfffLMKLSeEEEJIZ6kadLT15JNP4tFHH0VaWhoWLFiA+Ph4AMDFF1+M8vJyr/sfOHAAxcXFePXVV9GvXz/Mnz8fSUlJHvdpaGhAQ0ODxzEaKiRqo35JtIb6JAkVTQQdu3fvhs1mw8iRIwEA2dnZAIDa2lps3LgRS5cu9TrHaDTivvvuw5AhQ/DCCy9g4cKFeP755z3us27dOhQWFgb/BRDSCdQvidZQnyShwiiKoqjdiBkzZuDGG2/0mCqxWq34/e9/j7y8PDz00EPnPP/06dP47W9/iz179ngc9xe9T5o0CTt37kROTk7gXgQhHUT9kmgN9UkSKqqPdDgcDuzduxfLli1zHzt27Bh+//vfY/Lkybjvvvu8zjlz5gw+/PBD9zoPRVHAcZzX/RITE5GYmBi0thNyIaKpX7b89wc0//M/6DZ6BGKuGKB2c4gf0dQnibpUT5k9cuQIevbsibi4OABAY2Mjfve73+Hhhx/2GXAAQFxcHF5//XV8//33AIANGzbgt7/9bcjaTAJHkWWIlbUQSiwQK2uhyLLaTSIB4jh6EpapcyA3taDirsfQ/K895z+JEBIwWry+qh50lJSUwGw2u3/+4IMPUF1djTVr1mDMmDEYM2YMXnrpJQDA3LlzsXPnTnAchxUrVuDJJ5/EyJEjcejQIcycOVOtl0AukCLLcBQdR1neNJwaMg5ledPgKDquiT8M0nW1S/6KpD+OQ/yt1yNl5r2ofHAxxMpatZtFSFTQ6vVVE2s6Qqm0tBQ33HADzVNqgFhZi7K8aRBLzq6S53PNyN7xKviMVBVbFnqR1i+l+jM4NWQczO8tBxwCAKBhw1bINjsy1yxWuXWkIyKtT0YbrV5fVR/pINFLsTs8/iAAQCyxQLE7IJRZIRSXQY5vA4kAACAASURBVCizQm5ThlmLw4XEW9Mn/0LMr4YAbb7TxI+7EfZvD6PpH7tVbBkhoeXvmtWVa1lHzvV7fXU4uvaCuoiCDqIaxqAHn2v2OMbnmqFIEsrzp+PUsPEoz58Ox+FjkEVRs8OFxFvz53sQe80QQDgbMLIGPZL+OA7Vj78AudmmYusICQ1/1yxZFC/4WtbR66C/6yvTrrp3qFHQQVTDpSfDvH6p+w+DzzXDvG4Jap4odEfoYokF1qnzIFlrIFXXwzJ5tsdtlsmzIVXXq/YaiDdFUWDbdwj6i7p73RZzeX/oLuqB2mfeUKFlhISW32uWteaCr2UdvQ76vL6uXwouPTmQL7HTVE+ZJZFNEgTI1hpAkAAdB9aUBk6nAwAwLAv9gN7I3vEqFIcDjF4PRRDQvH2Xx2OIJRZAEKHIiiaHC4knsawSiiiCSewG2L3fm8Qpt6DqT88iYexvYLisnwotJNFEkWVI1fVQ7A4wcTGAKEFxCGAMenDpyWBY39+9Pc47z339PrefKQ4I4gVfyzo6beLr+nohryHQaKSDBI0kCBAOH0f5LQU4ddV4lN9SAOHwcUiC4L4Pw7LgM1KhyzG7Fzf5GhKEjtfscCHxZN93yFmTQ5J83s6lJCLp92NhmToXUu3pELeORJO2UxHWPyyAUHQcZSPvP++URqCmcv1ds6DjL/ha1pnrYPvrq9oBB0BBBwki2VoD673zPKdK7p3nHPnwgzOlwbR2sceQoGntYnCmNM0OFxJPtu+KoB90kd+gAwBirxmCmGuuQPmtMyDV0PQYCY62UxHJBZNQOWNph6Y0AjWV6/eaZUq74GtZuF8HaXqFBI8g+R5aFP1/GLE8D/3APsj6pNC5CFHHgzOlgeWdXVWLw4XEk3CkGHE3jwDOk4yfMH4kzjAMym6dgawPV0RdmjQJvrZTEVxKYoenNAKV+XGuKY4LvZZpddqkoyjoIMGj48Dnmr3yxMF7l6xvi+V5sNkmn7e5hguJdjmOnkSi2Xje+zEMg4S78sDoeJSNfhBZH74IXffMELSQRAvXVIRYYoFU1+DzeuRzWqLNeee773nb4Oea1ZVrWThfB8MjNCJhiTWlwbSm3VTJmsVgMlKp1kaEkpttkCprwCYndOj+DMMg4fbfIi7vGpSNfhBCcXmQW0iiSdupiPpVG5GxcnaHpiXUnMKI9FpENNJBgobT6YCBvZH1t1XOKRWeA5ORCunoKfd8qeuPWT+gd9gMDxL/hJ9Pge+ZDSidu1DG510LKAoqJj2OnL//FWy32CC1kEQTr6mI2Bhkb/8LFEE457SEWlMYrgWskXx9jIxXQTSL0+mgyzFD1zMbuhwzUN9ItTYimOPoSeh65wBS53dX6JZ3LfgsE2qX/jUILSPRyiODIy0ZvCmtQ9kcamR+REMtIgo6SEhptTQvCQzh51PQ9cgCZP+Lhf1hGAaJU8fgzHufwfFTceAbR4jGRcP1kYIO4lcw5hap1kZkE06Wg880njdzxR8uOQHdbh6B2uVrA9ouQrSq7XUWLIO4kdd63B5p10cKOohPwdrnJNxzzMm5iacsYDNSuvQY3fKuRcvO/0IsswaoVYRoU/vrbHn+dKQ8NtUdeETi9ZEWkhKf/M0t+toWuX25YCYlAXJlrc86G+GeY07OTThVAS6ta0EHGx+HmGuuwOn1W5E263cBahkhXeOvLLosipCsNT6vd+fj6zprnTrPWafo6Ycj8voYOa+EBFRH5xZ9jYgIh4+jevYKr11iXbRYmpd0nWJ3QKqpBxsf1+XHivu/q9D4/mdQlAucpyEkgPyN/EqCAMfhYz53xe7Q4/rbm0VRIvb6GFmvhgRMR9de+IzU752HhLtGnv25dZdYEtmEUmvreo6uBwq6vj2gSBLs3x4OQMsI6Rp/I7+ytQbWqfO8Rio6er2LxjVuqgYd77//PsaMGeP+78orr8TChQuxe/du5Ofn48Ybb8SLL77o89zy8nJMmjQJeXl5eOCBB9DU1BTi1ke2jq698BepcymJHj9D6FjkT8KXWGIBn50BBGLBMcMg5qpL0fjJv7veMEK6yP9usX62eujg9S4a17ipGnSMGzcOW7ZswZYtW7B8+XKkpaXhD3/4A+bMmYPVq1dj27ZtOHjwIL744guvc5966ilMnDgRO3bswKBBg7B69WoVXkHkarv2ovt37yN7x6s+C9T4i9SlugaPn6Gj5UORTjxVAT7LCMiBmRKJGXYJmv/xn4A8FiFd4X+3WM7vLrIdetwOXmcjiWZe2ZNPPolHH30UJSUl6NGjB3Jzc8HzPPLz87Fjxw6P+wqCgL179+Kmm24CAIwdO9brPqTrOrL2wlekblqzGGfe237259ZdYklkE0qt4MzpARnpAAB9v16QLDUQSi3nvzMhQeRvRII9x67YHRVta9w08fVz9+7dsNlsGDlyJLZu3Qqj8exmURkZGbBaPVPn6urqEB8fD751hbDRaPS6DwA0NDSgoaHB45jFQhewQPKVjcKkJCB96SPAwumdXs0dDSK1X0rlldAP6B2wx2M4FvrBfdH8+R4k3XNLwB6XeIvUPhko58q6Y86xKzbxponfzLvvvot7770XACDLMhiGcd+mKIrHz/6Otf8ZANatW4fCwsIgtJi05WvHQ87PLrEkcvulaKlGzLVXBPQxDYMuQsuX+yjoCLJI7ZOB5G9n13Ptik28qR50OBwO7N27F8uWLQMAmM1mVFVVuW+vqqpCRkaGxzmpqak4c+YMJEkCx3E+7wMAU6ZMwW233eZxzGKxYNKkSUF4JeRC+ct/j1SR2i/F8ipwSYnnv2MnGC69GI2bP/f5RYMETqT2Sa2ItmvcuagedBw5cgQ9e/ZEXJwzt/+yyy7DiRMncPLkSeTk5GDr1q24/fbbPc7R6XQYOnQotm3bhvz8fGzevBkjRozweuzExEQkJgb2IkgCKxp2VWwvUvulWFEFNjk+YAtJAYDLyoDiECAUl0PfKztgj0s8RWqf1IJovMadi+qvuKSkBGbz2dW/BoMBy5YtQ0FBAUaNGoXevXsjLy8PADB37lzs3LkTALBgwQJs2rQJo0aNwr59+/DII4/8f/buPL6pKv0f+OduSfc9bbqxqggyoogLLx3AjZ1hqLhARdBBhflaYEYd2UZcQNRhExHHGRWRQQVFKONAHb46IA76U/i6ISgzQEtpm6RpWlK6JXf5/RESkiZt0zbJTdLn/Xrxgt7em5yUk9Mn557zPKq0n3RPT6iq2BPI9Q2OYCPA97IZhoFmQF80ffldQB+XkFChMc6T6jMd48ePx/jx4z2ODR8+HLt37/Y6d8WKFa5/5+bmYsuWLUFvHwmunlBVsScQq6rBZ2egy5Xe2iFc2gsth48C08Z3fDIhYYbGOE+qz3SQnq0nZuSLRmJltWObYABvrThpLuuNlm9/DvjjEhIKNMZ5oqCDqKonZuSLRmJV8IIO4ZJesJ8og0JZbUkEojHOk+q3V0jPRlVno4NUZXYMokpgEoO5Y2NjwGWlo/nbnxB77eCAPz4hwURjnCcKOkhAiDYbFKMFECWA58BkpYH3c/qwrf3vJHJI1RZwacnBWNIBwHGLpfmr7ynoIH7rzDZV17kAYLM5xrEAJvqiMe6inhlqkYASbTaIx0+jcnIRzlx3DyonF0E8fhpiD10o1ROJJgvY1OBtuRQu6YWWI8eD9vgkurRVil4WRYgmC+zlBogmCxRZdp1bu/FdSJUmVP6qqEtl6ol/KOgg3aYYLTDev9SrvL1itKjcMhIqUrUFbFJC0B5fc1kftHxHi0mJf3xtU7W88Absx097BSJSdS0MMxYhedoEGB/4Y5fL1BP/UNBBuk9so7yzJKnUIBJqkskCNjk+aI/P99JDqrZAOlcftOcg0cPXNtXEu8fBMHOxV74MpbnFcYxju1WmnviHgg7SfXwb5Z05TqUGkVCTqmvBJcQF7fEZjgPfJxfN/0e3WEjHfG1T5TJSfQcVLOs4V5K7Vaae+IeCDtItYnMzEB+DrE3LvcrbM4kd/xISbTbYyw2wn65w3GeldSARR25ugdzcAgQ574CmXx5avqGgoydTZBliTZ1jzCirhN1ohv2sEfaySojGGteaDUWSoH/7OY8xictK850vIy4G+i0rce7dfyDrzWe7VaaedIxCuCgXzEJDYnMzxLIqyHVWsLlZyNm1HpBkgGMhCxy4Du7xOxegOteDOIMVDOzr984Xoj6puhZcRiqCtnXlAqFfHmzfnwjqc5DwpcgybKfOQjaYYZq3ElxmGtKXPgzTvJUQyw2IG3cTUh+bBeOspUi4dwLiJ45Exou/B5eSBDY9GVL9eWS9+axr3YYrX0ZqErjUJKTOvQcKA+QUv+y4NUxl6oOCfppRLNiFhpTaeijVtai+MACkPjYLQp9cMAIPTVZGh8/R1gLUnOKXgVafSEj4kqotjhwdQUgM5k7ol4/zfz8Q1Ocg4Usy10EsrYD5D2sglhuQ/myRK+AAHGs2jLMc40nSHaNROWU+xHID9B++BKXC5ApUMl78vWOciosBr3eMU44PZ7VeYyWfrVP5VUcfur0SxYJeaMguud70LUeOwTDtD6i661FAUfwLamgBalSQTBZw6SmAEtygg8/XQ6qqhtzQFNTnIeFJabGBjYt1jRlcapLH+OH+tSLLrn8LOTrf45Qku8YpKsoWOhR0RLGgFxqSuxk00ALUqCBVW8ClJwd9poPhOfC99Gj59qegPg8JT4xWA7mxyTVmSLVWj/HD/WvGuTgUAKQ2xin5YvZcKsoWOhR0RLGgFxqK0foOGmK0/rUvK833AtQsytwXSSRTLdi05KDPdACOdR3NFHT0SFxGCvg+uchcvwh8vh51L291/RsA6rftRdZbjvHEuuOfrn+LVdW+x0G3cYqKsoUOremIYs5CQx73KTevgGK3w15hbHORlCyKjoQ4drHdxVR8Zhr0bz8Hw32LLz7+2895pfttazErr9EAA/teXLjFdS59OgkPoskCThea4lVC3zy00GLSHolhWWj65UFKTXKMGbIMxGiQs3sDIElgYrRg05Mv1jhJjEPO3zcAAPSbV8Awc4nbOPgcoOFhLzeA0WrApiV5j5VhXpQtmJsEgomCjijmUWioxQZFklDz5AY07v3ctR1MM6i/R0AhiyJsx066FmS1dZ7r8Qf1b7eQUUeLWXmNhhaNRjip2gLhkvyQPJfQLx+Nn34Vkuci4YdhWfDpKUA7u1jZCx96FFmG7awJhhmLEPPLocjevhqS5Ryk6lpY/vQmUh66EzXLX4NkskC/ZSWEAX0ipihbsDcJBFN4t450m6vQEMugqmABGvd+DqDtFL+SscYVcPg6TxZF2CuMsJdWwF5hhCLL4DPTIOTpwWemeXV4WqAV/SRTcFOguxN6Z0Msq4TSQvfaiW+KLEM01kA8UwUmRouMlxYhYeoYVN31KCon/BbGWUvQuPdzmOatREpRoWtMki3WdseycBLJ46rqMx2ffvopNmzYgKamJtx444345S9/iTVr1ri+bzQaMWTIELz22mse1+3cuROrV69Geroj5B01ahR+97vfhbTtEcUu+pfit53zOjML4kQLtKKfVB3cFOjuGK0GXLYOLT/+FzFDB4XkOUnk8DUDkLl+EZiMVHCZaR5jkVhuAHehSGGkjUmRPK6qGsqVl5dj2bJl2LhxI3bv3o1jx44BAIqLi1FcXIzXX38dCQkJWLRokde1R48excKFC13nUsDRAYH3L8VvO+d1NAviCy3Qin5SdS3Y+NAEHQAg9M9D85FjIXs+Ejl8zQCY5q2EdNaA1MdmeZzL5+sh1Vpd/46kMSmSx1VVg459+/Zh/Pjx0Ov1EAQBa9euxZAhQ1zff/HFF3HPPfegT58+Xtf+8MMP2LlzJyZNmoTHHnsM586dC2HLIw+Xle5azQ20neK33fP8nS1xf7wLi1ndHy/cF2gR/8lNLVBsdjAxQsieU+ibRxVniU9tzQCwcbEQ+uR6jEOZ6xeh7uWtETkmRfK4qurtlbKyMgiCgDlz5qCqqgqjRo3CggULAAClpaX46quvsGLFCp/X6nQ6PPDAAxg6dCjWrFmDZ555BqtXr/Y4x2q1wmq1ehwzGDw7ZE/B8jw0g/o7VnO3syulvfOkC7Mg7m/qjgoieSxmjYAFWqEQTf1SqraAzUgJdgZ0D0K/PNS/84/QPWEPEC190jkD0HqMkhubwMdokfPRK46kYBoB4Dlkvf50RI5JkTyuqhp0SJKEw4cPY8uWLYiLi8PcuXOxc+dOFBQUYNu2bZg+fTo0bUwXvfLKK65/z549G7fffrvXOZs3b8aGDRuC1v5Iw/I82NysLp/nnAVpvaaDy0qH2NwMpboOECWA58DoUsDHxABwW8xKAERXv5RMF1KghyBHh5PQNxf2/56BYhfBUAXQgIi0PqnIMqRaK5TGZkCWwcRowelSHTMA21dDqqkFn5Hm2FbLc1A4Dpw+HfK581Aam6E0t4CJ0YLPyYyIX9S+ROq4quo7NiMjA8OHD0damuMHd9ttt+H7779HQUEBPvnkE7zxxhs+r6uvr8eOHTswa9YsAICiKOB8ZLGcOXMmpkyZ4nHMYDCgsLAwsC+kh2hrFkQWRYg/l3kXbhvQ2xV4kIuiqV86spGmhjToYGNjwGWkwnaiFNorLgnZ80azSOqTrQu/uW8ZFQb0AQAwdglVd/7+4ve2r4a9tNLnNZGwzTSaBCzokCQJ58+fh+I2+KSktH9/6eabb8YTTzwBq9WK+Ph4HDx4ELfeeissFguam5uRn+97739cXBxef/11XH311RgyZAj+9re/+ZzpSEpKQlJSUvdeGPHgaxZEqjJT4bZOiKZ+KVXXhiQFemtC/3w0H/mRgo4AiaQ+2brwG3Bxy2jO3zf4/J5YWgEAPq/JLXktImcMIlVAgo6tW7fihRdegN1uB+CYeWAYBsePH2/3uiFDhmD27NmYPn067HY7brzxRtxxxx04evQo9HrvX1ZLlizBLbfcgltvvRXr1q3DU089hebmZvTp0wcvvvhiIF4KcdM6MymbmeaoLNs6Ax4VbuuxRFMN2NTQpEB3J/TLQ8u3PwP3hfRpSRhoXfjNybmo3df32LjYi+e0uqajbaZdzfwZqRlDgy0gQcebb76Jbdu2YeDAgZ2+durUqZg6darHsSuvvBLbt2/3Otd9UemwYcOwc+fOzjeW+KV1To64cTch9dFZHrdQnFOTzsJtXgtMOQ6yKLaZw4NEPslUC06FWjlC3zyc3/m/IX9eoi5FlqFIkqvwm88xx8f35MYm1zmtr2lvm2lXM39GcsbQYAvIq09OTu5SwEHCV+ucHIl3j/O6heLMgMfoUnwWbrMZzO3m8CCRTzJZwKUkhvx5hX55sP1UCsWtUiiJfpK5DjVPbgCbluxR7I3P1yNzwxLUvbEDfO8cr+/xfXI9isU5j3e0zbSrmT8jOWNosHXrI2hdneMHeNVVV+Gtt97CxIkTwbt9qu1oTQcJY61ycnCpSW1OTQoxaVD6ZDvWcFzYvdJSXgnj5Pno9fV7oW45CSGp2gI2KfRBB5sQBzY5AbaT5dBe2jvkz0/UobTY0Lj3c0gmC1KXPIzs99c4buMKAkxzn0HLkWNImXMXuLRkV1E4584WAB7F4pzH252x6GLmz0jOGBps3Qo6brjhBjAM41o8+vzzz7u+58+aDhIexJYWKKZaV8CApDiA87xlItVa25zOtJssQIvNcT3HwrJqE86/s6fDHB4k8knVtWCSQpeN1J3QLw8tR36koCOKKLIMyXIOSlMLwDKOtUKSDMTGOMYYxTHutBw5BkPBfACOr9OfLULLkWOOMUeSodibHeORhgebngwAPrfYdnSro628Hx1l/uzqdT1Bt34j/PTTTwAAWZbBtvrPc86CkPAmtrRA/KnUa7urBBlZbz4L4wN/hFhuQP22vcjatNzzvDefhSRJgLHGdZ7zejY1CYkFt3llPCXRRTTVgE2IVeW5hb4XFpPeM16V5yeB5b4Vtu4v7yN59lRUL3geMb8ciuT7p8D4wB/BZaYhc/0ij22vmesXoWb5axfyBq2AVN8I4/Q/eIxHjC4V8qmznd4u68z82dmS9129ricIyMfQO+64w2tR57333ouPPvooEA9PgsA1uwG0ud3VsmoTcnath2IXAVFC/T/2I2fnSxCNNY6tklnpUM43oupCwNH6ei47gxaRRjG5oQmQJMenN5s95M8v9MtDw8f/DvnzkuBw3wqb/mwRqhc8D7HcgNTfTkPVtMcdW1/LDahZ/hoyXvw9NP17QZFlMHExyHr1Scf6Hp5D1ZT53uPRrvUwXAg4nMf92S7b1cyfkZwxNNi69Rth5syZ+OGHH9Dc3IyhQ4e6jsuyjF/84hfdbhwJDvfZjewd63xvPRMlnH9nD5LuHofKyUWu7yX+6hZUTvgtACD/q/cAhmlzuywFHNFNqq4Fl5GKkOZAdyP0z4Pt2EnHLx4azCOe+1ZYjzVkHOsxxrQcOQbDtD8g/4utKB9eiPwv3wEUxbGouVUlWcA5HsldXmPR1cyfkZoxNNi69VvhlVdeQV1dHRYvXoyVK1defFCeh06n63bjSHAoplrX7AbT1nZX3pHh1Wv7mSS7vmZ4DooodroeC4kOUvWFFOghTgzmxKUkgU1OQMvR/yDmygGqtIEEDqPVuMYbjzVkbmOOk3PtBp+vB0QJ9vIqAACnKG2sPWNpjUWY6NbHg4SEBOTl5eHtt99Gbm6u609WVpbXGg8SRtySeTX9+B+f212bfvwP+Hw9uHw99G8/5/r+uXf/4Tq/pbwSMs8h681nva6ntRzRz1HsLbQp0FvTXnEJmg4cVu35SeBwGSmuba312/ZCt24h+Hw9aje+6z3GvPmsYyx681nUbnwXtaveApevhyxJPscjSZI6vV2WBEe3Po5efvnlYBimze/T7pXw0Doznnsyr+oZi6Hb8pxjG5kkARwHpCQgNikBscUvA0lx4BMTPO5NMqmJF+uvpCUB8XEXr+d5cHrv6rUk+ogmC7i00GcjdacZ1B/Nh74FisKvRgjpHIZloemXByklERkr5gMsg5zdL7t2r7iPUQrPInnaBNRufNe1U45LSnDcanNul72wm06J00I214HrlY3sD9YAogSpuhbQ0iyHGrr1m+GLL76Aoih46aWXkJubi7vvvhscx+HDDz9EZWVloNpIusFnZrySP3vsRKldvB6aTcvR/ON/cG7VZmS/+ydUTXscmRuXQojr7fPeJOdefyUySjaQAFOr7oo77RWXwPrWLlfpBRLZGJYFn+HIqdFWVk/u0l6Qjp/22nFnfmINGvd+7trRwsTHgkmMB6fVwH7WCKNb3RXAMdtBdVdCr1tBR2qqo3McPXoUTz/9tOv4fffdh4KCgu61jASEz8x4Y+cg919veiTzajh4GDXzXwAAMBoBGS/+HmxGKrhUiiiIb5KpBnx2pqpt4HSpYGK0sP10GtqB/VRtCwmstrJ65pa8BmFQP8csiOiY+Wg8fBTJvylA+pNzXbO5jEZwLEitMLVZq4WSdYVeQObAm5qacOrUKfTr53jT//zzz67ib0RdbWbGq28AWAaVdyzwuYhUe+UA2uJF2iVV10IzsL/azYBm8CVo3P81BR1Rpr2snrwggMtzrM9QZBnx2qFtbk11X6BKC0nVF5CgY8GCBbj77rsxYMAAyLKMkydPYtWqVYF4aNJN7WXGY9OSkPXWchhnLUX6hkXQ5udAES9Uhk2Ko4CDtEsyWcAmJ6jdDGgH9Ufzv78B5t6tdlNIN7mvP0OsBvlfbHV8g+Mgn29wVIsVJYjGGldG0Y62prJpSRAu64Ps7athL61A7aq3IJkstJBUJQEJOkaPHo1rrrkGR44cAeCoAJuWRvfJwkHrzHjZ+zdBSEqA0tAEqcUG/rLeyNn/JqTTlaicXORxjxQDeoOPiVH7JZAwJVZbVEuB7k4z+FJY3/47FEkCw3FqN4d0gSLLkKznHenP7RLAMUCT7WKVakUBGxuDmqc3utZt+Fvt1f5zqee6kLdWgMvRgUtLpg9WKujWT7y4uBgAsGnTJuzevRsVFRWoqKhAcXExNm3aFJAGku5xz4zX69ResKKEyslFOHPdPY4g4+cygGF8ZiVVqimVPWmbZKoFlxCndjPAZ6aBTUlE8//7Xu2mkC6Q7HbYDGaIxhqIJ8thXvoS7CfPwrzkJcimWlTd9SjKr5+GqrseRfLsqdBeM6h71V5nLQFkhQIOlXTrp15WVgYAeP3113Ho0CGcOHHC4w8JD67px7rzPoML1J1vM6soIb7I5xsBRQbCZGt0zA1X4nzxv9RuBukkWRQhGcxgRQlSuQGmeSuRePc4VC943vW3+3hVveB5pFzYHi2WGxy3YdpB1V7DT7eCjnnz5gEARo0ahZ9++glnzpzBoEGDsGDBAo8MpUQdsijCXmGEvbQC9gqjR1IwJ2dw4Uya4+SsIEuILxdToIeH2OsGo/Gfh1wVr0lkkIw1gChBkSSvFOgeqdAvcB4H4BqzRJPFUXfFB+eaNne0gFRdAZlfWrFiBQ4ePIjHH38c1dXVmDZtGu65555APDTpIlkUYTt2EpWTHsGZa+9B5aRHXEnB3DmDC19ZSRkdLbIivjlSoKeqmqPDHd83D4pdhO34KbWbQjrDLoLhODAc55UC3fm3O/fjmRuWQLLUoWLsw7AdP+Uz8HCuaaNMpOEjIEGHzWbDoUOH8M9//hMHDhwAAFx66aV+Xfvpp5+ioKAA48aNw/LlywEAixYtwujRozF58mRMnjwZ+/bt87ru+PHjKCgowJgxY7BkyRKIohiIlxI1JGMNjLM8b6UgJcFncGGz1EJsaEBO8cvo9dV7jgqxfXNoESlpk2iygM1IcdxiCQMMwyDm+itxfucnajeFdIbAQ1EUSCwD7kJSL2cKdPdU6ABcpes1V/SHbu0fUPfnbRDPmtpd3+Gxpu2b95Fb8lqHhpVVegAAIABJREFUi09JcAXkhuywYcOQnJyM+++/H+vWrUPfvn39uq68vBzLli3D+++/j/T0dMycORMHDhzA0aNH8be//Q2ZmW0nHnr88cexfPlyXHXVVVi8eDG2b9+O6dOnB+LlRAe76DU12fTvb6C54UqPpGB263kYRs12BSDn3vwQ59/Zg15fvwckJarUeBLupDBIgd5azHWDYd3yd6QveUjtphA/cVnpsJ01AHYZbGoSmKQEZCyfD3AMMlbMhwIge9sqyI3NYONjUfPMqxezjm5YgppnXgXQ/joNqvYaXgISdDz33HM4ePAg3nnnHRw6dAg33XQTbrzxxg5nO/bt24fx48dDr3dEsmvXrgUAVFZWYvHixTAajbj99tvxyCOPeBSQq6ioQHNzM6666ioAQEFBAdavX+8VdFitVlitVo9jBoPnL+KoJfBe+TlqF69Hzr/ecHwRqwVYFkJSAnp99Z7jXrhGcNUxAMdBtNnA073PgIuGfildyJMQLrdXAEAzsD+kmjq0HD9FicI6Sa0+yfI8NHmOWyYQJccfWYJ0rhGKzQYuPQWMVgOWY8HExSDjuQXAM49ArDCh5plX0XLkGADvdRqKLEOqtUJpbAZkGUyM1pXXozVZFB1rS+wiIPDgsqh2VDAF5Cc7ceJETJw4EQDwySefYPXq1XjhhRc6LPhWVlYGQRAwZ84cVFVVYdSoUbjjjjtwww03YNmyZUhMTMTDDz+MDz74AHfddZfrOpPJBJ1O5/pap9PBaDR6Pf7mzZuxYcOGQLzEiMNlpbsSf7lyb7y1HFx8HBAfB9uxk57fe/NZnNu00/Xvujd2IHHKbcDAvhR4BFg09EvRYIZwSS+1m+GB4VjEjhiG+nf+Ae2zRWo3J6Ko2SdZngeTngLb8VNoOPQN4kYMg3KuHqZ5Ky/m1nh7JYQ+uWBYFoosQ25ogmSyAPBep6HIMmynzkI2mD0fw0deD+fat9bjpGZQfwo8goRRArDc+8svv8Rnn32GgwcPwmaz4bbbbsPtt9/umoloy9KlS/HNN99gy5YtiIuLw9y5czFp0iSPui379u3Drl278Morr7iOHTlyBKtXr8Y777wDACgtLcWcOXNQUlLi8fhtRe+FhYX45JNPkJeX192XHtbai+Bd3wMcn1ZlGWBYKFBQu/ot14xHTvHLEFot5iLdEw39svLux5Dwq1EQ+uSq3RQP9tIKWJ5/A72/20H37TshHPqkKxupwAENzYAoOnbQxWjAp3umNned6yP1uWiyoOX7n2H2o8CbvcKIykmPeJ2X8/cNENyLWpKACUgo9/zzz2P06NFYvXo1LrvsMr+vy8jIwPDhw13ZS2+77Tbs3LkT8fHxGDNmDABAURTwrSJOvV6P6upq19dms9nn+o+kpCQkJfXcgmUsz4Nt443D8jyQle5zxsOJcnUERzT0S8lYAzY5/Nb8CH1ywcRq0fT5/yFuxDC1mxMxwqFPMiwLNi3J58wDl5rkWU+lnXUaSovN/wJvPta+ieUGxwc1EhQBCTp27drVpetuvvlmPPHEE7BarYiPj8fBgwdx22234bnnnsMNN9yAuLg4bNu2DVOmTPG4Ljc3F1qtFkeOHME111yD4uJijBgxIhAvJSxJdjtkY40jPbDAgc1KBycIbZ4vNjc7soleWCzK6FJ87kTxtcPF+MAfkf3unzzWdhDSmmg0h0XdFV/iLtxioaAjPLlmKSQJYBmAuRBMtNgAhgGXmozs4vVAix1yXT0kkwVSVjrYrAy/Hr9TBd58rH3j8/WAQLdWgkXV+cchQ4Zg9uzZmD59OsaPH4+cnBzMmDEDDz30EKZNm4YJEyZg4MCBrvUiDz74IH744QcAwKpVq7By5UqMHTsWjY2NuO+++9R8KUEj2e2wHzuFyl9dSF3+qyLYj52C1EYVX7G5GeLPZV6pzsXmZu+T24ryOfZiro4sWvVNPCl2EfK582BiY9Vuik+xI65Bwz+/gNzconZTSCuKLMN2/BSqH/sTxKpqSLVWSA2NkKpMMC95CfZTjvTn4ulKVN31KCrGzYH5D2sgG9tOANYal5ECvk8uMtcv6jA/h3Ptm+e23OXgstID+8KJi+rh3NSpUzF16lSPY4WFhSgsLPQ6969//avr35dffjk++OCDoLdPbbKxxiN1OZeZ5kjMVJEAmePAZKV5LPRUqut8pjrPKX4ZaL02o40on9FqkFP8stdjEwIAkqnGsatAkRE+e1cu4tJTIPTPR8Pu/Ui8a4zazSFunLVQ0p8tgmw5ByExHhAlVN3/R6Q/W4TqBc+7/m5dLyV3318BSYbSYgOj9S5h78SwLDT98iClJjnGvXZ2r7A8D82g/sj5+wbavRIitNIq3Nkvpi7XXjMIaYsfgvkPaxxZRicXQTx+GqL7fcq2Up2LEuRWCdTajPKzMyDk6yngID6JxhpwWelhnXI8bsQ1qN++V+1mkFactVC41CRHmXqGARimw/TnXGYapEoTKsY+jDND72w3CylwYc1HegqEfD2E3jngs9LbXFjM8jyE3CwIfXIh5GZRwBFkFHSEO+Fi6vKUokKvTwDG+5dCMVount9WqnOeu7hb5QL3KL/X1+8h5+8baKsY6ZBkMIPXpYZVYrDWYoYPQfPhYxCrLR2fTEKHZVypzOXGJkcfUpQO05+nPjYLhplLPGc//KgyS8IP/XZRWUeLRNmsdGRtWg7j/UvbLIAESXIUPWqxgUlLRPaOdY7FV+ZaKHExiLmkFxRRAsN7J/xqb4cLIb6IhhqwYVR3xRc2NgYx1wxC/XslSC2iTMVhg2WhW7cQ517/ACkLZkCWJECrQdamZ9H41Q/I2bUeil1ETsmfobTYwSgKFEkCw/PgMtM8xj+qFhuZKOgIgbbyZTgXiTrXYDgXb2JQP1fgwQkClIF9HfcmAd8rrTkOFWMfBpeZhvSlD3skxMnatBzmJS+5UgdnbVpOCb9It0jGGkextzCe6QCA2JHX4vyOfRR0hBGGZXHu9Q+QvuRhMPGxjoAiVgukJCIODCp/PQ8xvxyK5Ln3QDHXeoxlmesXoWb5a21mISWRgW6vBJmvaq+2Yychi6LXIlHn7RLZ7TaIIsuQ6hsc/2YY6Dev8FqDITW3IHPDEmS+tMj1JnV/vMS7x3l8rRgtXus7CPGXaDCDSw+vuiu+aK8aALHSBNvPpWo3hTjxHFIXPwhwLBQAjEYAWuxAQ5NrLEz97TRIZw1eY5lp3kqkPjbL8TBULTZiUdARZD5zYcxaemHmo+1Fn66vzzdAOWtC5eQilF89FZY/bUL2jnXodWQbcnZvABMbA+Pdj6FychGkunqfj8elJnk9vjPwIaSzJGONo9hbmGM4DrE3DYX1nX+o3RRygSLJQLMNNc+8CslUA/FkOere2AHFfSzk2DaTe2ku7U3VYiMc/Y8FW3sZ74S2F30CjlkOnGtwfQJIWfQbZDhrSjAsmIRYGO5+zPX4krnW5+NJtVavx3cFPoR0kmgwh2U2Ul9iRw7D+V2fhvVOmx6lxYbaNZuRvuRhcPoM8P3zkPLAHWDcF8BLsiu5lzs+Xw8mNgZCnh58ZhoFHBGK/teC7UIuDHfOjHfORaIet0s2LQeble5KouPcApuy6DeIv3U4KqfMR7kz6VdZFRLuneB63LqXt0K3bqHX49Vv2+vxtSRwjuso1S/pAslUAzYpXu1m+EXonw+GY9F86Fu1m0IAgGGQPHsqzr37D8jWBognz6Ly10Wwvl/iGgtrN74LLk/vV3IvEnloIWmQtVnt1ZmAZlA/5Ox+2ZWy3Ll7RTRZYJixCDnFL4PP1yPpjtGonDLfO+nXrvWoW+koV99y5BjOvf4BcopfdmT7q64F1ycbGSvmA08/AvAcGg4exrn7NyNn13qAo5iTdI5iFyHV1TuykbaEf8ZPhmEQO3IYrO/tReyNV6vdHAKgesHzyH73T7CXV7mKsmkH9EP9zv9Fzs6XoIiOHS2Ij3GMU5IMaAXw+gya3YgCFHQEWUcZ7zhBAJfnXcXVmURHihGQ9dYKKLLSxnZZ2bWjhc/XI/XRWagvOYi4a3+Bmj++jOwda1F+3TTvhkkyuBxdUF4ziV7hno3Ul9gbr4Z5yXoosky/tFSkyDIUm91VasF93QaXmgTrK+8hYfSNqJxc5HVtr2/ep/+7KEFBRwh0JRcGo9U4gomvfgSbkQwuNcn3dlmeQ27Ja64Sz0iKQ2JaMqDh299mK3CUBIx0mmisAZeZFlFrJPhsHdjEODR/9QNibxiidnN6LMlcB/upcsf447ZuQyw3eCUG67BQG4lYFDqGKS4j5cI9zFRYlm2EZLf7XP/BZKWBz0xzLa7iY2IcqX+zHKnMWX3b60YI6SzJYAanC+/EYL7EXPcLnN+9X+1m9GhKiw21q95yJAd79x8e6zbqXt6KzPWLUL9tr9e6NFrLEV3oo26YYlgWmoH9HGszTBaYf7sc6WufcMxeOEvW+1GQjROENteNENJZYoUJXFYGoPhX8TNcxFz7C9S9+h7w3Hy1m9JjMVoNJJMFluf+gpSiQoAB+P55jjFNkoBYLTJW/g5gGcftaFlpt7AbiUz0PxnGGJYFn62DfstKSCYLKkfMROXkIse0ZG6m31lFOUGAkKd3FDTK01PAQbrMXmEEn5UecTMdwiX5kM+dh+3kGbWb0mM5Z28lkwXGWUtgnPYHyBYr+NxMx9iUlQEhNxNCts5RgC2ftsZGI5rpCHPOGQ/3dRsU+RO1iGdNiLn+F2o3o9MYlkXMtYNxvvhfSPv9TLWb0yPRWEYAmumICAzLeqzboDcpUYt41uCouxKBYq4djMaSf6vdjB6NxjJC/+OEEL+JZ41g3dLqRxLtlZfBdqIUkrlW7aYQ0mOpHnR8+umnKCgowLhx47B8+XIAwLZt2zBx4kRMmjQJixYtgs1H+eKdO3fipptuwuTJkzF58mSsXbs21E2PGoosQzRZYC83QDRZHOnXCWlFabFBqrWCjY9TuyldwmgEaIcMwPk9B9VuCvETjU3RR9U1HeXl5Vi2bBnef/99pKenY+bMmdi8eTO2bt2KDz/8EPHx8Vi4cCHeeecdzJo1y+Pao0ePYuHChZg4caI6jY8SznTrhhmLXAnG9FtWUjEl4kWsrHYsIo2YtGDeYq4djIY9nyH5vl+p3RTSARqbopOqQce+ffswfvx46PWOPdlr166FKIq45JJLkJCQAAC47LLLUFlZ6XXtDz/8gNLSUrz22msYMGAA/vjHPyI52bPypdVqhdVq9ThmMHhm9ezpJHOd600NOLKcGmYsQm7Ja+Az01RuXXSK1H4pVhjB5+iACP60GXPNFTj3+g7ITS1gY7VqNydshGOfpLEpOqkadJSVlUEQBMyZMwdVVVUYNWoUFixYgNzcXACAxWLB1q1bsXLlSq9rdTodHnjgAQwdOhRr1qzBM888g9WrV3ucs3nzZmzYsCEkryVSOdOtuxPLDVB83NIigRGp/dJeVgUuWwdEUDbS1tikeAj98tD4r6+QMP6XajcnbIRjn6SxKTqpGnRIkoTDhw9jy5YtiIuLw9y5c7Fz504UFBTAaDRi9uzZuOOOO3D99dd7XfvKK6+4/j179mzcfvvtXufMnDkTU6ZM8ThmMBhQWFgY+BcToVzp1intcMhEar+0l1aAz3OksI5kMdcORsNH+ynocBOOfZLGpuikatCRkZGB4cOHIy3NMVV222234fvvv8eQIUMwe/ZszJgxAw888IDXdfX19dixY4drnYeiKOA4zuu8pKQkJCVF5kr7UHEm7Gl935TSDgdPpPZLsbQC2msHq92Mbou5djAVgGslHPskjU3RSdWg4+abb8YTTzwBq9WK+Ph4HDx4EMOHD8dvfvMbLFiwAL/+9a99XhcXF4fXX38dV199NYYMGYK//e1vPmc6SMcoYQ/xl720EnETR6rdjG5zFICLR/Pho4i97kq1m0PaQGNTdFI16HDOaEyfPh12ux033ngjJEmC2WzGpk2bsGnTJgDALbfcgvnz52PJkiW45ZZbcOutt2LdunV46qmn0NzcjD59+uDFF19U86VENGfCHkLaYz99NmITg7UWc50jOykFHeGNxqboo3oa9KlTp2Lq1Kkex3zdUgGAFStWuP49bNgw7Ny5M6htI4Q4SLVWKLICRiMANrvazem22OFDYPnTW8h4tog+ORMSQvRuI4R0yF5aAaF3dkTvXHHH980DoxHQ9O9v1G4KIT0KBR2EkA7ZT5aD750T0Tk63DEMg9hR18K69R9qN4WQHoWCDkJIh2w/l0Lomxs1QQcAxN18HRr/+W9ItdaOTyaEBAQFHYSQDtl+Pn3h9oraLQkcLiURMcMG49wmWhtGSKhQ0EEI6ZD951Lw2VlqNyPgEiaNgvWvOyA3NqvdFEJ6BAo6CCHtkptbIFaawKaHV/KoQBD65UEY0Ad1r25TuymE9AgUdBBC2mX/bzn4XtF1a8Vd0r0Tce7VbbCfrlC7KYREPQo6CCHtsv34XwiX9Yn4mitt4bN1SLhrNAwzF0Oub1C7OYRENdWTgxFCwlvLtz9BO7AfIElqNyVo4sePgFRVg4qJ/4PMV5ZCO/gS1/fkphbYSytgP3UW9tNnwWo1iLlhCDSDLwHDMCq2mpDIQ0EHIaRdzd/9jOTZBWo3I6gYhkHSb6ag6V9foequR8EmxYNNSYRkrIFUXQs+Lwt8r2zw+XoozS2o2/ge+Hw9dKseg+ayPmo3n5CIQUEHIaRNiijC9uN/wedmAWL0znQAjsAj7pbrEXvzdZCqawFZBpuSCDYpwZGJVZIA2bGwJXH6eDR9+pVrZiT+9uEqt56QyEBBByGkTbafSsHnZAIsCyC6gw4nhmE8i4z5qDXDwBGg8L2yYfqf5ch64xnE/fKaELaSkMhEC0kJIW1q/vI7aK++PKrXc3SH5pJeSH1sFowPPgX7mSq1m0NI2KOggxDSpqaDRxAzdFDU7lwJBO0VlyCh4FZUFT5BScYI6QAFHQGmyDJEkwX2cgNEkwVKFNWqID2LIkloOvQtNIP6q92UsBc/fgR4vQ7mpevVbkpYo/GRUNARQIosw3b8FCrGPowzQ+9ExdiHYTt+it5YJCK1fPczuMw0MAIt/eoIwzBInl2Axn1f4PzH/1a7OWGJxkcCUNARUJK5DoYZiyCWGwAAYrkBhhmLIJnrVG4ZIZ3X8NEBxN5yPZQo37USKGxCHFLmFcK84AWIJovazQk7ND4SIAyCjk8//RQFBQUYN24cli9fDgA4dOgQJk2ahNGjR2Pt2rU+r6usrERhYSHGjh2LuXPnoqFB/UyCSovN9YZyEssNUGw2lVpESNcoioLzxf9y7MigT6J+0w7qj9hbroPpkRVQlCjNG99FND4SQOWgo7y8HMuWLcPGjRuxe/duHDt2DAcOHMDixYuxceNG7NmzB0ePHsWBAwe8rn366acxffp0lJSUYPDgwdi4caMKr8ATo9WAz9d7HOPz9WA0GpVaREjXNH/1AxgNDzYtWe2mRJzEO8dArDTBummn2k0JKzQ+EkDloGPfvn0YP3489Ho9BEHA2rVrERsbi969eyM/Px88z2PSpEkoKSnxuM5ut+Prr7/GmDFjAAAFBQVe56iBy0iBfstK1xuLz9dDv2UluIwUlVtGSOece3UbEu4ZD9i9c1SQ9jECj9R598Ky8g3Y/lOmdnPCBo2PBFA5OVhZWRkEQcCcOXNQVVWFUaNG4dJLL4VOp3Odk5mZCaPR6HFdbW0tEhISwPOO5ut0Oq9zAMBqtcJqtXocMxgMXucFCsOy0Azsh9yS16DYbGA0GnAZKWBY1e9ikTAS6n7ZWbafT6Ppy++QXFQINLeo3ZyIxOdmIrFwAoyzlyH349fAxmjVblK7QtEnaXwkgMpBhyRJOHz4MLZs2YK4uDjMnTsXMTExHkWUFEXxKqrk65ivwkubN2/Ghg0bgtP4NjAs65nNkJBW1OiX/lJkGdWPrUby3HtolqOb4m67AbZjJ2F88Cno31oOhuPUblKbQtUnaXwkqgYdGRkZGD58ONLSHJ3wtttuQ0lJCTi3N2d1dTUyMzM9rktLS0N9fT0kSQLHcT7PAYCZM2diypQpHscMBgMKCwuD8GoI8U8490vLir9AkSTEjbgGCiW66haGYZDy23tgeeENVP/+T9Ct/UPYfqoP5z5Joouq74Cbb74Zn3/+OaxWKyRJwsGDBzF27FicPn0aZWVlkCQJH330EUaMGOFxnSAIGDZsGPbs2QMA2LVrl9c5AJCUlIS8vDyPP3q93us8QkIpHPulWF0L0/zn0fDxv5H+9P9QwBEgjMAj9dGZaPnhBIwPPgX5fKPaTfIpHPskiU6qznQMGTIEs2fPxvTp02G323HjjTdi2rRp6NevH4qKitDS0oKRI0di7NixAIAlS5bglltuwa233oply5Zh4cKFePXVV5GdnY01a9ao+VIICRuKLEMsN8B2ogz2/5TBfrIc8vlGKM0tF7dxuu3mlK3nYTv6X8RPvhm69QuBZrqtEkhsbAzSlz6Mc2/tQvmo+5G+5CHE/2pUWN9uISRYGKWHbSY/e/Ysbr31VnzyySfIy8tTuzmEAOh8v1QkCXKtFfazRthPn4V4qgK2/5bB9nMp7CfLwSYnQuifB6FvHoR8PZi4GDCCALAMwDAAy4BhWChQwAg8hL55jkBEFIP/YnuwlqP/Rf32EigNTYifMAKxo66F5rI+jsyvPtalqYnGShIMPS6/sXShWmY47RYg4Umv17t2SAVbW/1S2n0A0jt7AVG68EeEcr4JON8IxMeCzdaBzct0/N0/D9wvrwafngyF56CIEmyShBZ/PldUVwfjZZHW8tKBR+8Fe9aEhmMnYV32CuRyA9DcAiYhDoiPBTf8SnBPzGrzIULVL2msJP7qTJ/scTMdhw8fpsVRxC+h/ITXVr9kGAbXDB0KjnVMxbMAGAAcGDBu71ybrQU2m42yYEYQhmEQExMDnhegAJAZBTIAGcAPPx5FY6Pv9R+h6pc0VhJ/daZP9rigo7m5GUePHoVOp/PYJaMm5yrxrVu39tjFW+H4MwjlTEew+mU4/lzDsU1A5LQrVP2yM30yXH927YnENgPh2e7O9Mked3slJiYGw4YNU7sZPun1+h5/77Sn/gyC3S/D8ecajm0CqF1OXemT4fqza08kthmI3HaH56ZxQgghhEQdCjoIIYQQEhIUdBBCCCEkJLinnnrqKbUbQQCtVovrr78eWm14F4YKJvoZBEc4/lzDsU0Atas7IqGNrUVim4HIbTfQA3evEEIIIUQddHuFEEIIISFBQQchhBBCQoKCDkIIIYSEBAUdhBBCCAkJCjoIIYQQEhIUdBBCCCEkJCjoIIQQQkhIUNBBCCGEkJCgoIMQQgghIUFBByGEEEJCgoIOQgghhIQEBR2EEEIICQkKOgghhBASEhR0EEIIISQkKOgghBBCSEhQ0EEIIYSQkOhxQYcoijh79ixEUVS7KYS4UL8k4Yb6JAmGHhd0GAwG3HrrrTAYDGo3hRAX6pck3FCfJMHQ44IOQgghhKiDgg5CCCGEhAQFHYQQQggJCQo6CCGEEBISFHQQQggJG4qiqN0EEkQUdBBVKbIM0WSBvdwA0WSBIstqN4mQTqE+HDh1f/kApZeMR9MX36ndFBIkFHQQ1SiyDNvxU6gY+zDODL0TFWMfhu34KRq0ScSgPhw4kvU8LCv/iqT7fgXzorX0M4xSFHQQ1UjmOhhmLIJY7sgDIJYbYJixCJK5TuWWEeIf6sOB0/jxvxE7fAhix94Iub4RzV8fVbtJJAgo6CCqUVpsrsHaSSw3QLHZVGoRIZ1DfThwzv99P2Jvvg6MKEF79UA0fvKl2k0iQUBBB1ENo9WAz9d7HOPz9WA0GpVaREjnUB8ODEVR0Pzl99AM6g8A0P7iUjQd/D+VW0WCgYIOohouIwX6LStdgzafr4d+y0pwGSkqt4wQ/1AfDgzJYAbDcWC1jmBNc8UlsP14EnJjs8otI4HGq90A0nMxLAvNwH7ILXkNis0GRqMBl5EChqVYmEQG6sOB0fLjSQiX94EiORaPsrFa8LmZaPnuJ8QOv0rl1pFAoqCDqIphWfCZaWo3g5Auoz7cfbYf/wvh0t6ALLmOCX1z0fLdCQo6ogyF44QQQlRlO3YSmv75gHwxMRjfOwctR/+jYqtIMFDQQQghRFW2n0+Dz83yOCb0zYXt2EmVWkSChYIOQgghqlEUBfbSSq/Ft0LvHNj/cwaKJLVxJYlEFHQQQghRjWw5B4bnwPCeSwzZhDiwiXGwl1ao1DISDLSQlASdIsuQzHVQWmxgtLS6nwQe9bHIZS83gM/T+0x7zuVkwvZzKTT9e6nQMhIM9K4kQUW1KUiwUR+LbGJZFfjcTI9FpE58tg62/5xRoVUkWCjoIEEV6NoUVNGTtKZW/RPqi4FhP1MJLicT8PHz43N0EE+dVaFVJFgo6CBBFcjaFPSJlviiRv0T6ouBI56pAp+tAxTfMx12CjqiStCDjhdeeAELFy4EABw/fhwFBQUYM2YMlixZAlEUAQCVlZUoLCzE2LFjMXfuXDQ0NAAArFYrHnroIYwbNw6FhYWorq4GANhsNjz++OMYN24cpkyZgpMnaVtVuApkbQqq6El8UaP+CfXFwLGXVYHPTPX5PT5HB/uZyhC3iARTUIOOL774Ajt37nR9/fjjj+PJJ5/Exx9/DEVRsH37dgDA008/jenTp6OkpASDBw/Gxo0bAQDr1q3DsGHDsHfvXtx5551YsWIFAGDLli2IjY3F3r17sXjxYixatCiYL4N0QyBrU1BFT+KLGvVPqC8GjlhpApua7PN7XGY6pOpaKDZ7iFtFgiVou1fq6uqwdu1azJkzBz/99BMqKirQ3NyMq65ypLQtKCjA+vXrceedd+Lrr7/GK6+84jp+77334vHHH8f+/fuxdetWAMDEiRPxzDPPwG63Y//+/Zg/fz4A4Nprr4UW2XxoAAAgAElEQVTFYkFlZSVycnI82mC1WmG1Wj2OGQyeAwUJrkDWpnB+onUf7COxoif1y8BSo/5JtPRFJzX7pGQwg01J9Pk9RuDBZaSi5T9liLnikpC0hwRX0IKOJ598Er/73e9QVVUFADCZTNDpdK7v63Q6GI1G1NbWIiEhAfyFPdrO462v4XkeCQkJsFgsPh/LYDB4BR2bN2/Ghg0bgvUSiZ8CVZvC+YnWOa0dqRU9qV8GXqjrn0RLX3RSq0/Kjc1Qmm1gNALQxmwGn62DnYKOqBGUoOP9999HdnY2hg8fjg8//BAAIMsyGIZxnaMoChiGcf3trvXX7tewLOt1jfN4azNnzsSUKVM8jhkMBhQWFnb5tRH1REtFT+qXkS9a+qKTWn1SMpjBZaW3ew6fo4Odts1GjaAEHXv27EF1dTUmT56Mc+fOobGxEQzDuBaCAoDZbEZmZibS0tJQX18PSZLAcRyqq6uRmZkJAMjMzITZbIZer4coimhoaEBKSgqysrJgMpnQq1cvj8dqLSkpCUlJScF4iUQl0VDRk/pldIiGvuikVp8UDWZwmWk+t8s68dk62E/TDpZoEZSwfNOmTfjoo49QXFyMefPm4ZZbbsHKlSuh1Wpx5MgRAEBxcTFGjBgBQRAwbNgw7NmzBwCwa9cujBgxAgAwcuRI7Nq1C4AjkBk2bBgEQcDIkSNRXFwMADh8+DC0Wq3XrRVCCCHhTTSawelSfW6XdeJydLCfplTo0SKkc4GrVq3CypUrMXbsWDQ2NuK+++4DACxbtgzbt2/H+PHjcfjwYSxYsAAAMH/+fHz77beYMGEC3nnnHTz55JMAgBkzZsBms2HChAlYsWIFXnzxxVC+DEIIIQEgVTlnOtoOOvicTIhnqkLYKhJMQa+9UlBQgIKCAgDA5Zdfjg8++MDrnNzcXGzZssXreEpKCv785z97HddqtXjhhRcC31hCCCEhIxrM4NI7mOnISIVUa4Xc2Aw2LiaErSPBEJmrngghhEQ8yWAGl+47R4cTw7Hg9Rmw/5cWk0YDCjpIyFHNChJJqL8Gj2gwg03peAErp89ACwUdUYGCDhJSVLOCRBLqr8ElmevAJcZ1eB6fnQH7yfIQtIgEGwUdJKSoZgWJJNRfg0uqqQOT4EfQoc+ASDtYogIFHSSkqGYFiSTUX4NHEUXI586D0Wo7PJfL1sFeRoXfogEFHSSk1KgISkhXUX8NHsliBZucAPhOQO2B12dALKdts9GAgg4SUmpUBCWkq6i/Bo9UUwcuPaXd7bJOnC4NkrkOSgvNMEW6oOfpIJFLkWXXG53RBqa2RLTVrCDRyb3vcxmpyN33VyhNzdRfA0gy14JNS243MZgTw3PgMlJhK62AdkDfELSOBAsFHcQn56r91lU0NQP7BSTwiJaaFST6BLPvk4tkcx24tCS/ZjqACzVYTpRR0BHh6B1EfFJz1T7lRSBq8rfvUz/tHslc68jRofj3c+P0tG02GlDQQXxSa9U+5UUgavOn71M/7T6ppg5cSiLg30QHeH06FX6LAhR0EJ/UWrVPeRGI2vzp+9RPu0+qqQObkuj3+Xy2DvZSCjoiHQUdxCe1Vu1TXgSiNn/6PvXT7pOq68Amxvt9Ppeto2qzUYAWkhKf1Npl4vyU6T6gU14EEkr+9H3qp90n1dSBTfA/6OCz0iAaa6DYRTAC/eqKVDTTQdrk3GUi5OnBZ6aFZOU+5UUg4aCjvk/9tPukmjqwSbF+n88IArjUJNgpSVhEo3CRqK51PhBhQB/K40GCrjt5aCjfTPdJ5lowcf7PdACOWyy2E2XQ9MsPUqtIsFHQQVRFORGIGgLR7yjfTNcpogjZ2gA2TguIkt/X8dkZsFOJ+4hGozpRla9dAJYX3oBYVU35D0jQBGL3CeXp6DrJYnXsXGH8KLzihtdnwH76bJBaRUKBgg6iqta7ALTXDELy7KmonPQI5T8gQdPd3SeUp6N7JHMtuLRkv7OROnF6HeylVG02klHQQVTVOidCSlEhqhc8T/kPSFB1Nw8N5enoHkext84HHXx2BsQyWkgaySjoIAHTlenm1rsAuIxUyn9AfArk7Yzu7j6hPB3dczEFemdnOjIgVlVDEcUgtYwEW1CDjpdeegnjx4/HhAkTsGnTJgDAoUOHMGnSJIwePRpr1651nXv8+HEUFBRgzJgxWLJkCcQLnaqyshKFhYUYO3Ys5s6di4aGBgCA1WrFQw89hHHjxqGwsBDV1dXBfCmkA12dbnbfBdDrm/fB52WqkgmVhLdA385o3e9yS17r3CJSlTL2RgvZXAc2NcmvCrPuWK3GsW32FK3riFRBCzq++uorfPnll9i9ezd27NiBLVu24KeffsLixYuxceNG7NmzB0ePHsWBAwcAAI8//jiefPJJfPzxx1AUBdu3bwcAPP3005g+fTpKSkowePBgbNy4EQCwbt06DBs2DHv37sWdd96JFStWBOulED90Z7rZIydCto7yHxAvwbid0Z08NJSno3ukmjpwqUldupbP16Plx5MBbhEJlaAFHddddx3efvtt8DyPmpoaSJIEq9WK3r17Iz8/HzzPY9KkSSgpKUFFRQWam5tx1VVXAQAKCgpQUlICu92Or7/+GmPGjPE4DgD79+/HpEmTAAATJ07EZ599BrvdHqyXQzoQqOnm7n4CJdEp3G5nUD/tHslcBzY5oUvX8nl62I6fCnCLSKgENU+HIAhYv3493nzzTYwdOxYmkwk6nc71/czMTBiNRq/jOp0ORqMRtbW1SEhIAM/zHscBeFzD8zwSEhJgsViQlZXlehyr1Qqr1erRJoPBc+AigRHItNDRnv+A+mXnhWPa8Wjqp6Huk5K5DsKAPl26VsjPgv1EWWAbREIm6MnB5s2bhwcffBBz5sxBaWkpGLd92YqigGEYyLLs87jzb3etv3a/hm31KWPz5s3YsGFDAF8NaYtzurl1siWabvZG/bLzqH8FV6j7pCMFeueykTrx+Xo0/PNQgFtEQiVoQcfJkydhs9kwcOBAxMbGYvTo0SgpKQHHca5zqqurkZmZCb1e77EQ1Gw2IzMzE2lpaaivr4ckSeA4znU+4JglMZvN0Ov1EEURDQ0NSEnxHIBmzpyJKVOmeBwzGAwoLCwM1svusSgttP+oX3Ye9a/gCnWflMy1YBPjunQtn5cFsawSiiSBcft9QiJD0N6xZ8+exdKlS2Gz2WCz2fDJJ5/gnnvuwenTp1FWVgZJkvDRRx9hxIgRyM3NhVarxZEjRwAAxcXFGDFiBARBwLBhw7Bnzx4AwK5duzBixAgAwMiRI7Fr1y4AwJ49ezBs2DAIguDRhqSkJOTl5Xn80es9V5yTwHFON/M5jsBQrDBRpkYfqF92TagKEPbETKOh7pNSTR2Y+K4FHWxcLNiUJNjoFktECtpMx8iRI/H999/j17/+NTiOw+jRozFhwgSkpaWhqKgILS0tGDlyJMaOHQsAWLVqFZYuXYrz58/jiiuuwH333QcAWLZsGRYuXIhXX30V2dnZWLNmDQBg/vz5WLhwISZMmIDExESsWrUqWC+FdMCjcJZGgFTfAMNdj1ItFRJxFFmG7dRZiKUVYONiITc2ge+TC02/POq/AaKIIuT6BrCxMYC9a/k2hL55aP72J2gH9gtw60iw+R10fP/99zh27BgKCgrw448/4uqrr+7wmqKiIhQVFXkcGz58OHbv3u117uWXX44PPvjA63hubi62bNnidTwlJQV//vOf/W0+CRJfhbMy1y8Cl5kGsdzg2tqYW/Ja1Cy6I9FLqrVCNphh/sMaj/4spSaBT6f1I4Eg1ZwDm9z5uivuhL65sH1/Apg2PoAtI6HgV+j+4YcfYtGiRXj99ddRX1+P3/72t648GqRn85U/wTRvJVKKLt4LpkyNJFIojc0wzVvp1Z+VxmaVWxY9HCnQUzqdGMyd0CcHth//G8BWkVDxK+jYsmULtm3bhoSEBKSnp+PDDz/E5s2bg902EgHayp/gnvhH7a2NhPhNln32Z/SAdR2h4ij21vkU6O6EfnmOjLTdeAyiDr+CDpZlkZBwMZFLdna2xy4U0nO1lQ5abmxy/Zu2NpJIwcRofac3j9Gq1KLoI9VcSIHejYCBTU8BWJYqzkYgv4KOlJQUHD9+3JUjY/fu3UhOTg5qw0hkaCsdtPbqgZSpkUQcTpfqO725LlXllkUP2VwHLrXzFWbdMQwDzeV90fzFtwFsGQkFvxaSLl68GPPnz8eZM2dw0003QavVumqgkJ6N8ieQaEL9Ofgkcx3Y1MRuBR0AoLmsN5r/3w9Imj4hQC0joeBX0NG/f3/s3LkTZ86cgSRJ6Nevnys1OSHRlA6aEOrPwSXV1IHL0XV8YgeEAX1R/7b3TkgS3vwK37/88kvccccd6N+/PxiGwciRI/HNN98Eu20kQvXE5EokelD/DS7JXAcuObHbj6Ppnw97WSWkc/UBaBUJFb+CjhdffBErV64EAFx66aX4y1/+4vqaEHfOvB0VYx/GmaF3omLsw45V5jRwkwhA/Tf4JHMtmMSuVZh1x2gEaC7vh8ZP/l8AWkVCxa+gw26344orrnB9fcUVV8BGeReID77ydhhmLIJkrlO5ZYR0jPpv8DmKvXUtBXpr2qsGoPFTCjoiiV9BR2xsLD777DPX11988QXi4gLTaUj0UGQZSlOzzzwHlByMdFcobnu0lXeG+m/gSOZasAmxAXks7ZABaPrsCOXriCB+rQZdsmQJ/ud//se1eJRlWbz88stBbRiJLM5pabGqGny+3mPgpuRgpLt8pdsPRk0fZ94Z6r/BodhFyPWNYLRawGbv9uPxvbIBlkHL/x1DzDVXdHwBUZ1fQceQIUOwf/9+nDhxAhzHoW/fvtDQm5C4cU5Lc5lp0K1biOoFz1/85bD5OSiSBNFkoe2HpEvauu0R6Jo+zrwzrYMb9+R2HgUOtbSltjMkyzlwqUlgAARiboJhGMTeNBT12z+moCNCtBt0FBcXY/Lkydi0aZPH8UOHDgEA7r///uC1jEQU57S0WG6A5bm/IP3ZInCpSeDzsmBeuh6Nez+nirOky0J126OjPB2hmnGJVpK5FmxackBvh8TedDUsz/wZGcvngREolUO4a/ddUlZWBgA4ceKEzz+EOLmnQ285cgzGWUtgemQFbCdK0bj3cwC0KI90XVvp9oNx28OZp0PI04PPTPMIJmihafdINXXg0rqXjbQ1IT8bXLYO53f+b8AekwRPu2HhvHnzAAAZGRl49NFHQ9IgEpl8TktvXoHqx1d7nEeL8khX+HPbIxRooWn3SDV1YLtZ7M2XhIkjUbfhXSRMHU0zTmHOr7mo/fv3U9BB2qXIMtiUROTsWAfwHJiEWEBWIJksHufRojzSFd1NTy6LIiRjDWAXAYEHl5UOtgtZlWmhafdI1XXgUpK6VdbeF+2wK1D/wT9x/oN/IvGusQF9bBJYfr3r8vLy8MADD2Do0KGIj493Hac1HeEvFIveZFGE7dhJGGctdX0KzXprOYSB/cLi0ymJDv6mJ2/d55nURNiPn/Lqn5pB/TsdeITLjEukkgNQYdYXhmWR9MAU1Dz1KmJHXUdp7MOYX++4lBTHG+rHH38Ex3FITOx+ClsSfKFa9CYZa1wDOuCYbjbOWoqcv2+g4lkkpHz1+Zzil9vsn2xuVqcenwrCdY9UUwc+r3M/c39pL++H2Fuvh/HBZcj5cB0YjgvK85Du8eudMnv2bJw4cQIHDhzAp59+ivLychQVFQW7baSbQrbozS76vM8Nu9juojxCAs1Xn1da7G32z66gPt11krkWbFL3U6C3JfHOMVCaWmB57q9Bew7SPX69WxYvXoy77roL3333Hb799luMGTMGS5YsCXbbSDd1dtFblzM+CrzPnQWg7WvEjVoZRQGF+meYkEwWsMnBCzoYjkXK/HtR/95enC/5PGjPQ7rOr6CjqakJd999NwRBgEajwYwZM2A2m4PdNtJNndlm2J1CV0xcDLLefNb1XHy+HllvPgsmLiYwL4REvFAVUvPV56WmJuqfYUKstoAJ4kwHAHApiUh9bBaq562E/dTZ/9/eecdHUef//zkzW9JJ201CEhVQwQZ4xvNQv3AqKhhiBCsiRfCnnhAQFQxdpB7mNAKCvXwVFeSLIAjoqYcNT4FTlBMrLZDe+5bZ+f2xZM1mNwWS7KZ8no8HD7Ozs7PvGV/7mfd8Pu/Srt8lOHVa5HT07t2b//znP67Xv/zyCwkJCe1mlKBtqAt6qz/YNhb0phaUeF+KKShp9nu0yhrKXnmXuLeeIPGrdcS99QRlr7yLVlXTtick6LS0Rl+ngjfNK8HBQp8dBDW/BCW0/ft2Gc49i9Dbh5E7cS6aqrb79wlaTovmF7Ozsxk7dix9+/ZFp9Px448/YjKZSElJAWDr1q1eP7d69Wp27NgBwJAhQ5g5cya7d+9m2bJlWCwWhg8fzvTp0wE4ePAgc+bMoaqqiqSkJBYuXIhOpyM7O5sZM2ZQVFREr169yMjIIDg4mPLych555BGysrKIjIwkMzMTk8nUFteky3AqQW9arcX7UkytpfnvMRqo/fw/ZL253bVNlxiLNOe+1p+EoEvQGn2dCt40j6YJfXYAHJXVoDlAUUBt+6W1hgRdfwU1u7+j7MX/I/y+29r9+wQto0VOxyOPPHLKB969ezdffPEF7777LpIkcc8997Bt2zYyMjJ4/fXXiYuL47777uPTTz9lyJAhzJgxg8WLFzNw4EBmz57Nhg0buPPOO1m4cCF33nknycnJPPPMM6xZs4YZM2aQmZlJUlISzz//PJs3b2bJkiVkZmaesp1dnfpphk2mz8qy1/oDtCBITqQRCpqlFfpqCU1pW3M4hD47AGpBCUp0hM++T5IkekwcRdHjawm7KwU5uG062wpaR4ucjj//+c+nfGCTyUR6erqrMVyfPn04cuQIZ555JomJiQCkpKSwc+dOzj77bGpraxk4cCAAo0aNYuXKldx6663s2bOHZ555xrX9rrvuYsaMGezatYt169YBMGLECB5//HFsNht6vf6Ube0ONJc+KwUFYF45i/ypy1zvm1fOatG6t0gjFDRHa/TVHM1qW+izQ6AWOBs+tnWNjqbQn9UTw/m9KXvx/4iYdpfPvlfQOO0Wvn3OOee4/j5y5Ag7duzgrrvuclsCMZvN5OXlkZ+f77bdZDKRl5dHSUkJISEh6E4W8KnbDrh9RqfTERISQnFxMTExf+SAl5eXU15e7mZXbm7DyPbuQXNdOpWIMNTYaKJXPIQcFIijugY5NholIuzUvsh340mnpTvqss305YXmtC26wjaPLzRpzy9Gjo5o82qkzREyciglT7xM+JTRonZHB6Ddc8Z+/fVX7rvvPmbOnImiKBw5csT1nqZpSJKEw+FAkiSP7XX/rU/D1/U/IzcYSF577TVWr17ddifTiWkufVaSZQy9E1DCQk75abCpJ01ADPgN6I66bI2+GtLQidBUtVFtt0eBvK7oxPhCk2pBcZs3e2sJhj6JyD1CqfpgNyE3/I9Pv1vgSbs6Hfv27WPq1KnMnj2b5ORkvvnmGwoKClzvFxQUYDabiY2NddteWFiI2WwmMjKSiooKVFVFURTX/uCcJSksLCQ2Nha73U5VVZWrcmod48ePZ+TIkW7bcnNzGTNmTDuedcekJT0j6uI/6gZV+4n8ZgdVzeHAnlvo/Ulzx7OohSWiDXgDuqsuW1rGvD4Nb/ByZBi2n480aCy4lLDJdxB46UXOGZWScirW70AyGJqdBTlVumpre19oUi0oQYny7fJKHcHXXU75q5uF09EBaLdfSU5ODpMnTyYjI4Pk5GQABgwYwOHDhzl69CiqqrJt2zYGDx5MfHw8RqORffv2AbBlyxYGDx6MXq8nKSmJ7dudUeebN29m8ODBgDMbZvPmzQBs376dpKQkj3iOsLAwEhIS3P7Fxrrn8HcXGkuflSJCsZ3Iw3bkBLYTeag2W4vrKdQNwFp1rfcnzZpa0QbcC0KXTeOw252aPJGH9b+/uWnRnl3gqanxs+lx90iK5q0iOzWNivU7iHp8CprFilbTiDZPsytsV21t7wtNqvnFKO3QYbYlBAwaQO03P6CWVvj8uwXutJvT8dJLL2GxWFi+fDmpqamkpqayadMmli9fTlpaGjfccAO9e/dm2DBnR8CMjAyWLVvGsGHDqK6uZty4cQAsWLCADRs2cMMNN7B3714efPBBAKZNm8Z3331HcnIyb775JvPnz2+vU+kS1A+mO+Pbd5xPeueeie3gIbJTpnDs0jvITpmCeiK/xYNqXe0FqbGKpIoi2oALTom65oHZKVOw/XaM3PFz3LRII8uEWJ2lzo2XnE+Pe24hZ9SDHPvTrVh/PdriAnktQbS2P33UgmLkHv7p2yUHBWLsfy6Vmz/2y/cL/qDdllfmzp3L3Llzvb733nvveWzr168fGzdu9NgeHx/P66+/7rE9PDycZ599tvWGdiMaTm/bTuS5GmEZLzmf8LQxYHcQtSiN0lXrsOz7EajrX+E5qNY9RWqy5DUzAZ0i2oALmqX+EgoSlGS86tRRnMmzpHkzqbfhaWMoeHC56/2SjFc9tNmadFnR2v70secXI4e3PnD4dAm8fCCVW/5Fjwk3+c0GgQ8CSQUdh4br44DL4Yicfa9rsNYlxmLKTKd46fNY9v14clD3EsArO50K25EclJBAt8wEKTgQSa8j5tXFHi3F5ciwRm3qCkF5gpbjLUbClJmOml8MiqfTai8s9urg2guLAWeWTP39Lft+pGjxc8RtfBJJUZACA1qlMTkyrFlNC7yjFhQjhwb77fuNF59H6dr1OKprkUUJfL8hRvdugrfeF47iMoKGX+nxdGjPyqXgweWEp41x3QRQvEhFr2BeOYvyF96BAAP6M3uimCPRn9kTKSocJImSjFeJWpRGzy2riFqURknGqziKyxu1qT36cQg6Bt4avnmLkajTni27APPKWW5xSLLBgBwTRfSKh+i5ZZXT0Y2JQu4Rhi4xFrWk3LP3Sn4xthMFIMtoFqvTyT1NjTmKy5vUtMA7mqahFpQgh7V/CfTGkEOC0PdJpPpf3/jNBoGY6eg2eA2AGz+HuE2ZqHnFXtepjef3wfTUTMpe3IgpYwbQYCpckZHizfSYfAfY7OSMSXebwtb0Oqp3fEH1Dvduj9rSaY3b1IrMAkHHpbGsDzksxKv2FFMERfNXE73sQfcZtJBAdGf1dD6p2uzOTrGBRuwHDxP39hOg1xO7/glyb5/xx0zIiwvBaiM7Na3VGSeaxdqkpgXeqetzI8kKGna/2WH80/lUffAFIcmD/WZDd0fMdHQTGguAkxQFXbzJa7Cd9fdjSDodkY9OQokO95iZyB4xGSqq0cfHuKab646bO3YWaN5bitetfzcalOclfkTQuWms4Ruy5FUjujgT5mfmIoeHuU3JK9ER2H856h78nJVH6XMbyLpiLDk3P4hWayPuvdX0fH8NUYvSoMZC/gOL2yTj5FQ6Nwv+QM0vRomO8PssZsAl51Pzrz1ofsigETgRTkc3odHB0mhA19NM7KtL3KaxTZnplGS8ii7e7HoiVAtLKf77Sw2mll8Bm/fiTNjsTXe5beSG4zV+RNCpaazhG5LkXSNx0Wi1FnJufpDsEZPJn7IEXZwJrHYP5yXv7rlEzbnvD00+8TLq0WxnXYiIMBRTRJtlnJxK52bBH9jzi1FMEX5Jl62PLjEWTj48CfyDWF7pJjTVlE2SZWRThGsaWy0pp3jp865gPlfjLFWlxz23eAScNpalQnM9L2QZU2a65/G8xY8IOjeNZZ2ojkY1YjivN/H/egmtvBrsKugVNKv32TFHdQ3ZqWkuDUkhgeTdNBWAmJMOdVtknIg+LqeHWlDsLAzm4xLoDZEkCeMlF1C1/XOM5/fxqy3dFfFL6SZ4q9NRf01bMuiRA4zkT1lC3oQ5qPnFng25HA6PgNOqT/4NOsUj4M+8chYYdK40XX1CLDpzpNvgLCkKZS9udJs5KXtxI5Is+iN0NeoavjXUiBQU4FUjmsOBWlGJ/UgO2alpHPvzHWTfmAaa99kxOcjZQbQuELXuNUDpqnUe392qtNkmNC3wjlpQghwR5mxt72cCLu5H9Sdf+9uMbouY6ehGNNXmXooIRTJHuAftmSOQe4T8cQCH5vGU2WN0snNtPCjA7bMEBTQ7lapEhxP56CTRcrwbcCoN3zSHA+uh48hGA3l3u8cKqWUVXmfHHLW1rs/bs3LdZt/U/GIkUwQ9tz0DDoeYnfADan5Rh5jpADBcdC4lT72Oo6pGtLv3A8Lp6IbUDer2IydcNwDdmT2peHM7gZdeBEGBaBYbJYufx5QxA/mko+KtMBKKgv3YMSrW7yD09uGuz5Zmvu7KeGkMMVXdfTiVhm9qSTlaRRWat4q2x3KcZc4Xpbn6rJS9uNGpvZPoEmNR84uJe+sJ51Kd6qBkzVtEzrgbfYIoN+8P1IISjxkqfyEHGtGfnUj1Z3sJGS56sfga4XR0Q9SSchy5hRTOfNKtwFLQNYPIHeWe+lc/FdBbXIhk0FGxfodHrEfsa0taNGNxOk3ABJ2Tlv6/1qw2tKoapOgIDye3Yv0OImfc7SqPXlecqyTjVQBXA7jiJ152S2vVJcYizbmvzc9J0DLsuYUY+p/rbzNcGAf0pfrjfwunww8Ip6MbolXXuio6gnM6On/qMuI2Pum2X9DwK0GSsGXluqqF6vue5aztkV+MYo5EtduJeGg8JU++5nz6NEWgmCJREswtmrEQFUkFHthV8qcuI2bzSmJeWexaYgkafiVRC6cgGfX03LoaHJqr86wpYwba0mlIBufryEcnYT3wm1i26yDYswucbe07CMaB/Shb87a/zeiWCKejO+JweK/ZUS/DIGj4lUQ8PIHslClusxeyOZKi+asJvX04SlQ4JQvX0OPBcUQvngqqiqY6kMNDUBp0/PVGV20TLmglJxlVBjwAACAASURBVPUp11io/OZ7er77NCgKjuIycm5+0KtW5HozKJrDAUaDe4yRUdTR8Cf2nHzk8JDmd/QR+l4JqIWl2LPz0fU0+9ucboVwOrohUoDRawqhvajMtVauRIWTM3qG1wqmdUspijmSqMceIP+e+SjmSCIemYC+dyJY7WgOR7OOg6hIKvDKya7FDkUm6NKLyB45jahFaRTNW+XWnNBRWYM9pwBdnMlNa2phKbm3Peyhb6Er/+CoteCoqEYKCACrzd/mACApMoYBfan6cLdoAOdjxONkN0QxRXgWOHptCZLOKYeix9fiqKjyPhui4ZY2i0GPae1cov/+EIUznyTrstGcGH5/i3qoiDbh3RdvfVhcSBLmtfNQDHrXsp2hXy+XwxE1/28UzVtF9ogHyE6Z4qE1Uem2Y6FmF6CLifK3GR4EDDxX9GHxA8Lp6K5EhtFz80oSv3mbnltWUfXv/ZwY+v8omreKyNn3IoeHeq8WqsiuAT08bQz59yyAWqtHamPu2FmoBSVNmiBKSndPmmv0Jxn0SOYIkCTC77/95IecJfUjZ91D/pQlTWtNVLrtUNhzClBio6GDNXI09u9H7e7v/F6avbshnI5uiFpWgZZXTPZNU8n68x1kp6YRdOlFhNx5g6u4Enodpsx092JOLy4ESaLntjXOKo8JZhRzJLrEOO9PlrWWJu0QJaW7J40tq7l6oUgSlFWRnZpG0eNrkYx6CDBgfnEhujNaoDVZxrx6jrt2V88RlW79hD073znT0cH6nSimCOSwECz7f/a3Kd0KEdPRDdEqa8ibOM+9f8XEecS99QSVb253BZXWVQtVIsJwqA6PTp0xLy8iesVDrqdQb2XQm0UE/HU7mltW06qc+lTMkUTN/xv5U5YQ/fQsZL0Cjua1Jhn0SIFG90J3gUakFgQ3C9oee3YBijmyQxQGa4hxYD+qPtxNwMXn+duUboNwOjoZbZJialfdAvLqnAopKICeW1a5WojXrxYa+9YK8qc96eGoRK94CNVYhXnlLFcabv0S100hAv66Lk3ptG5ZTTFHEp42Bl2C2Vm2XHXGeSBJ2LNyMT0107WUIjlU8h9YRvTTs5rXml0lb9J8T13teNbXl0HASaejAzR784ax/7lU7fwSHp3kb1O6DcLp6ES0RYqp5nCAXiH+k5fBbidv0nwC/udPREy9C3t2AWpJubMAU0wUSkIM8TueRbPZnDcEL0+nclAgRY+vJWrptBaVuHazRQSSdkma06kSHU7shn/gKCyhdM3bhN9/Ozl3z3NLzQ4afiW6OJNztmNRGrr4GOxZuZQsea5ZrTXW0ba55T5B+2DPysFwQW9/m+EVw4VnU/KP13BUViOHBPnbnG6BWOTsRDS7Ft4MdTeD7BvTsB/LIW+SM9W1x8RR5Nz6ENkjHqBo3irC77+d4idewfbjIdTCEnQ9zUiBAV6D8xzVNVj2/UjR7KfRLDbQKRj69sLQO6FZR0gEknZNmtOpJMsoocHkP7CYHpNGeQaGjp9D1KI0CDQS9ZhTk9afj6BLjPXU2nm9PbV2st5MfVq83Cdoc2zHclCiI/xthlfkACP6c86g+rO9/jal2yB+hZ2I1s4M1L8ZKBFh2LNyiZx1j0fmSf6UJfSYNArFFOG6WXgN+nxtCUpU+B83g3mrnHn4J7vLNocIJO2atESndbMRujiT99RsnM5J/gOLsWflUrpqnSuwuU5rcnCgR40OaLqjrcC3aJqzSWRHqkbaEOPAflR98KW/zeg2iOWVToS3hmstmRlwra9X17g+q9ls6BJj0fWM8Tro6+JjXGvrmsXqtTmbFBGK7fBxj860SlTLnAbR8K1zcKpxRC3Sad1shKI0Hhhqs7u2W/b9SPHS54lalIbxgj5IQYGN2nEqHW0F7YtaUIIUYETSKWhqx0xNDbysP4ULVreooKGg9bT7Fa6srGTEiBEcP34cgN27d5OSksJ1113HU0895drv4MGDjBo1iuuvv545c+Zgt9sByM7OZsyYMQwbNoy//e1vVFVVAVBeXs69997L8OHDGTNmDAUFBe19Kn6nJTMDDYsuOex2V00Ey39/J2j4lcRtfBJdQixxG/6BFOJ92UQyGLBlF7hqc8AfDbv0CbHozJEoej2G3okYzuuNrqfp5FR3IrKu5b5sw2OKH33HormaGt6QI8OI25TpSq0OGn6lh06lkEBiXl6EWl1N3IZ/uO1rXjkL65Fsl0NSh2s2TVGa1EpdR1tj/77ozojF2L9vi5b7BG2P/VgOuoRYtA6YuVKHLt6MHBpCzVf7/W1Kt6Bdf4X79+9n9OjRHDlyBIDa2lpmz57NmjVr2L59OwcOHODTTz8FYMaMGcyfP58PPvgATdPYsGEDAAsXLuTOO+9k586dXHjhhaxZswaAzMxMkpKS2LFjB7feeitLlixpz1PpENSfGTjj23eI3/mcWxCptxuE7eBh1MoqZ92CM2KJeGQCBdNXkPWXO8m57WEchaXEvPS4x1Q0eoXqj79y/i01XlRJ1unQx8egPysefXzMKTkcgo7PqcYRaQ4Htp+PkDPqQVeMUOSMiej7nuV209csNio2f4zkgJzbHnbtGzF9PFK8mcqNH4Be8bpMgl5p1m7hzHYMbMdy0CWYO1xhsIYEDhpA5f/9099mdAva9Ze4YcMGFixYgNnsbKjz/fffc+aZZ5KYmIhOpyMlJYWdO3dy4sQJamtrGThwIACjRo1i586d2Gw29uzZw/XXX++2HWDXrl2kpKQAMGLECD777DNsNve6/uXl5Rw/ftztX26u+1JCZ6OpwdTrDWL8bLSKarJT01DzisibMNcjaE8ODyV6xUP03LKK6BUPIQUHotns9LgrhaLFz3WYfgldhc6ky1ONI1ILSrxqUM0tcpU71xwOtBoLgZde5BFPlDdpHlp2AaGjhoIGUnCghzbpuA/NnZb20qT9aLazoVoHnukACLh8INU7vxDVSX1Auz6WNpx9yM/Px2QyuV6bzWby8vI8tptMJvLy8igpKSEkJATdyafnuu0Nj6XT6QgJCaG4uJiYmBjXcV577TVWr17dbufX0WjsBiEHBQKghId5fd9RXuXMBggKRLPYKJyVSfTiqchhwaj5xUgBRp+dQ3egM+nyVOOImkpXzb5xijP4OD4GJND1bCSI1GhAMUWgVddSOCuT8LQxbtqMeW5B259oN6e9NGk7mu1sAtkBa3TUR58QgxQcSO3X3xM4aKC/zenS+HQu3OFwINWbqtc0DUmSGt1e99/6NHxd/zNygynU8ePHM3LkSLdtubm5jBkzprWn0iFp7AahlpQDIIcGe31fDgogb8Ict22axQq6MOdavKljprt1VjqTLuviiBrW3GiYYVQXbFoXIOrhpOh1bp2KkWVX5pOHHnuEgCyjllag5hd7aFM4wW1Pe2nS9usxAv/nklYdw1cEXn4xFes/EE5HO+PThc7Y2Fi3gM+CggLMZrPH9sLCQsxmM5GRkVRUVKCqqtv+4JwlKSwsBMBut1NVVUV4uPtAGBYWRkJCgtu/2Fj3oMnOTv3AURSZ2NeWeKyBl65aB4Cjttajn4opMx3q1cuo+4ySGIsUaITQYP+cWBemM+myuTgicI8l0tC8xmFoJ5ut2bNyUfOLwWpDrahqVI9SUAC6xBjvMR2ih0qb016atP52DKUDdpj1RuBfL6Vq6y4cNaKIXHvi05mOAQMGcPjwYY4ePUpCQgLbtm3j5ptvJj4+HqPRyL59+7jkkkvYsmULgwcPRq/Xk5SUxPbt20lJSWHz5s0MHjwYgCFDhrB582buv/9+tm/fTlJSEvou2lvBYbej5hWBzQ56HUpMFLJO57XyY9z7z7hSBZXYaBxlzqdFcPZcqd9PRS0pp+zFjYRPHu22rWjxc5jXzqP05U2EDB2EGhyIroVpsIKuR10cUWPUjyVS84tdcRiuNOrgQJcGdYmxaDW1SIZotLJKr3qMWjIVxRSBeiKfosXPeWgz5rkF0EGLTQn+QC0sAYcDyWjoFHFhOnMk+nPOoGLTR/QYk+xvc7osPnU6jEYjy5cvJy0tDYvFwpAhQxg2bBgAGRkZzJ07l8rKSi644ALGjRsHwIIFC0hPT2ft2rXExcXx5JNPAjBt2jTS09NJTk4mNDSUjIwMX56Kz3DY7VgPH0c9muMaxJXqGgy9EnAUl3sE7TnyipEDjORPWYL5hceQZPkPJ6RXT8LvvdWzb0VkD/JGTHZ9py4xFjW7gMBLLyJ/6jJ6blkFneNhReAHvMUSecOlt5Ag1OpalJ4mr3rU7HYcxeXOJRYvyyuismjnwPrrMfR9On48R32Cr7+C8uffIezOGxpdyhe0Dp84HZ988onr70GDBvHee+957NOvXz82btzosT0+Pp7XX3/dY3t4eDjPPtv1GzipxWVoecUUznzSbWBWe4SCxeYx2MuhweSnP+V8OowMJ/9vj7sC8SSLzfuT47PzXWvrdVPcRYueJWr+35zHFxHdgqaQJZd+lNBg8qcu8wz+XDufqEVprpkKTZaRLNZG9ahZraDImDLTKXhwuZs2xfJK58D261H0Z8V3qvHDmHQB5a9vpeaL/xDUSWJROhuiqIKfabbao8XmehKEk2XKpy6j53urvAaOSga96+kw8d9vuj0pnrHvnUaeHBXXbIhaUk7x0udR84tRS8pF4J6geeQ/nAMUxavGNIeDvAlzXDMVkqqC7H1fZMWZHaNpXpdfTE884o+zFJwi1l+OoDuzJ3TQSqTekGSZ4NSrKXniFeF0tBPikcEHNKwSWpcL3qJqj6raSJ0EO+gVYl9b6hZop0mSKzjPll3gFojXVLElyWAgf8oS8ibMQc0vxpSZTsX6HSJ7RdAskiy7nAMMOq8aq6tua8pMB1kCRWlSj0p0OIopgshHJ1E0bxXZqWnOQmOPThJ67CRYfvgVfe8Ef5txygT99VJsR3NEE7h2QtK0TrTg1gYcP36ca665ho8//piEhPb/QTTV5lstLOXEsPs8Ugbjdz6HzhzpdFayC8i+cQr2rFxC7ryBiAdGg6IgGXTYy8qRA4yo2QVIer1r8C6c8zShtw93VgI0GlCP5zljOs5OxFFSjnqydoejugYl0VmiuHTZC0Q9PgVJUU7eFGQkWRG9UHyEr3XZltjyCrH/eoz8qctQzJFEL3sQtaj0D40lxIDFiv14PhXrdxC9dBpIEppe51WPupgodOHOPimumUDRm8fntEaTmsPB4T7DiX1zBVInWl6po2b3d1Ru+ojET19FMnTNBAV/IZZX2hmvFRrHziJ+x7NoVs+YjLoGa3XOimyKJObVJVRs+iehN11DzugZLucl5pXFlK97n6Ar/0TOLQ9xxrcb0RSJiIfGkzdxHvasXIKGX0nUwilIsuSsvREciOHcs5xTnoqMKoNUVEbYuBuddTxElorgVKltEJtRWYOk16GLN6M5NIoWrKZ6xxdOzb68CPQ6sNkpW/M2ofeMctOjQyejhIW4Dt1c5oygY2I7dBwlPBRZp6BZO5/TETBoANWf7qFk5ToiH5ngb3O6FOKRoZ1pqkJjXQBefZxr2pIrDVGz2ZAjQgmfOMrlSNQdI+/uufQYnYy+zxnOpRWdjGRzULH5Y+LeeoLEr9YRNec+yl7bjFZrJetPt1F4zwKsvxwBnGuuhfc8Rt7d89DFiC6cgtOkXpZJdmoauaOmUTB9BcgyZa9tJmrOfSR+tY64t56gYvPHYHWmfocMu5KS2Sux/PAr9oJiNJsd2aAXMxldAMv+nzFceHanLSsuSRI9Jt1M2bMbsP5+zN/mdCnEr7u9qWvhXQ9X2t/JADyP4kiK7EpDlBwaRXNWojUS24HOudQSv/M5JJtK9b4DhI4cSs7oGWQNGkPO6BmEjhxK2VvvA6DmO1NqizP/FwDz6jnEbV6J/rxeYrAXnB714ojgDx1rRr2nFm+6BgINKFHhSJFhhI27ESUiDEd5JQ7VjhIuHN+ugOXbgxjO6w0nCzt2RnTmSELH3EDuuNk4Kqv9bU6XQSyvtDENs1GkQCPmlbM8a2MEBYBdbTw636i4ov7V/GKkk22+vZWXRnFOQas2G8beiVR/8z09N69Es9nBrlL52R56TLiJ8Ek3O9cnFZnIh8Y7swiCAlAiwoTD0YVpNkOqlcduLMskevFU5HgTcesznJ2KNQ2H3Q42FVmnw9A7ETU4yKPonaDzU/Pld0RMH9vpm/MFXXs5tiM55P2/x4h9Y5kz5k3QKsQvvA3xGjS64R/IsdFuFRrl2GjX4OytOBI6BSXC2fdEMuiJmnsf9rJyYl5e5FpiqVsfV6tr0RlPBt2VVFDx7kf0GJ2MBkg6BUd1LaHD/wclNtp9QBcVHbsFTQUyt9bxqDu2w6G6xRHV16YCWH456tJ7xfodRC97EABZp0OOj2n6SwSdDrW4DNuREyjxJqjt+JVIm0KSJHpMHEnxkufIn7occ+ajzgc9wWkjrl4b4rW1/G0PE//PF1DCQjwi8LXqWu/FkV5ciBQVjuG83tiz88mfugzz6jmUrd9B3FtPOIsjqQ5K1rxFRNoY0Dm9b81ipfyZtyl/5m03u8749h3xBNlN8arJsbNcGVJtcewmtSnLFM1bJYp7dSNqvvyWgKQLQO3k0xwnkXQKEY9OojTzdXLGphP74uPIIUH+NqvTIu5EbUhjreW1mlr0CZ7NkySjwXsXzZNtwyVZBrszlkMtKaf28/+Q9eZ2t33to4aiDzC4jncqbcgFXZ9GNWm1ttmxG9OmetswlJgoz+XDjBmt/m5Bx6X6438TcFl/sHfeeI6GyAFGIh65m/LXtpD1P+OI/vtDBF93ub/N6pSIR442RKrXrbWOpm76dW3D6wfgebQNDzSiS4yldNU6r8F6ZS9tch2/RccTdCtOVZOnc2xv2jSvnIUUFY7DZvMs7iX02GXRLFaqtn9OwF8GdKqeKy1B0in0mDSKHpNHUzj7aY5fdy9lr27G+nsWWoOAWU3TcFTXYs8txHboOJaDh7Ds/xnr78ecrS262LU5FcRMRxtSd9NvuH7e2CBbv214Y8WPdKZIYv93GbnjZlG89HmiVzyEvlcC9uO5lL240W0Qb8nxBN2LU9Xk6R7bpc3eiUgGHSgKpc9twPLv713b5eBAFFOE0GMXpvpf32DoexaSUd8pOsueDsbzemPKnIn14GGqP/6a0sw3UIvLkHuEIAUY0KpqUMsqkRQZOTQYKTAAyahH0ulwVNfgKC4DJPR9zyLwsosIuPxiAv/SHzk02N+n5hNERdI2pj0qKLodU68HnXKyPbhwKroK7anL9qzq2dixRSXRzs/paDL7tocJuvoyjP3P7XIzHY2iU9AsNjSbFVQHUoARKdCIJMnOGQ1NO5nFc/J6SBKOiirsOQXYDh6mdv9PWA/8hvHi8wi+bhBB112Ooc8Z/jyjdkXMdLQx7VFBUVRlFLSG9tRPY8cWmu1+1H57EOvPh4l8dJKz+GF3wa4iKTKSEvDHNqu9yWxhOcCIoVcChl4JBCcPxmG3Y/vpMJb/HKT0mbeRgwMJuu5yAodciqFfL3TxZiRJavdT8QXC6RAIBAJBq9DsdgpnZdLj3lvRuuiySruhaciKgvGCszFecDahE1JRT+Rj2f8zJZmvYz983Ll8Exrs7PgtSUgSzto3koQUFIAuPgZdvBl97wSMF52L8cKzUTpoSwvhdAgEAoHgtNE0jaLH1iAHBRIwaADUdKNZjnZAUh3oYqPRxUYTPPxKZ0dmux3HyWKPnFyy0VQHkizhqLHgKC5DLSzF9lsWVds/x/rTIeTQYIwXnoPxonMwXHQuxovOcQaR+3nGRDgdAoFAIDgt7PnFFM1fjfWXI0SveEg4HG2NQwOHHXAW08NLvSU5OMhZ7PHcug0SmiTjKCzBfiIf25HjlL/yLtaDh9CsNqcT0v9cjP37YrzoHPS9E3xaabXbOR3qydSm3NzcZvYUdHdiY2PR+aiomtCloKX4SpeNaVIrLEV9430cPx5C++koupTB6OdOouBETvcJHu0sxPRw/ht0oVMzVTU48oqpycqj8q33cTx+DK2kHPncM6CnGSk6HKJ6IAUHgtEABp2zA7TRgHxVUqOzJKeiyW6XvbJ3717GjBnjbzMEnYD2ynDyhtCloKX4SpdNafJP/QfQwxBAIBJ6TaKqvKLd7RG0LYYAI3qDAQ0NmwQ2NOyACjgkjbr+wBogAb8fPUJ+fr7XY52KJrud01FbW8uBAwcwmUwoHaR5T25uLmPGjGHdunXExnpWLu0OdMRr4MuZjvbSZUe8rh3RJug8dvlKl6eiyY567ZqiM9oMHdPuU9Fkt1teCQgIICkpyd9meCU2NtZnT9Ydle56Ddpblx3xunZEm0DYVcfpaLKjXrum6Iw2Q+e1W1TrEQgEAoFA4BOE0yEQCAQCgcAnCKdDIBAIBAKBT1Aee+yxx/xthACMRiOXXXYZRqPR36b4DXEN2oeOeF07ok0g7GoNncHGhnRGm6Hz2g3dMHtFIBAIBAKBfxDLKwKBQCAQCHyCcDoEAoFAIBD4hG5Xp8OfVFZWcscdd/Dss8+SkJDArFmz2LdvH4GBgQBMmTKFa6+9lt27d7Ns2TIsFgvDhw9n+vTpfra8bVi9ejU7duwAYMiQIcycObPRcz148CBz5syhqqqKpKQkFi5c6LNCXZ2ZTz75hNWrV1NTU8MVV1zB3LlzO4SevNnVmP59xTvvvMMbb7zhen38+HFSU1MZOnSoX69XY3bV1NT49Xo1xtatW1m7di12u53x48f7pbJuW4wt2dnZzJgxg6KiInr16kVGRgbBwcGUl5fzyCOPkJWVRWRkJJmZmZhMpja1/+9//zslJSUsX768zeyzWq3MmTOHAwcOEBAQQEZGBn369GlTu08LTeATvvvuO23EiBHaBRdcoGVlZWmapmkjRozQ8vLy3ParqanRhgwZoh07dkyz2WzaxIkTtV27dvnD5Dblyy+/1G6//XbNYrFoVqtVGzdunLZ169ZGzzU5OVn79ttvNU3TtFmzZmnr1q3zp/mdgmPHjmlXXnmllpOTo1mtVm306NHarl27/K6nxuzypn9/8csvv2jXXnutlp2d7ffr5c2uoqKiDnW96sjNzdWuuuoqraSkRKuqqtJSUlK0X3/91ac2tNXYcu+992rbtm3TNE3TVq9era1YsULTNE1buHCh9txzz2mapmnvvvuuNm3atDa1f/fu3dpll12mPfroo21q34svvqjNmzdP0zRN++abb7Rbb721Te0+XcTyio/YsGEDCxYswGw2A1BTU0N2djazZ88mJSWFlStX4nA4+P777znzzDNJTExEp9ORkpLCzp07/Wx96zGZTKSnp2MwGNDr9fTp04cjR454PdcTJ05QW1vLwIEDARg1alSXuAbtzT//+U9uuOEGYmNj0ev1PPXUUwQGBvpdT97s6tevn1f9+4vHHnuM6dOnk5WV5ffr5c2uwMDADnW96ti9ezd/+ctfCA8PJygoiOuvv97n16stxhabzcaePXu4/vrr3bYD7Nq1i5SUFABGjBjBZ599hs1maxPbS0tLeeqpp7j//vsB2tS+Xbt2ceONNwJw6aWXUlxcTHZ2dpvY3RqE0+EjlixZ4lZSuLCwkL/85S8sXbqUDRs2sHfvXjZu3Eh+fr7b1J3ZbCYvL88fJrcp55xzjuuHdOTIEXbs2IEkSV7PteE1MJlMXeIatDdHjx5FVVXuv/9+UlNTefPNNzuEnrzZZbFYvOrfH+zevZva2lqGDx/eIa6XN7saGy/8TUe4Xm0xtpSUlBASEuJawq0/5tT/jE6nIyQkhOLi4jaxff78+UyfPp2wsDCP72qtfd6O1RG6WAunw08kJibyzDPPYDabCQwMZOzYsXz66ac4HA639sGapjXaTrgz8uuvvzJx4kRmzpxJYmKi13Pt6tegvVBVla+++oqlS5eyfv16vv/+e7Kysvx+Lb3ZtXfvXq/69wdvv/02d999N0CH0l59uxobL/xNR7perRlbvNnd2HlomoYst/7W+c477xAXF8egQYNc29rSvoafaSu7W4v/Leim/Pzzz3zwwQeu15qmodPpiI2NpaCgwLW9oKDAtSTT2dm3bx8TJkzg4YcfZuTIkY2ea8PthYWFXeYatCfR0dEMGjSIyMhIAgICGDp0KLt37/a7nrzZ9e6773rVv6+xWq3s2bOHq6++GqDD/P4a2tXYeOFvOsr1au3YEhkZSUVFBaqqepyH2WymsLAQALvdTlVVFeHh4a22efv27Xz55ZekpqaycuVKPvnkEzZu3Nhm9sXExLi1ou8o46hwOvyEpmksXbqUsrIybDYb69ev59prr2XAgAEcPnzYNSW9bds2Bg8e7G9zW01OTg6TJ08mIyOD5ORkgEbPNT4+HqPRyL59+wDYsmVLl7gG7c1VV13FF198QXl5Oaqq8vnnnzNs2DC/68mbXUOHDvWqf1/z888/c9ZZZxEUFAQ0rkl/29XYeOFvLr/8cr766iuKi4upqanhww8/9Pn1aouxRa/Xk5SUxPbt2wHYvHmz6zyGDBnC5s2bAaejkJSUhF6vb7Xdr7zyCtu2bWPLli1MnTqVq6++mmXLlrWZfUOGDGHLli0A7N27F6PRSM+ePVttd2vxv6vcTenXrx/33nsvo0ePxm63c9111zFixAgAli9fTlpaGhaLhSFDhjBs2DA/W9t6XnrpJSwWC8uXL3dtu+OOOxo914yMDObOnUtlZSUXXHAB48aN85fpnYYBAwZwzz33cOedd2Kz2bjiiisYPXo0vXv39quevNk1duxYdDqdV/37kqysLGJjY12vjUZjh/j9NbSrqfHCn8TExDB9+nTGjRuHzWbjlltuoX///j61oa3GlgULFpCens7atWuJi4vjySefBGDatGmkp6eTnJxMaGgoGRkZ7Xo+bWXf2LFjmT9/PsnJyRgMBlasWNGudrcUUQZdIBAIBAKBTxDLKwKBQCAQe25NcgAABiBJREFUCHyCcDoEAoFAIBD4BOF0CAQCgUAg8AnC6RAIBAKBQOAThNMhEAgEAoHAJwino4vw9ddft0sK3ffff8/8+fPb9TsE3Zunn37aVWegPsXFxfTt2xeAiooKt7Tpvn37tlkpaoGgORrTqODUEXU6BE3y22+/ib4ngnZl2rRpze5TVlbGDz/84ANrBAJPWqJRQcsQTkcXw2q1kpGRwZ49e1BVlfPPP5+5c+cSEhLC1VdfzciRI/nqq6/IyckhNTWVBx98EIDnn3+ejRs3EhwcTFJSEh9//DHr1q1j5cqVVFRUMGvWLG666Saqq6uZPn06hw4dwmKxsHjxYrdGdgJBQ1JTU0lPT2fQoEFs27aNWbNmsWfPHgICApgzZw7/+te/mDRpEpMmTeLDDz90dce98MILXceYNWsWtbW1pKamsmnTJgBWrVrF/v37KS0tZdKkSYwZM8ZfpyjopHz99ddkZGTQs2dPDh06REBAAMuXL+eFF16gtLSUrKws/vrXv1JUVMQ555zDpEmT2L9/P4sXL6ampga9Xs/MmTMZNGgQv//+O0uWLKG0tBRVVRk7diy33HKLv0+xwyGWV7oYzz//PIqisGnTJt577z3MZrNbBb3q6mrefPNN3n77bV5++WWysrL4/PPP2bRpExs3bmTTpk1UVVUBEBcXx9SpU0lKSmLZsmUA5ObmMmHCBLZs2cIdd9zBqlWr/HKegs7Dtddey2effQbA559/To8ePdi7dy+apvHpp59y3nnnAc7eELNnz2bVqlVs2rSJ+Ph41zGWLVtGQEAAW7ZsQVEUwNkEbdOmTaxevZrly5e3WbtxQffiwIEDjB07lq1btzJq1ChmzJgBQG1tLe+//77rNYDNZmPy5MlMnjyZbdu2sWjRIpYuXYrVamXq1Kk8/PDDbNq0iTfeeIOXX36Z7777zl+n1WERTkcXY9euXXzyySfcdNNNpKam8tFHH/H777+73r/mmmsAZ/niqKgoysrK+PTTTxk2bBhhYWFIktTkE2NiYiIDBgwAnKWZxbq6oDnqnA5N09i7dy8TJkzgyy+/5LvvvuOMM85wtd/et28f5557LmeffTYAt99+e5PHrYsvOu+887BarVRWVrbviQi6JP369XPN1t58880cPHiQ0tJSLrnkEo99f/nlF2RZ5q9//SsAF154IVu3buXYsWMcO3aM2bNnk5qayl133UVtbS0//vijL0+lUyCWV7oYDoeD2bNnM2TIEACqqqqwWCyu941Go+vvupbJOp2O+tXw654kvVG/0VHd5wWCpujbty82m42PP/6Ys846i6uuuorp06ej0+m4/vrrOXjwoGvf+npqrotq3ft17buFFgWng7fxTpZlV7O9hvs2bCn/yy+/oGkaoaGhrgZr4Jy5Cw0NbXuDOzlipqOLceWVV7Ju3TqsVisOh4N58+a5GgM1xpAhQ/jwww+pqKgAYOPGja73FEXBbre3q82Crs/QoUP5xz/+wRVXXEGfPn2orKxk69atXHfdda59Lr30Un777Td++uknAFfsBjgdDFVVhWMhaHN++uknl+bWr1/PxRdfTFhYmNd9e/fujSRJfPnllwD897//Zfz48fTq1cu1/AfOzrcjRozgwIEDvjmJToRwOroYDzzwAPHx8YwcOZIbbrgBTdNIT09v8jODBg3itttu4/bbb2fUqFFUVFQQGBgIwMCBA8nKymLKlCm+MF/QRbn22ms5dOgQl19+OeBsiW4ymYiLi3PtExkZSUZGBo888ggjR47k+PHjrvdMJhP9+/cnOTmZkpISn9sv6LpER0eTmZlJSkoKH330UZPdWA0GA6tWrWL16tWkpqayYMECVq1ahcFgYM2aNWzcuJGUlBQmTpzItGnTvC7RdHdEl1kBP/zwA99++62rDsIrr7zC/v37yczM9LNlAoFA0H58/fXXLFq0iG3btvnblG6DiOkQ0KtXL1544QU2bNiAJEnExcWxaNEif5slEAgEgi6GmOkQCAQCgUDgE0RMh0AgEAgEAp8gnA6BQCAQCAQ+QTgdAoFAIBAIfIJwOgQCgUAgEPgE4XQIBAKBQCDwCcLpEAgEAoFA4BP+Pzwxq1vg731g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descr="C:\Users\Purnananda\PythonCodes\Automobile_EDA\Images\car_engine_specs_price_pai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3698767"/>
            <a:ext cx="10079357" cy="321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07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28" y="7153128"/>
            <a:ext cx="10801350" cy="633776"/>
          </a:xfrm>
          <a:prstGeom prst="rect">
            <a:avLst/>
          </a:prstGeom>
          <a:solidFill>
            <a:schemeClr val="tx1">
              <a:lumMod val="65000"/>
              <a:lumOff val="35000"/>
            </a:schemeClr>
          </a:solidFill>
          <a:ln>
            <a:solidFill>
              <a:schemeClr val="tx1">
                <a:lumMod val="50000"/>
                <a:lumOff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0" name="Rectangle 9"/>
          <p:cNvSpPr/>
          <p:nvPr/>
        </p:nvSpPr>
        <p:spPr>
          <a:xfrm>
            <a:off x="0" y="7755277"/>
            <a:ext cx="10801350" cy="166352"/>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11" name="Rectangle 10"/>
          <p:cNvSpPr/>
          <p:nvPr/>
        </p:nvSpPr>
        <p:spPr>
          <a:xfrm>
            <a:off x="9823773" y="7265898"/>
            <a:ext cx="765535" cy="437834"/>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6965" tIns="53481" rIns="106965" bIns="53481" spcCol="0" rtlCol="0" anchor="ctr"/>
          <a:lstStyle/>
          <a:p>
            <a:pPr algn="ctr"/>
            <a:endParaRPr lang="en-IN"/>
          </a:p>
        </p:txBody>
      </p:sp>
      <p:sp>
        <p:nvSpPr>
          <p:cNvPr id="13" name="Slide Number Placeholder 12"/>
          <p:cNvSpPr>
            <a:spLocks noGrp="1"/>
          </p:cNvSpPr>
          <p:nvPr>
            <p:ph type="sldNum" sz="quarter" idx="12"/>
          </p:nvPr>
        </p:nvSpPr>
        <p:spPr>
          <a:xfrm>
            <a:off x="9908826" y="7266680"/>
            <a:ext cx="595416" cy="421753"/>
          </a:xfrm>
        </p:spPr>
        <p:txBody>
          <a:bodyPr/>
          <a:lstStyle/>
          <a:p>
            <a:r>
              <a:rPr lang="en-IN" sz="2800" b="1" dirty="0">
                <a:solidFill>
                  <a:schemeClr val="bg1"/>
                </a:solidFill>
                <a:latin typeface="Arial Black" panose="020B0A04020102020204" pitchFamily="34" charset="0"/>
              </a:rPr>
              <a:t>8</a:t>
            </a:r>
            <a:endParaRPr lang="en-IN" sz="2800" b="1" dirty="0">
              <a:solidFill>
                <a:schemeClr val="bg1"/>
              </a:solidFill>
              <a:latin typeface="Arial Black" panose="020B0A04020102020204" pitchFamily="34" charset="0"/>
            </a:endParaRPr>
          </a:p>
        </p:txBody>
      </p:sp>
      <p:sp>
        <p:nvSpPr>
          <p:cNvPr id="14" name="TextBox 13"/>
          <p:cNvSpPr txBox="1"/>
          <p:nvPr/>
        </p:nvSpPr>
        <p:spPr>
          <a:xfrm>
            <a:off x="255820" y="7256713"/>
            <a:ext cx="3232260" cy="431172"/>
          </a:xfrm>
          <a:prstGeom prst="rect">
            <a:avLst/>
          </a:prstGeom>
          <a:noFill/>
        </p:spPr>
        <p:txBody>
          <a:bodyPr wrap="square" lIns="106965" tIns="53481" rIns="106965" bIns="53481" rtlCol="0">
            <a:spAutoFit/>
          </a:bodyPr>
          <a:lstStyle/>
          <a:p>
            <a:r>
              <a:rPr lang="en-IN" b="1" i="1" dirty="0" smtClean="0">
                <a:solidFill>
                  <a:schemeClr val="bg1"/>
                </a:solidFill>
              </a:rPr>
              <a:t>EDA:</a:t>
            </a:r>
            <a:r>
              <a:rPr lang="en-IN" i="1" dirty="0" smtClean="0">
                <a:solidFill>
                  <a:schemeClr val="bg1"/>
                </a:solidFill>
              </a:rPr>
              <a:t> Automobile Dataset</a:t>
            </a:r>
            <a:endParaRPr lang="en-IN" i="1" dirty="0">
              <a:solidFill>
                <a:schemeClr val="bg1"/>
              </a:solidFill>
            </a:endParaRPr>
          </a:p>
        </p:txBody>
      </p:sp>
      <p:sp>
        <p:nvSpPr>
          <p:cNvPr id="20" name="Rectangle 19"/>
          <p:cNvSpPr/>
          <p:nvPr/>
        </p:nvSpPr>
        <p:spPr>
          <a:xfrm>
            <a:off x="0" y="185317"/>
            <a:ext cx="10801350" cy="1216008"/>
          </a:xfrm>
          <a:prstGeom prst="rect">
            <a:avLst/>
          </a:prstGeom>
          <a:solidFill>
            <a:srgbClr val="C92525"/>
          </a:solidFill>
          <a:ln>
            <a:solidFill>
              <a:schemeClr val="accent6">
                <a:lumMod val="75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Problem 1: Summary</a:t>
            </a:r>
          </a:p>
        </p:txBody>
      </p:sp>
      <p:sp>
        <p:nvSpPr>
          <p:cNvPr id="21" name="Rectangle 20"/>
          <p:cNvSpPr/>
          <p:nvPr/>
        </p:nvSpPr>
        <p:spPr>
          <a:xfrm>
            <a:off x="0" y="-1"/>
            <a:ext cx="10801350" cy="185316"/>
          </a:xfrm>
          <a:prstGeom prst="rect">
            <a:avLst/>
          </a:prstGeom>
          <a:solidFill>
            <a:schemeClr val="bg1">
              <a:lumMod val="50000"/>
            </a:schemeClr>
          </a:solidFill>
          <a:ln>
            <a:solidFill>
              <a:schemeClr val="bg1">
                <a:lumMod val="50000"/>
              </a:schemeClr>
            </a:solidFill>
          </a:ln>
          <a:effectLst/>
        </p:spPr>
        <p:style>
          <a:lnRef idx="1">
            <a:schemeClr val="accent6"/>
          </a:lnRef>
          <a:fillRef idx="3">
            <a:schemeClr val="accent6"/>
          </a:fillRef>
          <a:effectRef idx="2">
            <a:schemeClr val="accent6"/>
          </a:effectRef>
          <a:fontRef idx="minor">
            <a:schemeClr val="lt1"/>
          </a:fontRef>
        </p:style>
        <p:txBody>
          <a:bodyPr lIns="106965" tIns="53481" rIns="106965" bIns="53481" spcCol="0" rtlCol="0" anchor="ctr"/>
          <a:lstStyle/>
          <a:p>
            <a:pPr algn="ctr"/>
            <a:endParaRPr lang="en-IN">
              <a:ln>
                <a:solidFill>
                  <a:schemeClr val="tx1">
                    <a:lumMod val="50000"/>
                    <a:lumOff val="50000"/>
                  </a:schemeClr>
                </a:solidFill>
              </a:ln>
            </a:endParaRPr>
          </a:p>
        </p:txBody>
      </p:sp>
      <p:sp>
        <p:nvSpPr>
          <p:cNvPr id="2" name="Rectangle 1"/>
          <p:cNvSpPr/>
          <p:nvPr/>
        </p:nvSpPr>
        <p:spPr>
          <a:xfrm>
            <a:off x="465089" y="1656556"/>
            <a:ext cx="9616106" cy="461665"/>
          </a:xfrm>
          <a:prstGeom prst="rect">
            <a:avLst/>
          </a:prstGeom>
        </p:spPr>
        <p:txBody>
          <a:bodyPr wrap="square">
            <a:spAutoFit/>
          </a:bodyPr>
          <a:lstStyle/>
          <a:p>
            <a:r>
              <a:rPr lang="en-IN" sz="2400" dirty="0" smtClean="0"/>
              <a:t>Do the </a:t>
            </a:r>
            <a:r>
              <a:rPr lang="en-IN" sz="2400" b="1" dirty="0" smtClean="0"/>
              <a:t>Body Size, Style and Engine</a:t>
            </a:r>
            <a:r>
              <a:rPr lang="en-IN" sz="2400" dirty="0" smtClean="0"/>
              <a:t> </a:t>
            </a:r>
            <a:r>
              <a:rPr lang="en-IN" sz="2400" b="1" dirty="0" smtClean="0"/>
              <a:t>Specification</a:t>
            </a:r>
            <a:r>
              <a:rPr lang="en-IN" sz="2400" dirty="0" smtClean="0"/>
              <a:t> determine the car price?</a:t>
            </a:r>
            <a:endParaRPr lang="en-IN" sz="2400" dirty="0"/>
          </a:p>
        </p:txBody>
      </p:sp>
      <p:sp>
        <p:nvSpPr>
          <p:cNvPr id="3" name="TextBox 2"/>
          <p:cNvSpPr txBox="1"/>
          <p:nvPr/>
        </p:nvSpPr>
        <p:spPr>
          <a:xfrm>
            <a:off x="1186729" y="2232620"/>
            <a:ext cx="7886354" cy="45243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smtClean="0"/>
              <a:t>Bigger vehicles are priced above the smaller ones.</a:t>
            </a:r>
          </a:p>
          <a:p>
            <a:pPr marL="342900" indent="-342900">
              <a:lnSpc>
                <a:spcPct val="150000"/>
              </a:lnSpc>
              <a:buFont typeface="Arial" panose="020B0604020202020204" pitchFamily="34" charset="0"/>
              <a:buChar char="•"/>
            </a:pPr>
            <a:r>
              <a:rPr lang="en-IN" sz="2400" dirty="0"/>
              <a:t>Convertibles and hardtops cars are priced above the hatchback, sedan and wagon. </a:t>
            </a:r>
            <a:endParaRPr lang="en-IN" sz="2400" dirty="0" smtClean="0"/>
          </a:p>
          <a:p>
            <a:pPr marL="342900" indent="-342900">
              <a:lnSpc>
                <a:spcPct val="150000"/>
              </a:lnSpc>
              <a:buFont typeface="Arial" panose="020B0604020202020204" pitchFamily="34" charset="0"/>
              <a:buChar char="•"/>
            </a:pPr>
            <a:r>
              <a:rPr lang="en-IN" sz="2400" dirty="0" smtClean="0"/>
              <a:t>Cars having bigger engines and more horse power are priced higher. </a:t>
            </a:r>
          </a:p>
          <a:p>
            <a:pPr marL="342900" indent="-342900">
              <a:lnSpc>
                <a:spcPct val="150000"/>
              </a:lnSpc>
              <a:buFont typeface="Arial" panose="020B0604020202020204" pitchFamily="34" charset="0"/>
              <a:buChar char="•"/>
            </a:pPr>
            <a:r>
              <a:rPr lang="en-IN" sz="2400" dirty="0" smtClean="0"/>
              <a:t>Also less mileage cars are priced higher, and may be when body size and power get increase which impact to mileage and it get declined. </a:t>
            </a:r>
            <a:r>
              <a:rPr lang="en-IN" dirty="0" smtClean="0"/>
              <a:t> </a:t>
            </a:r>
            <a:endParaRPr lang="en-IN" dirty="0"/>
          </a:p>
        </p:txBody>
      </p:sp>
    </p:spTree>
    <p:extLst>
      <p:ext uri="{BB962C8B-B14F-4D97-AF65-F5344CB8AC3E}">
        <p14:creationId xmlns:p14="http://schemas.microsoft.com/office/powerpoint/2010/main" val="3620627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9298</TotalTime>
  <Words>1643</Words>
  <Application>Microsoft Office PowerPoint</Application>
  <PresentationFormat>Custom</PresentationFormat>
  <Paragraphs>201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Purnananda Behera</dc:creator>
  <cp:lastModifiedBy>Purnananda Behera</cp:lastModifiedBy>
  <cp:revision>108</cp:revision>
  <dcterms:created xsi:type="dcterms:W3CDTF">2019-08-22T18:54:50Z</dcterms:created>
  <dcterms:modified xsi:type="dcterms:W3CDTF">2019-08-29T05:52:59Z</dcterms:modified>
</cp:coreProperties>
</file>