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c098bc5d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c098bc5d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c098bc5d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c098bc5d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c098bc5d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c098bc5d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c098bc5d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c098bc5d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c098bc5d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c098bc5d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c098bc5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c098bc5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c098bc5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c098bc5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c098bc5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c098bc5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c098bc5d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c098bc5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c098bc5d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c098bc5d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c098bc5d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c098bc5d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c098bc5d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c098bc5d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c098bc5d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c098bc5d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370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STOCK PRICE                                     </a:t>
            </a:r>
            <a:r>
              <a:rPr baseline="-25000" lang="en" sz="4600"/>
              <a:t>.</a:t>
            </a:r>
            <a:r>
              <a:rPr lang="en" sz="6000"/>
              <a:t>                PREDICTION</a:t>
            </a:r>
            <a:endParaRPr sz="6000"/>
          </a:p>
        </p:txBody>
      </p:sp>
      <p:sp>
        <p:nvSpPr>
          <p:cNvPr id="55" name="Google Shape;55;p13"/>
          <p:cNvSpPr txBox="1"/>
          <p:nvPr>
            <p:ph idx="1" type="subTitle"/>
          </p:nvPr>
        </p:nvSpPr>
        <p:spPr>
          <a:xfrm>
            <a:off x="311700" y="2571750"/>
            <a:ext cx="8520600" cy="2231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en" sz="2310"/>
              <a:t>                                                       </a:t>
            </a:r>
            <a:r>
              <a:rPr lang="en" sz="2310"/>
              <a:t>K.Purna sai-AP20110010598</a:t>
            </a:r>
            <a:endParaRPr sz="2310"/>
          </a:p>
          <a:p>
            <a:pPr indent="0" lvl="0" marL="0" rtl="0" algn="ctr">
              <a:lnSpc>
                <a:spcPct val="80000"/>
              </a:lnSpc>
              <a:spcBef>
                <a:spcPts val="0"/>
              </a:spcBef>
              <a:spcAft>
                <a:spcPts val="0"/>
              </a:spcAft>
              <a:buSzPts val="358"/>
              <a:buNone/>
            </a:pPr>
            <a:r>
              <a:t/>
            </a:r>
            <a:endParaRPr sz="2310"/>
          </a:p>
          <a:p>
            <a:pPr indent="0" lvl="0" marL="0" rtl="0" algn="ctr">
              <a:lnSpc>
                <a:spcPct val="80000"/>
              </a:lnSpc>
              <a:spcBef>
                <a:spcPts val="0"/>
              </a:spcBef>
              <a:spcAft>
                <a:spcPts val="0"/>
              </a:spcAft>
              <a:buSzPts val="358"/>
              <a:buNone/>
            </a:pPr>
            <a:r>
              <a:rPr lang="en" sz="2310"/>
              <a:t>                                                   Sk.Riyaz-AP20110010599</a:t>
            </a:r>
            <a:endParaRPr sz="2310"/>
          </a:p>
          <a:p>
            <a:pPr indent="0" lvl="0" marL="0" rtl="0" algn="ctr">
              <a:lnSpc>
                <a:spcPct val="80000"/>
              </a:lnSpc>
              <a:spcBef>
                <a:spcPts val="0"/>
              </a:spcBef>
              <a:spcAft>
                <a:spcPts val="0"/>
              </a:spcAft>
              <a:buSzPts val="358"/>
              <a:buNone/>
            </a:pPr>
            <a:r>
              <a:t/>
            </a:r>
            <a:endParaRPr sz="2310"/>
          </a:p>
          <a:p>
            <a:pPr indent="0" lvl="0" marL="0" rtl="0" algn="ctr">
              <a:lnSpc>
                <a:spcPct val="80000"/>
              </a:lnSpc>
              <a:spcBef>
                <a:spcPts val="0"/>
              </a:spcBef>
              <a:spcAft>
                <a:spcPts val="0"/>
              </a:spcAft>
              <a:buSzPts val="358"/>
              <a:buNone/>
            </a:pPr>
            <a:r>
              <a:rPr lang="en" sz="2310"/>
              <a:t>                                                  Abhinay-AP20110010607</a:t>
            </a:r>
            <a:endParaRPr sz="2310"/>
          </a:p>
          <a:p>
            <a:pPr indent="0" lvl="0" marL="0" rtl="0" algn="ctr">
              <a:lnSpc>
                <a:spcPct val="80000"/>
              </a:lnSpc>
              <a:spcBef>
                <a:spcPts val="0"/>
              </a:spcBef>
              <a:spcAft>
                <a:spcPts val="0"/>
              </a:spcAft>
              <a:buSzPts val="358"/>
              <a:buNone/>
            </a:pPr>
            <a:r>
              <a:t/>
            </a:r>
            <a:endParaRPr sz="2310"/>
          </a:p>
          <a:p>
            <a:pPr indent="0" lvl="0" marL="0" rtl="0" algn="ctr">
              <a:lnSpc>
                <a:spcPct val="80000"/>
              </a:lnSpc>
              <a:spcBef>
                <a:spcPts val="0"/>
              </a:spcBef>
              <a:spcAft>
                <a:spcPts val="0"/>
              </a:spcAft>
              <a:buSzPts val="358"/>
              <a:buNone/>
            </a:pPr>
            <a:r>
              <a:rPr lang="en" sz="2310"/>
              <a:t>                                                      Tarun Gopi-AP20110010632</a:t>
            </a:r>
            <a:endParaRPr sz="23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a:t>X_train=pd.DataFrame([list(stock_price[i:i+80]) for i in range(100)],</a:t>
            </a:r>
            <a:endParaRPr/>
          </a:p>
          <a:p>
            <a:pPr indent="0" lvl="0" marL="0" rtl="0" algn="l">
              <a:spcBef>
                <a:spcPts val="1200"/>
              </a:spcBef>
              <a:spcAft>
                <a:spcPts val="0"/>
              </a:spcAft>
              <a:buNone/>
            </a:pPr>
            <a:r>
              <a:rPr lang="en"/>
              <a:t>                    columns=range(80,0,-1),index=y_train.index)</a:t>
            </a:r>
            <a:endParaRPr/>
          </a:p>
          <a:p>
            <a:pPr indent="0" lvl="0" marL="0" rtl="0" algn="l">
              <a:spcBef>
                <a:spcPts val="1200"/>
              </a:spcBef>
              <a:spcAft>
                <a:spcPts val="0"/>
              </a:spcAft>
              <a:buNone/>
            </a:pPr>
            <a:r>
              <a:rPr lang="en"/>
              <a:t>X_test=pd.DataFrame([list(stock_price[i:i+80]) for i in range(100,168)],</a:t>
            </a:r>
            <a:endParaRPr/>
          </a:p>
          <a:p>
            <a:pPr indent="0" lvl="0" marL="0" rtl="0" algn="l">
              <a:spcBef>
                <a:spcPts val="1200"/>
              </a:spcBef>
              <a:spcAft>
                <a:spcPts val="0"/>
              </a:spcAft>
              <a:buNone/>
            </a:pPr>
            <a:r>
              <a:rPr lang="en"/>
              <a:t>                   columns=range(80,0,-1),index=y_test.index)</a:t>
            </a:r>
            <a:endParaRPr/>
          </a:p>
          <a:p>
            <a:pPr indent="0" lvl="0" marL="0" rtl="0" algn="l">
              <a:spcBef>
                <a:spcPts val="1200"/>
              </a:spcBef>
              <a:spcAft>
                <a:spcPts val="0"/>
              </a:spcAft>
              <a:buNone/>
            </a:pPr>
            <a:r>
              <a:rPr lang="en"/>
              <a:t>X_train</a:t>
            </a:r>
            <a:endParaRPr/>
          </a:p>
          <a:p>
            <a:pPr indent="0" lvl="0" marL="0" rtl="0" algn="l">
              <a:spcBef>
                <a:spcPts val="1200"/>
              </a:spcBef>
              <a:spcAft>
                <a:spcPts val="0"/>
              </a:spcAft>
              <a:buNone/>
            </a:pPr>
            <a:r>
              <a:rPr lang="en"/>
              <a:t>from sklearn.linear_model import LinearRegression </a:t>
            </a:r>
            <a:endParaRPr/>
          </a:p>
          <a:p>
            <a:pPr indent="0" lvl="0" marL="0" rtl="0" algn="l">
              <a:spcBef>
                <a:spcPts val="1200"/>
              </a:spcBef>
              <a:spcAft>
                <a:spcPts val="0"/>
              </a:spcAft>
              <a:buNone/>
            </a:pPr>
            <a:r>
              <a:rPr lang="en"/>
              <a:t>lr=LinearRegression()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lr.fit(X_train,y_train)</a:t>
            </a:r>
            <a:endParaRPr/>
          </a:p>
          <a:p>
            <a:pPr indent="0" lvl="0" marL="0" rtl="0" algn="l">
              <a:spcBef>
                <a:spcPts val="1200"/>
              </a:spcBef>
              <a:spcAft>
                <a:spcPts val="0"/>
              </a:spcAft>
              <a:buNone/>
            </a:pPr>
            <a:r>
              <a:rPr lang="en"/>
              <a:t>y_lr=lr.predict(X_test)</a:t>
            </a:r>
            <a:endParaRPr/>
          </a:p>
          <a:p>
            <a:pPr indent="0" lvl="0" marL="0" rtl="0" algn="l">
              <a:spcBef>
                <a:spcPts val="1200"/>
              </a:spcBef>
              <a:spcAft>
                <a:spcPts val="0"/>
              </a:spcAft>
              <a:buNone/>
            </a:pPr>
            <a:r>
              <a:rPr lang="en"/>
              <a:t>y_lr=pd.Series(y_lr,index=y_test.index)</a:t>
            </a:r>
            <a:endParaRPr/>
          </a:p>
          <a:p>
            <a:pPr indent="0" lvl="0" marL="0" rtl="0" algn="l">
              <a:spcBef>
                <a:spcPts val="1200"/>
              </a:spcBef>
              <a:spcAft>
                <a:spcPts val="0"/>
              </a:spcAft>
              <a:buNone/>
            </a:pPr>
            <a:r>
              <a:rPr lang="en"/>
              <a:t>mse(y_test,y_lr) </a:t>
            </a:r>
            <a:endParaRPr/>
          </a:p>
          <a:p>
            <a:pPr indent="0" lvl="0" marL="0" rtl="0" algn="l">
              <a:spcBef>
                <a:spcPts val="1200"/>
              </a:spcBef>
              <a:spcAft>
                <a:spcPts val="0"/>
              </a:spcAft>
              <a:buNone/>
            </a:pPr>
            <a:r>
              <a:rPr lang="en"/>
              <a:t>np.sqrt(mse(y_test,y_lr))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r>
              <a:rPr lang="en"/>
              <a:t> of time series forecasting</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Future Prediction</a:t>
            </a:r>
            <a:endParaRPr sz="2400"/>
          </a:p>
          <a:p>
            <a:pPr indent="-381000" lvl="0" marL="457200" rtl="0" algn="l">
              <a:lnSpc>
                <a:spcPct val="200000"/>
              </a:lnSpc>
              <a:spcBef>
                <a:spcPts val="0"/>
              </a:spcBef>
              <a:spcAft>
                <a:spcPts val="0"/>
              </a:spcAft>
              <a:buSzPts val="2400"/>
              <a:buChar char="●"/>
            </a:pPr>
            <a:r>
              <a:rPr lang="en" sz="2400"/>
              <a:t>Exploiting Patterns and Trends</a:t>
            </a:r>
            <a:endParaRPr sz="2400"/>
          </a:p>
          <a:p>
            <a:pPr indent="-381000" lvl="0" marL="457200" rtl="0" algn="l">
              <a:lnSpc>
                <a:spcPct val="200000"/>
              </a:lnSpc>
              <a:spcBef>
                <a:spcPts val="0"/>
              </a:spcBef>
              <a:spcAft>
                <a:spcPts val="0"/>
              </a:spcAft>
              <a:buSzPts val="2400"/>
              <a:buChar char="●"/>
            </a:pPr>
            <a:r>
              <a:rPr lang="en" sz="2400"/>
              <a:t>Handling Seasonality and Trends:</a:t>
            </a:r>
            <a:endParaRPr sz="2400"/>
          </a:p>
          <a:p>
            <a:pPr indent="-381000" lvl="0" marL="457200" rtl="0" algn="l">
              <a:lnSpc>
                <a:spcPct val="200000"/>
              </a:lnSpc>
              <a:spcBef>
                <a:spcPts val="0"/>
              </a:spcBef>
              <a:spcAft>
                <a:spcPts val="0"/>
              </a:spcAft>
              <a:buSzPts val="2400"/>
              <a:buChar char="●"/>
            </a:pPr>
            <a:r>
              <a:rPr lang="en" sz="2400"/>
              <a:t>Real-time Resource Optimization:monitoring:</a:t>
            </a:r>
            <a:endParaRPr sz="2400"/>
          </a:p>
          <a:p>
            <a:pPr indent="0" lvl="0" marL="457200" rtl="0" algn="l">
              <a:lnSpc>
                <a:spcPct val="200000"/>
              </a:lnSpc>
              <a:spcBef>
                <a:spcPts val="1200"/>
              </a:spcBef>
              <a:spcAft>
                <a:spcPts val="12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time series forecasting for stock prices is a valuable and challenging task that has significant implications for investors, traders, and financial institutions. By leveraging historical patterns and trends in stock price data, forecasting models aim to predict future price movements and enable better decision-making.</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7982"/>
              <a:t>DEEPLEARNIN</a:t>
            </a:r>
            <a:r>
              <a:rPr lang="en" sz="7982"/>
              <a:t>G</a:t>
            </a:r>
            <a:endParaRPr sz="7982"/>
          </a:p>
          <a:p>
            <a:pPr indent="0" lvl="0" marL="0" rtl="0" algn="l">
              <a:spcBef>
                <a:spcPts val="1200"/>
              </a:spcBef>
              <a:spcAft>
                <a:spcPts val="1200"/>
              </a:spcAft>
              <a:buNone/>
            </a:pPr>
            <a:r>
              <a:rPr lang="en" sz="3900"/>
              <a:t>I</a:t>
            </a:r>
            <a:r>
              <a:rPr lang="en" sz="3900"/>
              <a:t> currently predicted the future value for only one stock and in my future i will take a set of stocks and implement it using deep learning.  </a:t>
            </a:r>
            <a:endParaRPr sz="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Hyndman, R. J., &amp; Athanasopoulos, G. (2018). Forecasting: Principles and Practice. OTexts</a:t>
            </a:r>
            <a:endParaRPr/>
          </a:p>
          <a:p>
            <a:pPr indent="-342900" lvl="0" marL="457200" rtl="0" algn="l">
              <a:spcBef>
                <a:spcPts val="0"/>
              </a:spcBef>
              <a:spcAft>
                <a:spcPts val="0"/>
              </a:spcAft>
              <a:buSzPts val="1800"/>
              <a:buChar char="●"/>
            </a:pPr>
            <a:r>
              <a:rPr lang="en"/>
              <a:t>Kim, S., &amp; Han, I. (2000). Genetic algorithms approach to feature discretization in artificial neural networks for the prediction of stock price index. Expert Systems with Applications, 19(2), 125-132</a:t>
            </a:r>
            <a:endParaRPr/>
          </a:p>
          <a:p>
            <a:pPr indent="-342900" lvl="0" marL="457200" rtl="0" algn="l">
              <a:spcBef>
                <a:spcPts val="0"/>
              </a:spcBef>
              <a:spcAft>
                <a:spcPts val="0"/>
              </a:spcAft>
              <a:buSzPts val="1800"/>
              <a:buChar char="●"/>
            </a:pPr>
            <a:r>
              <a:rPr lang="en"/>
              <a:t>Montgomery, D. C., Peck, E. A., &amp; Vining, G. G. (2012). Introduction to Linear Regression Analysis (5th Edition). John Wiley &amp; Sons.</a:t>
            </a:r>
            <a:endParaRPr/>
          </a:p>
          <a:p>
            <a:pPr indent="-342900" lvl="0" marL="457200" rtl="0" algn="l">
              <a:spcBef>
                <a:spcPts val="0"/>
              </a:spcBef>
              <a:spcAft>
                <a:spcPts val="0"/>
              </a:spcAft>
              <a:buSzPts val="1800"/>
              <a:buChar char="●"/>
            </a:pPr>
            <a:r>
              <a:rPr lang="en"/>
              <a:t>Draper, N. R., &amp; Smith, H. (1998). Applied Regression Analysis (3rd Edition). John Wiley &amp; Sons.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Stock Market?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a:t>A stock market is a public market where you can buy and sell shares for publicly listed</a:t>
            </a:r>
            <a:endParaRPr sz="2000"/>
          </a:p>
          <a:p>
            <a:pPr indent="0" lvl="0" marL="0" rtl="0" algn="l">
              <a:spcBef>
                <a:spcPts val="1200"/>
              </a:spcBef>
              <a:spcAft>
                <a:spcPts val="0"/>
              </a:spcAft>
              <a:buNone/>
            </a:pPr>
            <a:r>
              <a:rPr lang="en" sz="2000"/>
              <a:t>companies. The stocks, also known as equities, represent ownership in the company. The stock</a:t>
            </a:r>
            <a:endParaRPr sz="2000"/>
          </a:p>
          <a:p>
            <a:pPr indent="0" lvl="0" marL="0" rtl="0" algn="l">
              <a:spcBef>
                <a:spcPts val="1200"/>
              </a:spcBef>
              <a:spcAft>
                <a:spcPts val="0"/>
              </a:spcAft>
              <a:buNone/>
            </a:pPr>
            <a:r>
              <a:rPr lang="en" sz="2000"/>
              <a:t>exchange is the mediator that allows the buying and selling of shares.</a:t>
            </a:r>
            <a:endParaRPr sz="2000"/>
          </a:p>
          <a:p>
            <a:pPr indent="0" lvl="0" marL="0" rtl="0" algn="l">
              <a:spcBef>
                <a:spcPts val="1200"/>
              </a:spcBef>
              <a:spcAft>
                <a:spcPts val="1200"/>
              </a:spcAft>
              <a:buNone/>
            </a:pPr>
            <a:r>
              <a:t/>
            </a:r>
            <a:endParaRPr sz="2000"/>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4390150" y="833650"/>
            <a:ext cx="4623550" cy="3735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Stock Market</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 Stock markets help companies to raise capital.</a:t>
            </a:r>
            <a:endParaRPr sz="2000"/>
          </a:p>
          <a:p>
            <a:pPr indent="0" lvl="0" marL="0" rtl="0" algn="l">
              <a:spcBef>
                <a:spcPts val="1200"/>
              </a:spcBef>
              <a:spcAft>
                <a:spcPts val="0"/>
              </a:spcAft>
              <a:buNone/>
            </a:pPr>
            <a:r>
              <a:rPr lang="en" sz="2000"/>
              <a:t>• It helps generate personal wealth.</a:t>
            </a:r>
            <a:endParaRPr sz="2000"/>
          </a:p>
          <a:p>
            <a:pPr indent="0" lvl="0" marL="0" rtl="0" algn="l">
              <a:spcBef>
                <a:spcPts val="1200"/>
              </a:spcBef>
              <a:spcAft>
                <a:spcPts val="0"/>
              </a:spcAft>
              <a:buNone/>
            </a:pPr>
            <a:r>
              <a:rPr lang="en" sz="2000"/>
              <a:t>● Stock markets serve as an indicator of the state of the economy.</a:t>
            </a:r>
            <a:endParaRPr sz="2000"/>
          </a:p>
          <a:p>
            <a:pPr indent="0" lvl="0" marL="0" rtl="0" algn="l">
              <a:spcBef>
                <a:spcPts val="1200"/>
              </a:spcBef>
              <a:spcAft>
                <a:spcPts val="0"/>
              </a:spcAft>
              <a:buNone/>
            </a:pPr>
            <a:r>
              <a:rPr lang="en" sz="2000"/>
              <a:t>• It is a widely used source for people to invest money in companies with high growth</a:t>
            </a:r>
            <a:endParaRPr sz="2000"/>
          </a:p>
          <a:p>
            <a:pPr indent="0" lvl="0" marL="0" rtl="0" algn="l">
              <a:spcBef>
                <a:spcPts val="1200"/>
              </a:spcBef>
              <a:spcAft>
                <a:spcPts val="0"/>
              </a:spcAft>
              <a:buNone/>
            </a:pPr>
            <a:r>
              <a:rPr lang="en" sz="2000"/>
              <a:t>potential.</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FORECASTING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Time series forecasting is a technique used in data analysis to predict future values based on historical patterns and trends within a time series dataset. Time series data is a sequence of data points collected at regular intervals over time, such as daily stock prices, hourly temperature measurements, or monthly sales data.</a:t>
            </a:r>
            <a:endParaRPr/>
          </a:p>
          <a:p>
            <a:pPr indent="0" lvl="0" marL="0" rtl="0" algn="l">
              <a:spcBef>
                <a:spcPts val="1200"/>
              </a:spcBef>
              <a:spcAft>
                <a:spcPts val="1200"/>
              </a:spcAft>
              <a:buNone/>
            </a:pPr>
            <a:r>
              <a:rPr lang="en"/>
              <a:t>             The goal of time series forecasting is to identify and capture the underlying patterns and dependencies in the data in order to make accurate predictions about future values. This can be valuable for various applications, such as predicting stock prices, forecasting demand for a product, or anticipating future sales.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in time series forecasting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Moving Average (MA):This method calculates the average of the previous 'n' data points to forecast the next value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Autoregressive (AR): AR models use past values of the time series to predict future values. The model assumes that future values depend linearly on previous values and incorporates a lag of the dependent variable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Linear Regression: Linear regression is a straightforward and widely used technique that assumes a linear relationship between the independent variables and the dependent variable.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import numpy as np</a:t>
            </a:r>
            <a:endParaRPr/>
          </a:p>
          <a:p>
            <a:pPr indent="0" lvl="0" marL="0" rtl="0" algn="l">
              <a:spcBef>
                <a:spcPts val="1200"/>
              </a:spcBef>
              <a:spcAft>
                <a:spcPts val="0"/>
              </a:spcAft>
              <a:buNone/>
            </a:pPr>
            <a:r>
              <a:rPr lang="en"/>
              <a:t>import pandas as pd</a:t>
            </a:r>
            <a:endParaRPr/>
          </a:p>
          <a:p>
            <a:pPr indent="0" lvl="0" marL="0" rtl="0" algn="l">
              <a:spcBef>
                <a:spcPts val="1200"/>
              </a:spcBef>
              <a:spcAft>
                <a:spcPts val="0"/>
              </a:spcAft>
              <a:buNone/>
            </a:pPr>
            <a:r>
              <a:rPr lang="en"/>
              <a:t>import matplotlib.pyplot as plt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sklearn.metrics import mean_absolute_percentage_error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from sklearn.metrics import mean_squared_error as mse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import os</a:t>
            </a:r>
            <a:endParaRPr/>
          </a:p>
          <a:p>
            <a:pPr indent="0" lvl="0" marL="0" rtl="0" algn="l">
              <a:spcBef>
                <a:spcPts val="1200"/>
              </a:spcBef>
              <a:spcAft>
                <a:spcPts val="0"/>
              </a:spcAft>
              <a:buNone/>
            </a:pPr>
            <a:r>
              <a:rPr lang="en"/>
              <a:t>df=pd.read_csv("C:/Users/purna/Desktop/TSF/tcs_stock.csv",usecols=['Date','Close'],parse_dates=['Date'],index_col='Date')</a:t>
            </a:r>
            <a:endParaRPr/>
          </a:p>
          <a:p>
            <a:pPr indent="0" lvl="0" marL="0" rtl="0" algn="l">
              <a:spcBef>
                <a:spcPts val="1200"/>
              </a:spcBef>
              <a:spcAft>
                <a:spcPts val="0"/>
              </a:spcAft>
              <a:buNone/>
            </a:pPr>
            <a:r>
              <a:rPr lang="en"/>
              <a:t>df.head()#return the first n rows by default 5</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763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550"/>
              <a:t>df.shape #return no.of data points</a:t>
            </a:r>
            <a:endParaRPr sz="550"/>
          </a:p>
          <a:p>
            <a:pPr indent="0" lvl="0" marL="0" rtl="0" algn="l">
              <a:lnSpc>
                <a:spcPct val="105000"/>
              </a:lnSpc>
              <a:spcBef>
                <a:spcPts val="1200"/>
              </a:spcBef>
              <a:spcAft>
                <a:spcPts val="0"/>
              </a:spcAft>
              <a:buSzPts val="275"/>
              <a:buNone/>
            </a:pPr>
            <a:r>
              <a:rPr lang="en" sz="550"/>
              <a:t>df.loc['2015-01-01',:]</a:t>
            </a:r>
            <a:endParaRPr sz="550"/>
          </a:p>
          <a:p>
            <a:pPr indent="0" lvl="0" marL="0" rtl="0" algn="l">
              <a:lnSpc>
                <a:spcPct val="105000"/>
              </a:lnSpc>
              <a:spcBef>
                <a:spcPts val="1200"/>
              </a:spcBef>
              <a:spcAft>
                <a:spcPts val="0"/>
              </a:spcAft>
              <a:buSzPts val="275"/>
              <a:buNone/>
            </a:pPr>
            <a:r>
              <a:rPr lang="en" sz="550"/>
              <a:t>df.info()</a:t>
            </a:r>
            <a:endParaRPr sz="550"/>
          </a:p>
          <a:p>
            <a:pPr indent="0" lvl="0" marL="0" rtl="0" algn="l">
              <a:lnSpc>
                <a:spcPct val="105000"/>
              </a:lnSpc>
              <a:spcBef>
                <a:spcPts val="1200"/>
              </a:spcBef>
              <a:spcAft>
                <a:spcPts val="0"/>
              </a:spcAft>
              <a:buSzPts val="275"/>
              <a:buNone/>
            </a:pPr>
            <a:r>
              <a:rPr lang="en" sz="550"/>
              <a:t>print("Min:",df.index.min(),df.Close.min()) #printing the least number of date and closing price from the data set</a:t>
            </a:r>
            <a:endParaRPr sz="550"/>
          </a:p>
          <a:p>
            <a:pPr indent="0" lvl="0" marL="0" rtl="0" algn="l">
              <a:lnSpc>
                <a:spcPct val="105000"/>
              </a:lnSpc>
              <a:spcBef>
                <a:spcPts val="1200"/>
              </a:spcBef>
              <a:spcAft>
                <a:spcPts val="0"/>
              </a:spcAft>
              <a:buSzPts val="275"/>
              <a:buNone/>
            </a:pPr>
            <a:r>
              <a:rPr lang="en" sz="550"/>
              <a:t>print("Max:",df.index.max(),df.Close.max())</a:t>
            </a:r>
            <a:endParaRPr sz="550"/>
          </a:p>
          <a:p>
            <a:pPr indent="0" lvl="0" marL="0" rtl="0" algn="l">
              <a:lnSpc>
                <a:spcPct val="105000"/>
              </a:lnSpc>
              <a:spcBef>
                <a:spcPts val="1200"/>
              </a:spcBef>
              <a:spcAft>
                <a:spcPts val="0"/>
              </a:spcAft>
              <a:buSzPts val="275"/>
              <a:buNone/>
            </a:pPr>
            <a:r>
              <a:rPr lang="en" sz="550"/>
              <a:t>plt.figure(figsize=(17,5))</a:t>
            </a:r>
            <a:endParaRPr sz="550"/>
          </a:p>
          <a:p>
            <a:pPr indent="0" lvl="0" marL="0" rtl="0" algn="l">
              <a:lnSpc>
                <a:spcPct val="105000"/>
              </a:lnSpc>
              <a:spcBef>
                <a:spcPts val="1200"/>
              </a:spcBef>
              <a:spcAft>
                <a:spcPts val="0"/>
              </a:spcAft>
              <a:buSzPts val="275"/>
              <a:buNone/>
            </a:pPr>
            <a:r>
              <a:rPr lang="en" sz="550"/>
              <a:t>df.Close.plot()</a:t>
            </a:r>
            <a:endParaRPr sz="550"/>
          </a:p>
          <a:p>
            <a:pPr indent="0" lvl="0" marL="0" rtl="0" algn="l">
              <a:lnSpc>
                <a:spcPct val="105000"/>
              </a:lnSpc>
              <a:spcBef>
                <a:spcPts val="1200"/>
              </a:spcBef>
              <a:spcAft>
                <a:spcPts val="0"/>
              </a:spcAft>
              <a:buSzPts val="275"/>
              <a:buNone/>
            </a:pPr>
            <a:r>
              <a:rPr lang="en" sz="550"/>
              <a:t>plt.title("Closing Price",fontsize=20)</a:t>
            </a:r>
            <a:endParaRPr sz="550"/>
          </a:p>
          <a:p>
            <a:pPr indent="0" lvl="0" marL="0" rtl="0" algn="l">
              <a:lnSpc>
                <a:spcPct val="105000"/>
              </a:lnSpc>
              <a:spcBef>
                <a:spcPts val="1200"/>
              </a:spcBef>
              <a:spcAft>
                <a:spcPts val="0"/>
              </a:spcAft>
              <a:buSzPts val="275"/>
              <a:buNone/>
            </a:pPr>
            <a:r>
              <a:rPr lang="en" sz="550"/>
              <a:t>plt.show()</a:t>
            </a:r>
            <a:endParaRPr sz="550"/>
          </a:p>
          <a:p>
            <a:pPr indent="0" lvl="0" marL="0" rtl="0" algn="l">
              <a:lnSpc>
                <a:spcPct val="105000"/>
              </a:lnSpc>
              <a:spcBef>
                <a:spcPts val="1200"/>
              </a:spcBef>
              <a:spcAft>
                <a:spcPts val="0"/>
              </a:spcAft>
              <a:buSzPts val="275"/>
              <a:buNone/>
            </a:pPr>
            <a:r>
              <a:rPr lang="en" sz="550"/>
              <a:t>plt.figure(figsize=(17,5))</a:t>
            </a:r>
            <a:endParaRPr sz="550"/>
          </a:p>
          <a:p>
            <a:pPr indent="0" lvl="0" marL="0" rtl="0" algn="l">
              <a:lnSpc>
                <a:spcPct val="105000"/>
              </a:lnSpc>
              <a:spcBef>
                <a:spcPts val="1200"/>
              </a:spcBef>
              <a:spcAft>
                <a:spcPts val="0"/>
              </a:spcAft>
              <a:buSzPts val="275"/>
              <a:buNone/>
            </a:pPr>
            <a:r>
              <a:rPr lang="en" sz="550"/>
              <a:t>stock_price=pd.concat([df.Close[:'2015-06-12'],df.Close['2015-06-15':]])</a:t>
            </a:r>
            <a:endParaRPr sz="550"/>
          </a:p>
          <a:p>
            <a:pPr indent="0" lvl="0" marL="0" rtl="0" algn="l">
              <a:lnSpc>
                <a:spcPct val="105000"/>
              </a:lnSpc>
              <a:spcBef>
                <a:spcPts val="1200"/>
              </a:spcBef>
              <a:spcAft>
                <a:spcPts val="0"/>
              </a:spcAft>
              <a:buSzPts val="275"/>
              <a:buNone/>
            </a:pPr>
            <a:r>
              <a:rPr lang="en" sz="550"/>
              <a:t>plt.plot(stock_price)</a:t>
            </a:r>
            <a:endParaRPr sz="550"/>
          </a:p>
          <a:p>
            <a:pPr indent="0" lvl="0" marL="0" rtl="0" algn="l">
              <a:lnSpc>
                <a:spcPct val="105000"/>
              </a:lnSpc>
              <a:spcBef>
                <a:spcPts val="1200"/>
              </a:spcBef>
              <a:spcAft>
                <a:spcPts val="0"/>
              </a:spcAft>
              <a:buSzPts val="275"/>
              <a:buNone/>
            </a:pPr>
            <a:r>
              <a:rPr lang="en" sz="550"/>
              <a:t>plt.title("Closing Price Adjusted",fontsize=20)</a:t>
            </a:r>
            <a:endParaRPr sz="550"/>
          </a:p>
          <a:p>
            <a:pPr indent="0" lvl="0" marL="0" rtl="0" algn="l">
              <a:lnSpc>
                <a:spcPct val="105000"/>
              </a:lnSpc>
              <a:spcBef>
                <a:spcPts val="1200"/>
              </a:spcBef>
              <a:spcAft>
                <a:spcPts val="0"/>
              </a:spcAft>
              <a:buSzPts val="275"/>
              <a:buNone/>
            </a:pPr>
            <a:r>
              <a:rPr lang="en" sz="550"/>
              <a:t>plt.show()</a:t>
            </a:r>
            <a:endParaRPr sz="550"/>
          </a:p>
          <a:p>
            <a:pPr indent="0" lvl="0" marL="0" rtl="0" algn="l">
              <a:lnSpc>
                <a:spcPct val="105000"/>
              </a:lnSpc>
              <a:spcBef>
                <a:spcPts val="1200"/>
              </a:spcBef>
              <a:spcAft>
                <a:spcPts val="1200"/>
              </a:spcAft>
              <a:buSzPts val="275"/>
              <a:buNone/>
            </a:pPr>
            <a:r>
              <a:t/>
            </a:r>
            <a:endParaRPr sz="5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prev_values=stock_price.iloc[:180]</a:t>
            </a:r>
            <a:endParaRPr/>
          </a:p>
          <a:p>
            <a:pPr indent="0" lvl="0" marL="0" rtl="0" algn="l">
              <a:spcBef>
                <a:spcPts val="1200"/>
              </a:spcBef>
              <a:spcAft>
                <a:spcPts val="0"/>
              </a:spcAft>
              <a:buNone/>
            </a:pPr>
            <a:r>
              <a:rPr lang="en"/>
              <a:t>y_test=stock_price.iloc[180:]</a:t>
            </a:r>
            <a:endParaRPr/>
          </a:p>
          <a:p>
            <a:pPr indent="0" lvl="0" marL="0" rtl="0" algn="l">
              <a:spcBef>
                <a:spcPts val="1200"/>
              </a:spcBef>
              <a:spcAft>
                <a:spcPts val="0"/>
              </a:spcAft>
              <a:buNone/>
            </a:pPr>
            <a:r>
              <a:rPr lang="en"/>
              <a:t>def plot_pred(pred,title):</a:t>
            </a:r>
            <a:endParaRPr/>
          </a:p>
          <a:p>
            <a:pPr indent="0" lvl="0" marL="0" rtl="0" algn="l">
              <a:spcBef>
                <a:spcPts val="1200"/>
              </a:spcBef>
              <a:spcAft>
                <a:spcPts val="0"/>
              </a:spcAft>
              <a:buNone/>
            </a:pPr>
            <a:r>
              <a:rPr lang="en"/>
              <a:t>    plt.figure(figsize=(17,5))</a:t>
            </a:r>
            <a:endParaRPr/>
          </a:p>
          <a:p>
            <a:pPr indent="0" lvl="0" marL="0" rtl="0" algn="l">
              <a:spcBef>
                <a:spcPts val="1200"/>
              </a:spcBef>
              <a:spcAft>
                <a:spcPts val="0"/>
              </a:spcAft>
              <a:buNone/>
            </a:pPr>
            <a:r>
              <a:rPr lang="en"/>
              <a:t>    plt.plot(prev_values,label='Train')</a:t>
            </a:r>
            <a:endParaRPr/>
          </a:p>
          <a:p>
            <a:pPr indent="0" lvl="0" marL="0" rtl="0" algn="l">
              <a:spcBef>
                <a:spcPts val="1200"/>
              </a:spcBef>
              <a:spcAft>
                <a:spcPts val="0"/>
              </a:spcAft>
              <a:buNone/>
            </a:pPr>
            <a:r>
              <a:rPr lang="en"/>
              <a:t>    plt.plot(y_test,label='Actual')</a:t>
            </a:r>
            <a:endParaRPr/>
          </a:p>
          <a:p>
            <a:pPr indent="0" lvl="0" marL="0" rtl="0" algn="l">
              <a:spcBef>
                <a:spcPts val="1200"/>
              </a:spcBef>
              <a:spcAft>
                <a:spcPts val="0"/>
              </a:spcAft>
              <a:buNone/>
            </a:pPr>
            <a:r>
              <a:rPr lang="en"/>
              <a:t>    plt.plot(pred,label="Predicted")</a:t>
            </a:r>
            <a:endParaRPr/>
          </a:p>
          <a:p>
            <a:pPr indent="0" lvl="0" marL="0" rtl="0" algn="l">
              <a:spcBef>
                <a:spcPts val="1200"/>
              </a:spcBef>
              <a:spcAft>
                <a:spcPts val="0"/>
              </a:spcAft>
              <a:buNone/>
            </a:pPr>
            <a:r>
              <a:rPr lang="en"/>
              <a:t>    plt.ylabel("stock prices")</a:t>
            </a:r>
            <a:endParaRPr/>
          </a:p>
          <a:p>
            <a:pPr indent="0" lvl="0" marL="0" rtl="0" algn="l">
              <a:spcBef>
                <a:spcPts val="1200"/>
              </a:spcBef>
              <a:spcAft>
                <a:spcPts val="0"/>
              </a:spcAft>
              <a:buNone/>
            </a:pPr>
            <a:r>
              <a:rPr lang="en"/>
              <a:t>    plt.title(title,fontsize=20)</a:t>
            </a:r>
            <a:endParaRPr/>
          </a:p>
          <a:p>
            <a:pPr indent="0" lvl="0" marL="0" rtl="0" algn="l">
              <a:spcBef>
                <a:spcPts val="1200"/>
              </a:spcBef>
              <a:spcAft>
                <a:spcPts val="0"/>
              </a:spcAft>
              <a:buNone/>
            </a:pPr>
            <a:r>
              <a:rPr lang="en"/>
              <a:t>    plt.legend()</a:t>
            </a:r>
            <a:endParaRPr/>
          </a:p>
          <a:p>
            <a:pPr indent="0" lvl="0" marL="0" rtl="0" algn="l">
              <a:spcBef>
                <a:spcPts val="1200"/>
              </a:spcBef>
              <a:spcAft>
                <a:spcPts val="0"/>
              </a:spcAft>
              <a:buNone/>
            </a:pPr>
            <a:r>
              <a:rPr lang="en"/>
              <a:t>    plt.show()</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#Average of previouse values</a:t>
            </a:r>
            <a:endParaRPr/>
          </a:p>
          <a:p>
            <a:pPr indent="0" lvl="0" marL="0" rtl="0" algn="l">
              <a:spcBef>
                <a:spcPts val="1200"/>
              </a:spcBef>
              <a:spcAft>
                <a:spcPts val="0"/>
              </a:spcAft>
              <a:buNone/>
            </a:pPr>
            <a:r>
              <a:rPr lang="en"/>
              <a:t>y_av=pd.Series(np.repeat(prev_values.mean(),68),index=y_test.index)</a:t>
            </a:r>
            <a:endParaRPr/>
          </a:p>
          <a:p>
            <a:pPr indent="0" lvl="0" marL="0" rtl="0" algn="l">
              <a:spcBef>
                <a:spcPts val="1200"/>
              </a:spcBef>
              <a:spcAft>
                <a:spcPts val="0"/>
              </a:spcAft>
              <a:buNone/>
            </a:pPr>
            <a:r>
              <a:rPr lang="en"/>
              <a:t>mse(y_av,y_test)</a:t>
            </a:r>
            <a:endParaRPr/>
          </a:p>
          <a:p>
            <a:pPr indent="0" lvl="0" marL="0" rtl="0" algn="l">
              <a:spcBef>
                <a:spcPts val="1200"/>
              </a:spcBef>
              <a:spcAft>
                <a:spcPts val="0"/>
              </a:spcAft>
              <a:buNone/>
            </a:pPr>
            <a:r>
              <a:rPr lang="en"/>
              <a:t>plot_pred(y_av,"Average")</a:t>
            </a:r>
            <a:endParaRPr/>
          </a:p>
          <a:p>
            <a:pPr indent="0" lvl="0" marL="0" rtl="0" algn="l">
              <a:spcBef>
                <a:spcPts val="1200"/>
              </a:spcBef>
              <a:spcAft>
                <a:spcPts val="0"/>
              </a:spcAft>
              <a:buNone/>
            </a:pPr>
            <a:r>
              <a:rPr lang="en"/>
              <a:t>np.sqrt(mse(y_av,y_test))</a:t>
            </a:r>
            <a:endParaRPr/>
          </a:p>
          <a:p>
            <a:pPr indent="0" lvl="0" marL="0" rtl="0" algn="l">
              <a:spcBef>
                <a:spcPts val="1200"/>
              </a:spcBef>
              <a:spcAft>
                <a:spcPts val="0"/>
              </a:spcAft>
              <a:buNone/>
            </a:pPr>
            <a:r>
              <a:rPr lang="en"/>
              <a:t>y_train=stock_price[80:180]</a:t>
            </a:r>
            <a:endParaRPr/>
          </a:p>
          <a:p>
            <a:pPr indent="0" lvl="0" marL="0" rtl="0" algn="l">
              <a:spcBef>
                <a:spcPts val="1200"/>
              </a:spcBef>
              <a:spcAft>
                <a:spcPts val="0"/>
              </a:spcAft>
              <a:buNone/>
            </a:pPr>
            <a:r>
              <a:rPr lang="en"/>
              <a:t>y_test=stock_price[180:]</a:t>
            </a:r>
            <a:endParaRPr/>
          </a:p>
          <a:p>
            <a:pPr indent="0" lvl="0" marL="0" rtl="0" algn="l">
              <a:spcBef>
                <a:spcPts val="1200"/>
              </a:spcBef>
              <a:spcAft>
                <a:spcPts val="0"/>
              </a:spcAft>
              <a:buNone/>
            </a:pPr>
            <a:r>
              <a:rPr lang="en"/>
              <a:t>print("y train:",y_train.shape,"\ny test:",y_test.shape)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