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098800" y="967680"/>
            <a:ext cx="679248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55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5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1" name="Google Shape;11;p2"/>
          <p:cNvCxnSpPr/>
          <p:nvPr/>
        </p:nvCxnSpPr>
        <p:spPr>
          <a:xfrm flipH="1">
            <a:off x="5356080" y="2571480"/>
            <a:ext cx="3788280" cy="360"/>
          </a:xfrm>
          <a:prstGeom prst="straightConnector1">
            <a:avLst/>
          </a:prstGeom>
          <a:ln w="9525">
            <a:solidFill>
              <a:srgbClr val="f3f3f3"/>
            </a:solidFill>
            <a:round/>
          </a:ln>
        </p:spPr>
      </p:cxn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912200" y="768960"/>
            <a:ext cx="4003200" cy="7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fr-FR" sz="45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228960" y="3058200"/>
            <a:ext cx="4003200" cy="7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45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22440" cy="82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45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" name="Google Shape;104;p20"/>
          <p:cNvSpPr/>
          <p:nvPr/>
        </p:nvSpPr>
        <p:spPr>
          <a:xfrm>
            <a:off x="6557400" y="3947400"/>
            <a:ext cx="2357280" cy="7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effectLst/>
                <a:uFillTx/>
                <a:latin typeface="Karla"/>
                <a:ea typeface="Karla"/>
              </a:rPr>
              <a:t>CREDITS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: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effectLst/>
                <a:uFillTx/>
                <a:latin typeface="Karla"/>
                <a:ea typeface="Karla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effectLst/>
                <a:uFillTx/>
                <a:latin typeface="Karla"/>
                <a:ea typeface="Karla"/>
                <a:hlinkClick r:id="rId3"/>
              </a:rPr>
              <a:t>Freepik</a:t>
            </a:r>
            <a:r>
              <a:rPr b="1" lang="en" sz="1000" strike="noStrike" u="none">
                <a:solidFill>
                  <a:schemeClr val="dk1"/>
                </a:solidFill>
                <a:effectLst/>
                <a:uFillTx/>
                <a:latin typeface="Karla"/>
                <a:ea typeface="Karla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28600" y="465480"/>
            <a:ext cx="622548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5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7647120" y="3453120"/>
            <a:ext cx="1267920" cy="8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fr-FR" sz="5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38" name="Google Shape;16;p3"/>
          <p:cNvCxnSpPr/>
          <p:nvPr/>
        </p:nvCxnSpPr>
        <p:spPr>
          <a:xfrm flipH="1">
            <a:off x="0" y="2571480"/>
            <a:ext cx="3825360" cy="360"/>
          </a:xfrm>
          <a:prstGeom prst="straightConnector1">
            <a:avLst/>
          </a:prstGeom>
          <a:ln w="9525">
            <a:solidFill>
              <a:srgbClr val="f3f3f3"/>
            </a:solidFill>
            <a:round/>
          </a:ln>
        </p:spPr>
      </p:cxn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11400" y="1963800"/>
            <a:ext cx="7703640" cy="156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168280" cy="7261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112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15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2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28600" y="631800"/>
            <a:ext cx="35150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396320" y="4430880"/>
            <a:ext cx="60012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396320" y="3001320"/>
            <a:ext cx="60012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4396320" y="2214720"/>
            <a:ext cx="59940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396320" y="3728880"/>
            <a:ext cx="60012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8314920" y="4430880"/>
            <a:ext cx="60012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8314920" y="3001320"/>
            <a:ext cx="60012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8"/>
          <p:cNvSpPr>
            <a:spLocks noGrp="1"/>
          </p:cNvSpPr>
          <p:nvPr>
            <p:ph type="title"/>
          </p:nvPr>
        </p:nvSpPr>
        <p:spPr>
          <a:xfrm>
            <a:off x="8314920" y="2214720"/>
            <a:ext cx="59940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9"/>
          <p:cNvSpPr>
            <a:spLocks noGrp="1"/>
          </p:cNvSpPr>
          <p:nvPr>
            <p:ph type="title"/>
          </p:nvPr>
        </p:nvSpPr>
        <p:spPr>
          <a:xfrm>
            <a:off x="8314920" y="3728880"/>
            <a:ext cx="60012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080" cy="69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Google Shape;66;p14"/>
          <p:cNvCxnSpPr/>
          <p:nvPr/>
        </p:nvCxnSpPr>
        <p:spPr>
          <a:xfrm flipH="1">
            <a:off x="3011400" y="2030040"/>
            <a:ext cx="6163200" cy="360"/>
          </a:xfrm>
          <a:prstGeom prst="straightConnector1">
            <a:avLst/>
          </a:prstGeom>
          <a:ln w="9525">
            <a:solidFill>
              <a:srgbClr val="f3f3f3"/>
            </a:solidFill>
            <a:round/>
          </a:ln>
        </p:spPr>
      </p:cxn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22960" cy="182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28600" y="2521440"/>
            <a:ext cx="5322960" cy="23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9" name="Google Shape;71;p15"/>
          <p:cNvCxnSpPr/>
          <p:nvPr/>
        </p:nvCxnSpPr>
        <p:spPr>
          <a:xfrm flipH="1">
            <a:off x="-453600" y="2135520"/>
            <a:ext cx="5529240" cy="360"/>
          </a:xfrm>
          <a:prstGeom prst="straightConnector1">
            <a:avLst/>
          </a:prstGeom>
          <a:ln w="9525">
            <a:solidFill>
              <a:srgbClr val="f3f3f3"/>
            </a:solidFill>
            <a:round/>
          </a:ln>
        </p:spPr>
      </p:cxn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308760" y="2163960"/>
            <a:ext cx="67860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243360" y="2163960"/>
            <a:ext cx="67752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title"/>
          </p:nvPr>
        </p:nvSpPr>
        <p:spPr>
          <a:xfrm>
            <a:off x="6375240" y="2163960"/>
            <a:ext cx="67860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28600" y="43423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6053760" y="2070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title"/>
          </p:nvPr>
        </p:nvSpPr>
        <p:spPr>
          <a:xfrm>
            <a:off x="6053760" y="5925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title"/>
          </p:nvPr>
        </p:nvSpPr>
        <p:spPr>
          <a:xfrm>
            <a:off x="3381480" y="59256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title"/>
          </p:nvPr>
        </p:nvSpPr>
        <p:spPr>
          <a:xfrm>
            <a:off x="3381480" y="2070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title"/>
          </p:nvPr>
        </p:nvSpPr>
        <p:spPr>
          <a:xfrm>
            <a:off x="709200" y="5925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7"/>
          <p:cNvSpPr>
            <a:spLocks noGrp="1"/>
          </p:cNvSpPr>
          <p:nvPr>
            <p:ph type="title"/>
          </p:nvPr>
        </p:nvSpPr>
        <p:spPr>
          <a:xfrm>
            <a:off x="709200" y="2070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  <p:sldLayoutId id="2147483672" r:id="rId3"/>
    <p:sldLayoutId id="214748367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095560" y="971640"/>
            <a:ext cx="6791040" cy="167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9999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5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Handling Millions of Records in iOS Swift Apps</a:t>
            </a:r>
            <a:endParaRPr b="0" lang="fr-FR" sz="5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266760" y="4305240"/>
            <a:ext cx="5248080" cy="5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Efficiently fetching data without crashing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Subtopic 3: Utilizing Async-Await and Combine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009960" y="2571840"/>
            <a:ext cx="5905080" cy="234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Async-await and Combine are modern programming paradigms that streamline asynchronous tasks in Swift.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These techniques simplify API calls, making code easier to read and maintain.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By employing these methods, developers can enhance app performance while ensuring a responsive user interface.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Conclusions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009960" y="2571840"/>
            <a:ext cx="5905080" cy="234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To effectively manage large data sets in iOS Swift apps, it is crucial to implement strategies like pagination, lazy loading, and caching.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Emphasizing user experience through efficient data retrieval methods ensures that applications remain responsive and fluid.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Utilizing modern Swift features such as async-await and Combine further enhances performance, leading to a more seamless user interaction.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124240" cy="82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Thank you!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228600" y="1057320"/>
            <a:ext cx="5124240" cy="95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Do you have any questions?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grpSp>
        <p:nvGrpSpPr>
          <p:cNvPr id="84" name="Google Shape;285;p40"/>
          <p:cNvGrpSpPr/>
          <p:nvPr/>
        </p:nvGrpSpPr>
        <p:grpSpPr>
          <a:xfrm>
            <a:off x="6903720" y="3529440"/>
            <a:ext cx="275760" cy="275760"/>
            <a:chOff x="6903720" y="3529440"/>
            <a:chExt cx="275760" cy="275760"/>
          </a:xfrm>
        </p:grpSpPr>
        <p:sp>
          <p:nvSpPr>
            <p:cNvPr id="85" name="Google Shape;286;p40"/>
            <p:cNvSpPr/>
            <p:nvPr/>
          </p:nvSpPr>
          <p:spPr>
            <a:xfrm>
              <a:off x="6903720" y="3529440"/>
              <a:ext cx="275760" cy="275760"/>
            </a:xfrm>
            <a:custGeom>
              <a:avLst/>
              <a:gdLst>
                <a:gd name="textAreaLeft" fmla="*/ 0 w 275760"/>
                <a:gd name="textAreaRight" fmla="*/ 276120 w 27576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6" name="Google Shape;287;p40"/>
            <p:cNvSpPr/>
            <p:nvPr/>
          </p:nvSpPr>
          <p:spPr>
            <a:xfrm>
              <a:off x="6967800" y="3594960"/>
              <a:ext cx="146880" cy="14400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144000"/>
                <a:gd name="textAreaBottom" fmla="*/ 144360 h 144000"/>
              </a:gdLst>
              <a:ahLst/>
              <a:cxn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0" bIns="72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7" name="Google Shape;288;p40"/>
            <p:cNvSpPr/>
            <p:nvPr/>
          </p:nvSpPr>
          <p:spPr>
            <a:xfrm>
              <a:off x="7097400" y="3564720"/>
              <a:ext cx="37440" cy="3708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080"/>
                <a:gd name="textAreaBottom" fmla="*/ 37440 h 37080"/>
              </a:gdLst>
              <a:ahLst/>
              <a:cxn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88" name="Google Shape;289;p40"/>
          <p:cNvGrpSpPr/>
          <p:nvPr/>
        </p:nvGrpSpPr>
        <p:grpSpPr>
          <a:xfrm>
            <a:off x="7779960" y="3548160"/>
            <a:ext cx="266040" cy="237960"/>
            <a:chOff x="7779960" y="3548160"/>
            <a:chExt cx="266040" cy="237960"/>
          </a:xfrm>
        </p:grpSpPr>
        <p:sp>
          <p:nvSpPr>
            <p:cNvPr id="89" name="Google Shape;290;p40"/>
            <p:cNvSpPr/>
            <p:nvPr/>
          </p:nvSpPr>
          <p:spPr>
            <a:xfrm>
              <a:off x="7788960" y="3632040"/>
              <a:ext cx="60840" cy="15408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0" name="Google Shape;291;p40"/>
            <p:cNvSpPr/>
            <p:nvPr/>
          </p:nvSpPr>
          <p:spPr>
            <a:xfrm>
              <a:off x="7779960" y="354816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1" name="Google Shape;292;p40"/>
            <p:cNvSpPr/>
            <p:nvPr/>
          </p:nvSpPr>
          <p:spPr>
            <a:xfrm>
              <a:off x="7882200" y="3632040"/>
              <a:ext cx="163800" cy="154080"/>
            </a:xfrm>
            <a:custGeom>
              <a:avLst/>
              <a:gdLst>
                <a:gd name="textAreaLeft" fmla="*/ 0 w 163800"/>
                <a:gd name="textAreaRight" fmla="*/ 164160 w 16380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92" name="Google Shape;293;p40"/>
          <p:cNvSpPr/>
          <p:nvPr/>
        </p:nvSpPr>
        <p:spPr>
          <a:xfrm>
            <a:off x="6477120" y="4676760"/>
            <a:ext cx="2361960" cy="2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+00 000 000 000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sp>
        <p:nvSpPr>
          <p:cNvPr id="93" name="Google Shape;294;p40"/>
          <p:cNvSpPr/>
          <p:nvPr/>
        </p:nvSpPr>
        <p:spPr>
          <a:xfrm>
            <a:off x="8646840" y="3530160"/>
            <a:ext cx="268200" cy="273960"/>
          </a:xfrm>
          <a:custGeom>
            <a:avLst/>
            <a:gdLst>
              <a:gd name="textAreaLeft" fmla="*/ 0 w 268200"/>
              <a:gd name="textAreaRight" fmla="*/ 268560 w 26820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6712561" h="6860069">
                <a:moveTo>
                  <a:pt x="3994869" y="2904749"/>
                </a:moveTo>
                <a:lnTo>
                  <a:pt x="6493788" y="0"/>
                </a:lnTo>
                <a:lnTo>
                  <a:pt x="5901628" y="0"/>
                </a:lnTo>
                <a:lnTo>
                  <a:pt x="3731848" y="2522189"/>
                </a:lnTo>
                <a:lnTo>
                  <a:pt x="1998833" y="0"/>
                </a:lnTo>
                <a:lnTo>
                  <a:pt x="0" y="0"/>
                </a:lnTo>
                <a:lnTo>
                  <a:pt x="2620640" y="3813966"/>
                </a:lnTo>
                <a:lnTo>
                  <a:pt x="0" y="6860070"/>
                </a:lnTo>
                <a:lnTo>
                  <a:pt x="592216" y="6860070"/>
                </a:lnTo>
                <a:lnTo>
                  <a:pt x="2883548" y="4196581"/>
                </a:lnTo>
                <a:lnTo>
                  <a:pt x="4713728" y="6860070"/>
                </a:lnTo>
                <a:lnTo>
                  <a:pt x="6712561" y="6860070"/>
                </a:lnTo>
                <a:lnTo>
                  <a:pt x="3994757" y="2904749"/>
                </a:lnTo>
                <a:lnTo>
                  <a:pt x="3994925" y="2904749"/>
                </a:lnTo>
                <a:close/>
                <a:moveTo>
                  <a:pt x="3183768" y="3847528"/>
                </a:moveTo>
                <a:lnTo>
                  <a:pt x="2918230" y="3467765"/>
                </a:lnTo>
                <a:lnTo>
                  <a:pt x="805563" y="445770"/>
                </a:lnTo>
                <a:lnTo>
                  <a:pt x="1715115" y="445770"/>
                </a:lnTo>
                <a:lnTo>
                  <a:pt x="3420106" y="2884611"/>
                </a:lnTo>
                <a:lnTo>
                  <a:pt x="3685644" y="3264375"/>
                </a:lnTo>
                <a:lnTo>
                  <a:pt x="5901907" y="6434494"/>
                </a:lnTo>
                <a:lnTo>
                  <a:pt x="4992356" y="6434494"/>
                </a:lnTo>
                <a:lnTo>
                  <a:pt x="3183824" y="3847640"/>
                </a:lnTo>
                <a:lnTo>
                  <a:pt x="3183824" y="3847472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94" name="Google Shape;295;p40"/>
          <p:cNvCxnSpPr/>
          <p:nvPr/>
        </p:nvCxnSpPr>
        <p:spPr>
          <a:xfrm flipH="1">
            <a:off x="0" y="2769840"/>
            <a:ext cx="6163200" cy="360"/>
          </a:xfrm>
          <a:prstGeom prst="straightConnector1">
            <a:avLst/>
          </a:prstGeom>
          <a:ln w="9525">
            <a:solidFill>
              <a:srgbClr val="f3f3f3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Introduction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3009960" y="2571840"/>
            <a:ext cx="5905080" cy="234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This presentation explores effective strategies for handling large data sets in iOS Swift applications.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It emphasizes the importance of efficient data retrieval methods to ensure smooth user experiences, focusing on various techniques such as pagination, lazy loading, and caching.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28600" y="466560"/>
            <a:ext cx="6229080" cy="196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Topic 1: Efficient Data Handling in iOS Apps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3828960" y="4352760"/>
            <a:ext cx="5086080" cy="5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endParaRPr b="0" lang="en-US" sz="1400" strike="noStrike" u="none">
              <a:solidFill>
                <a:schemeClr val="dk1"/>
              </a:solidFill>
              <a:effectLst/>
              <a:uFillTx/>
              <a:latin typeface="Karla Light"/>
              <a:ea typeface="Karla Light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title"/>
          </p:nvPr>
        </p:nvSpPr>
        <p:spPr>
          <a:xfrm>
            <a:off x="7648560" y="3457440"/>
            <a:ext cx="1266480" cy="8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lnSpcReduction="9999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01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Subtopic 1: The Challenge of Large Data Sets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3009960" y="2571840"/>
            <a:ext cx="5905080" cy="234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Handling millions of records can lead to significant challenges, including app freezing and excessive memory consumption.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When attempting to load large amounts of data at once, users experience delays and inefficiencies.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To optimize performance, developers must adopt best practices for data management.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166;p30" descr=""/>
          <p:cNvPicPr/>
          <p:nvPr/>
        </p:nvPicPr>
        <p:blipFill>
          <a:blip r:embed="rId1">
            <a:alphaModFix amt="60000"/>
          </a:blip>
          <a:srcRect l="24910" t="46081" r="51100" b="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2404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Subtopic 2: Importance of User Experience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228600" y="2523960"/>
            <a:ext cx="5324040" cy="239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9999"/>
          </a:bodyPr>
          <a:p>
            <a:pPr indent="0">
              <a:spcBef>
                <a:spcPts val="1417"/>
              </a:spcBef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User experience is critical in application design. 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An efficient app should present users with relevant data without overwhelming them. 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Implementing strategies that enable dynamic data loading enhances usability, ensuring users only interact with the data they need. 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This approach prevents frustration and promotes engagement.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Subtopic 3: Strategies for Effective Data Loading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3009960" y="2571840"/>
            <a:ext cx="5905080" cy="234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Effective data loading strategies are essential to ensure optimal performance.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Implementing pagination allows apps to load data in manageable chunks, which reduces memory usage.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Additionally, lazy loading techniques help improve user experience by only fetching data that is currently visible, ensuring smoother interactions.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8600" y="466560"/>
            <a:ext cx="6229080" cy="196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Topic 2: Advanced Techniques for Data Management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3828960" y="4352760"/>
            <a:ext cx="5086080" cy="5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buNone/>
            </a:pPr>
            <a:endParaRPr b="0" lang="en-US" sz="1400" strike="noStrike" u="none">
              <a:solidFill>
                <a:schemeClr val="dk1"/>
              </a:solidFill>
              <a:effectLst/>
              <a:uFillTx/>
              <a:latin typeface="Karla Light"/>
              <a:ea typeface="Karla Ligh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title"/>
          </p:nvPr>
        </p:nvSpPr>
        <p:spPr>
          <a:xfrm>
            <a:off x="7648560" y="3457440"/>
            <a:ext cx="1266480" cy="89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lnSpcReduction="9999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02</a:t>
            </a:r>
            <a:endParaRPr b="0" lang="fr-FR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166;p30" descr=""/>
          <p:cNvPicPr/>
          <p:nvPr/>
        </p:nvPicPr>
        <p:blipFill>
          <a:blip r:embed="rId1">
            <a:alphaModFix amt="60000"/>
          </a:blip>
          <a:srcRect l="24910" t="46081" r="51100" b="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324040" cy="182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Subtopic 1: Pagination and Data Chunking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228600" y="2523960"/>
            <a:ext cx="5324040" cy="239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spcBef>
                <a:spcPts val="1417"/>
              </a:spcBef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Pagination divides data into smaller, more manageable sections, allowing users to access relevant information without overwhelming the system. 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This method not only enhances performance but also significantly improves user experience by loading content in increments. 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spcBef>
                <a:spcPts val="1417"/>
              </a:spcBef>
              <a:buNone/>
            </a:pP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A well-structured pagination system is vital for applications dealing with large data sets.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44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DM Sans ExtraLight"/>
                <a:ea typeface="DM Sans ExtraLight"/>
              </a:rPr>
              <a:t>Subtopic 2: Caching Mechanisms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3009960" y="2571840"/>
            <a:ext cx="5905080" cy="234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Caching is a highly effective technique for optimizing data management in applications.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By storing frequently accessed data locally, apps can significantly reduce the number of API calls, enhancing performance and reducing load times. 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 algn="ctr">
              <a:buNone/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Karla Light"/>
                <a:ea typeface="Karla Light"/>
              </a:rPr>
              <a:t>Technologies such as CoreData or URLCache allow developers to implement robust caching strategies effectively.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ecret Service by Slidesgo">
  <a:themeElements>
    <a:clrScheme name="Simple Light">
      <a:dk1>
        <a:srgbClr val="f3f3f3"/>
      </a:dk1>
      <a:lt1>
        <a:srgbClr val="1d1d1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3f3f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LibreOffice/25.2.4.3$Linux_X86_64 LibreOffice_project/520$Build-3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2025-07-18T00:33:52Z</dcterms:created>
  <dc:creator>Unknown Creator</dc:creator>
  <dc:description/>
  <dc:language>en-US</dc:language>
  <cp:lastModifiedBy>Unknown Creator</cp:lastModifiedBy>
  <dcterms:modified xsi:type="dcterms:W3CDTF">2025-07-18T00:33:52Z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