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5aa0bb95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5aa0bb95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5aa0bb9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5aa0bb9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5aa0bb95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5aa0bb95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5aa0bb950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5aa0bb950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5affd2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5affd2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5aa0bb950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5aa0bb950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5aa0bb950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5aa0bb950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5aa0bb950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5aa0bb950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5aa0bb950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5aa0bb950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5affd21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5affd21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908825" y="698850"/>
            <a:ext cx="6714600" cy="210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BASE - Collaboration Tool for  Researchers</a:t>
            </a:r>
            <a:endParaRPr sz="3500"/>
          </a:p>
        </p:txBody>
      </p:sp>
      <p:sp>
        <p:nvSpPr>
          <p:cNvPr id="60" name="Google Shape;60;p13"/>
          <p:cNvSpPr txBox="1"/>
          <p:nvPr>
            <p:ph idx="1" type="subTitle"/>
          </p:nvPr>
        </p:nvSpPr>
        <p:spPr>
          <a:xfrm>
            <a:off x="6072200" y="2959550"/>
            <a:ext cx="2837100" cy="17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Team Members: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Abhinav Sethi</a:t>
            </a:r>
            <a:endParaRPr sz="1500"/>
          </a:p>
          <a:p>
            <a:pPr indent="-323850" lvl="0" marL="457200" rtl="0" algn="l">
              <a:spcBef>
                <a:spcPts val="0"/>
              </a:spcBef>
              <a:spcAft>
                <a:spcPts val="0"/>
              </a:spcAft>
              <a:buSzPts val="1500"/>
              <a:buChar char="●"/>
            </a:pPr>
            <a:r>
              <a:rPr lang="en" sz="1500"/>
              <a:t>Gautam Sharma</a:t>
            </a:r>
            <a:endParaRPr sz="1500"/>
          </a:p>
          <a:p>
            <a:pPr indent="-323850" lvl="0" marL="457200" rtl="0" algn="l">
              <a:spcBef>
                <a:spcPts val="0"/>
              </a:spcBef>
              <a:spcAft>
                <a:spcPts val="0"/>
              </a:spcAft>
              <a:buSzPts val="1500"/>
              <a:buChar char="●"/>
            </a:pPr>
            <a:r>
              <a:rPr lang="en" sz="1500"/>
              <a:t>Nivishree Palvannan</a:t>
            </a:r>
            <a:endParaRPr sz="1500"/>
          </a:p>
          <a:p>
            <a:pPr indent="-323850" lvl="0" marL="457200" rtl="0" algn="l">
              <a:spcBef>
                <a:spcPts val="0"/>
              </a:spcBef>
              <a:spcAft>
                <a:spcPts val="0"/>
              </a:spcAft>
              <a:buSzPts val="1500"/>
              <a:buChar char="●"/>
            </a:pPr>
            <a:r>
              <a:rPr lang="en" sz="1500"/>
              <a:t>Purna Srivatsa</a:t>
            </a:r>
            <a:endParaRPr sz="1500"/>
          </a:p>
          <a:p>
            <a:pPr indent="0" lvl="0" marL="0" rtl="0" algn="l">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1523050" y="774875"/>
            <a:ext cx="5664276" cy="3930500"/>
          </a:xfrm>
          <a:prstGeom prst="rect">
            <a:avLst/>
          </a:prstGeom>
          <a:noFill/>
          <a:ln>
            <a:noFill/>
          </a:ln>
        </p:spPr>
      </p:pic>
      <p:sp>
        <p:nvSpPr>
          <p:cNvPr id="114" name="Google Shape;114;p22"/>
          <p:cNvSpPr txBox="1"/>
          <p:nvPr/>
        </p:nvSpPr>
        <p:spPr>
          <a:xfrm>
            <a:off x="647150" y="159275"/>
            <a:ext cx="587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Maven Pro"/>
                <a:ea typeface="Maven Pro"/>
                <a:cs typeface="Maven Pro"/>
                <a:sym typeface="Maven Pro"/>
              </a:rPr>
              <a:t>Use Case Diagram</a:t>
            </a:r>
            <a:endParaRPr sz="2800">
              <a:latin typeface="Maven Pro"/>
              <a:ea typeface="Maven Pro"/>
              <a:cs typeface="Maven Pro"/>
              <a:sym typeface="Maven Pro"/>
            </a:endParaRPr>
          </a:p>
        </p:txBody>
      </p:sp>
      <p:sp>
        <p:nvSpPr>
          <p:cNvPr id="115" name="Google Shape;115;p22"/>
          <p:cNvSpPr txBox="1"/>
          <p:nvPr/>
        </p:nvSpPr>
        <p:spPr>
          <a:xfrm>
            <a:off x="347375" y="1568825"/>
            <a:ext cx="24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90500" y="1377050"/>
            <a:ext cx="4267201" cy="2554045"/>
          </a:xfrm>
          <a:prstGeom prst="rect">
            <a:avLst/>
          </a:prstGeom>
          <a:noFill/>
          <a:ln>
            <a:noFill/>
          </a:ln>
        </p:spPr>
      </p:pic>
      <p:pic>
        <p:nvPicPr>
          <p:cNvPr id="121" name="Google Shape;121;p23"/>
          <p:cNvPicPr preferRelativeResize="0"/>
          <p:nvPr/>
        </p:nvPicPr>
        <p:blipFill>
          <a:blip r:embed="rId4">
            <a:alphaModFix/>
          </a:blip>
          <a:stretch>
            <a:fillRect/>
          </a:stretch>
        </p:blipFill>
        <p:spPr>
          <a:xfrm>
            <a:off x="4578721" y="1377050"/>
            <a:ext cx="4397003" cy="2554050"/>
          </a:xfrm>
          <a:prstGeom prst="rect">
            <a:avLst/>
          </a:prstGeom>
          <a:noFill/>
          <a:ln>
            <a:noFill/>
          </a:ln>
        </p:spPr>
      </p:pic>
      <p:sp>
        <p:nvSpPr>
          <p:cNvPr id="122" name="Google Shape;122;p23"/>
          <p:cNvSpPr txBox="1"/>
          <p:nvPr/>
        </p:nvSpPr>
        <p:spPr>
          <a:xfrm>
            <a:off x="616500" y="175875"/>
            <a:ext cx="610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Maven Pro"/>
                <a:ea typeface="Maven Pro"/>
                <a:cs typeface="Maven Pro"/>
                <a:sym typeface="Maven Pro"/>
              </a:rPr>
              <a:t>Wireframes</a:t>
            </a:r>
            <a:endParaRPr sz="28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85750" y="195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561300" y="969500"/>
            <a:ext cx="8103300" cy="3725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500">
                <a:solidFill>
                  <a:srgbClr val="000000"/>
                </a:solidFill>
                <a:latin typeface="Arial"/>
                <a:ea typeface="Arial"/>
                <a:cs typeface="Arial"/>
                <a:sym typeface="Arial"/>
              </a:rPr>
              <a:t>Problem</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just">
              <a:spcBef>
                <a:spcPts val="0"/>
              </a:spcBef>
              <a:spcAft>
                <a:spcPts val="0"/>
              </a:spcAft>
              <a:buNone/>
            </a:pPr>
            <a:r>
              <a:t/>
            </a:r>
            <a:endParaRPr sz="1500">
              <a:solidFill>
                <a:srgbClr val="000000"/>
              </a:solidFill>
              <a:latin typeface="Arial"/>
              <a:ea typeface="Arial"/>
              <a:cs typeface="Arial"/>
              <a:sym typeface="Arial"/>
            </a:endParaRPr>
          </a:p>
          <a:p>
            <a:pPr indent="0" lvl="0" marL="0" rtl="0" algn="just">
              <a:spcBef>
                <a:spcPts val="0"/>
              </a:spcBef>
              <a:spcAft>
                <a:spcPts val="0"/>
              </a:spcAft>
              <a:buNone/>
            </a:pPr>
            <a:r>
              <a:rPr lang="en" sz="1500">
                <a:solidFill>
                  <a:srgbClr val="000000"/>
                </a:solidFill>
                <a:latin typeface="Arial"/>
                <a:ea typeface="Arial"/>
                <a:cs typeface="Arial"/>
                <a:sym typeface="Arial"/>
              </a:rPr>
              <a:t>The pandemic has made the life and work of software engineering researchers virtual too. Prior to the pandemic, researchers met up physically to discuss progress, share work and papers, make updates and to assign work to each of the team members. </a:t>
            </a:r>
            <a:endParaRPr sz="1500">
              <a:solidFill>
                <a:srgbClr val="000000"/>
              </a:solidFill>
              <a:latin typeface="Arial"/>
              <a:ea typeface="Arial"/>
              <a:cs typeface="Arial"/>
              <a:sym typeface="Arial"/>
            </a:endParaRPr>
          </a:p>
          <a:p>
            <a:pPr indent="0" lvl="0" marL="0" rtl="0" algn="just">
              <a:spcBef>
                <a:spcPts val="0"/>
              </a:spcBef>
              <a:spcAft>
                <a:spcPts val="0"/>
              </a:spcAft>
              <a:buNone/>
            </a:pPr>
            <a:r>
              <a:t/>
            </a:r>
            <a:endParaRPr sz="1500">
              <a:solidFill>
                <a:srgbClr val="000000"/>
              </a:solidFill>
              <a:latin typeface="Arial"/>
              <a:ea typeface="Arial"/>
              <a:cs typeface="Arial"/>
              <a:sym typeface="Arial"/>
            </a:endParaRPr>
          </a:p>
          <a:p>
            <a:pPr indent="0" lvl="0" marL="0" rtl="0" algn="just">
              <a:spcBef>
                <a:spcPts val="0"/>
              </a:spcBef>
              <a:spcAft>
                <a:spcPts val="0"/>
              </a:spcAft>
              <a:buNone/>
            </a:pPr>
            <a:r>
              <a:t/>
            </a:r>
            <a:endParaRPr sz="1500">
              <a:solidFill>
                <a:srgbClr val="000000"/>
              </a:solidFill>
              <a:latin typeface="Arial"/>
              <a:ea typeface="Arial"/>
              <a:cs typeface="Arial"/>
              <a:sym typeface="Arial"/>
            </a:endParaRPr>
          </a:p>
          <a:p>
            <a:pPr indent="0" lvl="0" marL="0" rtl="0" algn="just">
              <a:spcBef>
                <a:spcPts val="0"/>
              </a:spcBef>
              <a:spcAft>
                <a:spcPts val="0"/>
              </a:spcAft>
              <a:buNone/>
            </a:pPr>
            <a:r>
              <a:rPr b="1" lang="en" sz="1500">
                <a:solidFill>
                  <a:srgbClr val="000000"/>
                </a:solidFill>
                <a:latin typeface="Arial"/>
                <a:ea typeface="Arial"/>
                <a:cs typeface="Arial"/>
                <a:sym typeface="Arial"/>
              </a:rPr>
              <a:t>Solution</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just">
              <a:spcBef>
                <a:spcPts val="0"/>
              </a:spcBef>
              <a:spcAft>
                <a:spcPts val="0"/>
              </a:spcAft>
              <a:buNone/>
            </a:pPr>
            <a:r>
              <a:t/>
            </a:r>
            <a:endParaRPr sz="1500">
              <a:solidFill>
                <a:srgbClr val="000000"/>
              </a:solidFill>
              <a:latin typeface="Arial"/>
              <a:ea typeface="Arial"/>
              <a:cs typeface="Arial"/>
              <a:sym typeface="Arial"/>
            </a:endParaRPr>
          </a:p>
          <a:p>
            <a:pPr indent="0" lvl="0" marL="0" rtl="0" algn="just">
              <a:spcBef>
                <a:spcPts val="0"/>
              </a:spcBef>
              <a:spcAft>
                <a:spcPts val="0"/>
              </a:spcAft>
              <a:buNone/>
            </a:pPr>
            <a:r>
              <a:rPr lang="en" sz="1500">
                <a:solidFill>
                  <a:srgbClr val="000000"/>
                </a:solidFill>
                <a:latin typeface="Arial"/>
                <a:ea typeface="Arial"/>
                <a:cs typeface="Arial"/>
                <a:sym typeface="Arial"/>
              </a:rPr>
              <a:t>The software tool we build is going to help researchers organize their work in common virtual space and collaborate more efficiently with other researchers. The tool will also provide a way to map out the literature review in a visually descriptive way and allow researchers to maintain, edit or add the content of their literature review in a commonly shared space.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647150" y="159275"/>
            <a:ext cx="7981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Use Case # 1 - Upload research papers</a:t>
            </a:r>
            <a:endParaRPr sz="2400">
              <a:latin typeface="Proxima Nova"/>
              <a:ea typeface="Proxima Nova"/>
              <a:cs typeface="Proxima Nova"/>
              <a:sym typeface="Proxima Nova"/>
            </a:endParaRPr>
          </a:p>
        </p:txBody>
      </p:sp>
      <p:sp>
        <p:nvSpPr>
          <p:cNvPr id="72" name="Google Shape;72;p15"/>
          <p:cNvSpPr txBox="1"/>
          <p:nvPr/>
        </p:nvSpPr>
        <p:spPr>
          <a:xfrm>
            <a:off x="798800" y="774875"/>
            <a:ext cx="7706400" cy="346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a:highlight>
                  <a:schemeClr val="lt1"/>
                </a:highlight>
              </a:rPr>
              <a:t>Preconditions</a:t>
            </a:r>
            <a:endParaRPr b="1">
              <a:highlight>
                <a:schemeClr val="lt1"/>
              </a:highlight>
            </a:endParaRPr>
          </a:p>
          <a:p>
            <a:pPr indent="-317500" lvl="0" marL="457200" rtl="0" algn="l">
              <a:spcBef>
                <a:spcPts val="0"/>
              </a:spcBef>
              <a:spcAft>
                <a:spcPts val="0"/>
              </a:spcAft>
              <a:buSzPts val="1400"/>
              <a:buChar char="●"/>
            </a:pPr>
            <a:r>
              <a:rPr lang="en"/>
              <a:t>User has registered and is logged in</a:t>
            </a:r>
            <a:endParaRPr>
              <a:highlight>
                <a:schemeClr val="lt1"/>
              </a:highlight>
            </a:endParaRPr>
          </a:p>
          <a:p>
            <a:pPr indent="0" lvl="0" marL="457200" rtl="0" algn="l">
              <a:lnSpc>
                <a:spcPct val="115000"/>
              </a:lnSpc>
              <a:spcBef>
                <a:spcPts val="0"/>
              </a:spcBef>
              <a:spcAft>
                <a:spcPts val="0"/>
              </a:spcAft>
              <a:buNone/>
            </a:pPr>
            <a:r>
              <a:t/>
            </a:r>
            <a:endParaRPr>
              <a:highlight>
                <a:schemeClr val="lt1"/>
              </a:highlight>
            </a:endParaRPr>
          </a:p>
          <a:p>
            <a:pPr indent="0" lvl="0" marL="0" marR="0" rtl="0" algn="l">
              <a:lnSpc>
                <a:spcPct val="115000"/>
              </a:lnSpc>
              <a:spcBef>
                <a:spcPts val="0"/>
              </a:spcBef>
              <a:spcAft>
                <a:spcPts val="0"/>
              </a:spcAft>
              <a:buNone/>
            </a:pPr>
            <a:r>
              <a:rPr b="1" lang="en">
                <a:highlight>
                  <a:schemeClr val="lt1"/>
                </a:highlight>
              </a:rPr>
              <a:t>Main Flow:</a:t>
            </a:r>
            <a:endParaRPr b="1">
              <a:highlight>
                <a:schemeClr val="lt1"/>
              </a:highlight>
            </a:endParaRPr>
          </a:p>
          <a:p>
            <a:pPr indent="-317500" lvl="0" marL="457200" rtl="0" algn="l">
              <a:spcBef>
                <a:spcPts val="0"/>
              </a:spcBef>
              <a:spcAft>
                <a:spcPts val="0"/>
              </a:spcAft>
              <a:buSzPts val="1400"/>
              <a:buChar char="●"/>
            </a:pPr>
            <a:r>
              <a:rPr lang="en"/>
              <a:t>User creates a new repository by providing a name[S1]</a:t>
            </a:r>
            <a:endParaRPr/>
          </a:p>
          <a:p>
            <a:pPr indent="-317500" lvl="0" marL="457200" rtl="0" algn="l">
              <a:spcBef>
                <a:spcPts val="0"/>
              </a:spcBef>
              <a:spcAft>
                <a:spcPts val="0"/>
              </a:spcAft>
              <a:buSzPts val="1400"/>
              <a:buChar char="●"/>
            </a:pPr>
            <a:r>
              <a:rPr lang="en"/>
              <a:t>Uploads research papers as pdf files to existing repositories[S2]</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marR="0" rtl="0" algn="l">
              <a:lnSpc>
                <a:spcPct val="115000"/>
              </a:lnSpc>
              <a:spcBef>
                <a:spcPts val="0"/>
              </a:spcBef>
              <a:spcAft>
                <a:spcPts val="0"/>
              </a:spcAft>
              <a:buNone/>
            </a:pPr>
            <a:r>
              <a:rPr b="1" lang="en">
                <a:highlight>
                  <a:schemeClr val="lt1"/>
                </a:highlight>
              </a:rPr>
              <a:t>Subflows</a:t>
            </a:r>
            <a:endParaRPr b="1">
              <a:highlight>
                <a:schemeClr val="lt1"/>
              </a:highlight>
            </a:endParaRPr>
          </a:p>
          <a:p>
            <a:pPr indent="-317500" lvl="0" marL="457200" rtl="0" algn="l">
              <a:spcBef>
                <a:spcPts val="0"/>
              </a:spcBef>
              <a:spcAft>
                <a:spcPts val="0"/>
              </a:spcAft>
              <a:buSzPts val="1400"/>
              <a:buChar char="●"/>
            </a:pPr>
            <a:r>
              <a:rPr lang="en"/>
              <a:t>[S1] The tool automatically extracts major keywords </a:t>
            </a:r>
            <a:endParaRPr/>
          </a:p>
          <a:p>
            <a:pPr indent="-317500" lvl="0" marL="457200" rtl="0" algn="l">
              <a:spcBef>
                <a:spcPts val="0"/>
              </a:spcBef>
              <a:spcAft>
                <a:spcPts val="0"/>
              </a:spcAft>
              <a:buSzPts val="1400"/>
              <a:buChar char="●"/>
            </a:pPr>
            <a:r>
              <a:rPr lang="en"/>
              <a:t>[S2] Users can manually input the keywords and parameters</a:t>
            </a:r>
            <a:r>
              <a:rPr b="1" lang="en">
                <a:highlight>
                  <a:schemeClr val="lt1"/>
                </a:highlight>
              </a:rPr>
              <a:t> </a:t>
            </a:r>
            <a:endParaRPr b="1">
              <a:highlight>
                <a:schemeClr val="lt1"/>
              </a:highlight>
            </a:endParaRPr>
          </a:p>
          <a:p>
            <a:pPr indent="0" lvl="0" marL="0" marR="0" rtl="0" algn="l">
              <a:lnSpc>
                <a:spcPct val="115000"/>
              </a:lnSpc>
              <a:spcBef>
                <a:spcPts val="0"/>
              </a:spcBef>
              <a:spcAft>
                <a:spcPts val="0"/>
              </a:spcAft>
              <a:buNone/>
            </a:pPr>
            <a:r>
              <a:t/>
            </a:r>
            <a:endParaRPr b="1">
              <a:highlight>
                <a:schemeClr val="lt1"/>
              </a:highlight>
            </a:endParaRPr>
          </a:p>
          <a:p>
            <a:pPr indent="0" lvl="0" marL="0" marR="0" rtl="0" algn="l">
              <a:lnSpc>
                <a:spcPct val="115000"/>
              </a:lnSpc>
              <a:spcBef>
                <a:spcPts val="0"/>
              </a:spcBef>
              <a:spcAft>
                <a:spcPts val="0"/>
              </a:spcAft>
              <a:buNone/>
            </a:pPr>
            <a:r>
              <a:rPr b="1" lang="en">
                <a:highlight>
                  <a:schemeClr val="lt1"/>
                </a:highlight>
              </a:rPr>
              <a:t>Alternative Flows</a:t>
            </a:r>
            <a:endParaRPr b="1">
              <a:highlight>
                <a:schemeClr val="lt1"/>
              </a:highlight>
            </a:endParaRPr>
          </a:p>
          <a:p>
            <a:pPr indent="-317500" lvl="0" marL="457200" marR="0" rtl="0" algn="l">
              <a:lnSpc>
                <a:spcPct val="115000"/>
              </a:lnSpc>
              <a:spcBef>
                <a:spcPts val="0"/>
              </a:spcBef>
              <a:spcAft>
                <a:spcPts val="0"/>
              </a:spcAft>
              <a:buSzPts val="1400"/>
              <a:buChar char="●"/>
            </a:pPr>
            <a:r>
              <a:rPr lang="en">
                <a:highlight>
                  <a:schemeClr val="lt1"/>
                </a:highlight>
              </a:rPr>
              <a:t>[E1] User is not authenticated</a:t>
            </a:r>
            <a:endParaRPr>
              <a:highlight>
                <a:schemeClr val="lt1"/>
              </a:highlight>
            </a:endParaRPr>
          </a:p>
          <a:p>
            <a:pPr indent="-317500" lvl="0" marL="457200" marR="0" rtl="0" algn="l">
              <a:lnSpc>
                <a:spcPct val="115000"/>
              </a:lnSpc>
              <a:spcBef>
                <a:spcPts val="0"/>
              </a:spcBef>
              <a:spcAft>
                <a:spcPts val="0"/>
              </a:spcAft>
              <a:buSzPts val="1400"/>
              <a:buChar char="●"/>
            </a:pPr>
            <a:r>
              <a:rPr lang="en">
                <a:highlight>
                  <a:schemeClr val="lt1"/>
                </a:highlight>
              </a:rPr>
              <a:t>[E2] User has not uploaded the file in the correct format</a:t>
            </a: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647150" y="159275"/>
            <a:ext cx="743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Use Case # 2 - Organize and edit repository data/ research paper data</a:t>
            </a:r>
            <a:endParaRPr sz="2400">
              <a:latin typeface="Proxima Nova"/>
              <a:ea typeface="Proxima Nova"/>
              <a:cs typeface="Proxima Nova"/>
              <a:sym typeface="Proxima Nova"/>
            </a:endParaRPr>
          </a:p>
        </p:txBody>
      </p:sp>
      <p:sp>
        <p:nvSpPr>
          <p:cNvPr id="78" name="Google Shape;78;p16"/>
          <p:cNvSpPr txBox="1"/>
          <p:nvPr/>
        </p:nvSpPr>
        <p:spPr>
          <a:xfrm>
            <a:off x="239850" y="960225"/>
            <a:ext cx="8664300" cy="4117500"/>
          </a:xfrm>
          <a:prstGeom prst="rect">
            <a:avLst/>
          </a:prstGeom>
          <a:solidFill>
            <a:srgbClr val="FFFFFF"/>
          </a:solid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SzPts val="1400"/>
              <a:buFont typeface="Nunito"/>
              <a:buChar char="●"/>
            </a:pPr>
            <a:r>
              <a:rPr b="1" lang="en">
                <a:highlight>
                  <a:schemeClr val="lt1"/>
                </a:highlight>
              </a:rPr>
              <a:t>Preconditions</a:t>
            </a:r>
            <a:endParaRPr b="1">
              <a:highlight>
                <a:schemeClr val="lt1"/>
              </a:highlight>
            </a:endParaRPr>
          </a:p>
          <a:p>
            <a:pPr indent="457200" lvl="0" marL="457200" marR="0" rtl="0" algn="l">
              <a:lnSpc>
                <a:spcPct val="115000"/>
              </a:lnSpc>
              <a:spcBef>
                <a:spcPts val="0"/>
              </a:spcBef>
              <a:spcAft>
                <a:spcPts val="0"/>
              </a:spcAft>
              <a:buNone/>
            </a:pPr>
            <a:r>
              <a:rPr lang="en">
                <a:highlight>
                  <a:schemeClr val="lt1"/>
                </a:highlight>
              </a:rPr>
              <a:t>User must have access to </a:t>
            </a:r>
            <a:r>
              <a:rPr lang="en">
                <a:highlight>
                  <a:schemeClr val="lt1"/>
                </a:highlight>
              </a:rPr>
              <a:t>their own data after authentication</a:t>
            </a:r>
            <a:endParaRPr>
              <a:highlight>
                <a:schemeClr val="lt1"/>
              </a:highlight>
            </a:endParaRPr>
          </a:p>
          <a:p>
            <a:pPr indent="0" lvl="0" marL="457200" rtl="0" algn="l">
              <a:lnSpc>
                <a:spcPct val="115000"/>
              </a:lnSpc>
              <a:spcBef>
                <a:spcPts val="0"/>
              </a:spcBef>
              <a:spcAft>
                <a:spcPts val="0"/>
              </a:spcAft>
              <a:buNone/>
            </a:pPr>
            <a:r>
              <a:t/>
            </a:r>
            <a:endParaRPr>
              <a:highlight>
                <a:schemeClr val="lt1"/>
              </a:highlight>
            </a:endParaRPr>
          </a:p>
          <a:p>
            <a:pPr indent="-317500" lvl="0" marL="457200" marR="0" rtl="0" algn="l">
              <a:lnSpc>
                <a:spcPct val="115000"/>
              </a:lnSpc>
              <a:spcBef>
                <a:spcPts val="0"/>
              </a:spcBef>
              <a:spcAft>
                <a:spcPts val="0"/>
              </a:spcAft>
              <a:buSzPts val="1400"/>
              <a:buFont typeface="Nunito"/>
              <a:buChar char="●"/>
            </a:pPr>
            <a:r>
              <a:rPr b="1" lang="en">
                <a:highlight>
                  <a:schemeClr val="lt1"/>
                </a:highlight>
              </a:rPr>
              <a:t>Main Flow:</a:t>
            </a:r>
            <a:endParaRPr b="1">
              <a:highlight>
                <a:schemeClr val="lt1"/>
              </a:highlight>
            </a:endParaRPr>
          </a:p>
          <a:p>
            <a:pPr indent="457200" lvl="0" marL="457200" marR="0" rtl="0" algn="l">
              <a:lnSpc>
                <a:spcPct val="115000"/>
              </a:lnSpc>
              <a:spcBef>
                <a:spcPts val="0"/>
              </a:spcBef>
              <a:spcAft>
                <a:spcPts val="0"/>
              </a:spcAft>
              <a:buNone/>
            </a:pPr>
            <a:r>
              <a:rPr lang="en">
                <a:highlight>
                  <a:schemeClr val="lt1"/>
                </a:highlight>
              </a:rPr>
              <a:t>User will view all his/her repositories and papers [S1]. User will select the paper in the </a:t>
            </a:r>
            <a:endParaRPr>
              <a:highlight>
                <a:schemeClr val="lt1"/>
              </a:highlight>
            </a:endParaRPr>
          </a:p>
          <a:p>
            <a:pPr indent="457200" lvl="0" marL="457200" marR="0" rtl="0" algn="l">
              <a:lnSpc>
                <a:spcPct val="115000"/>
              </a:lnSpc>
              <a:spcBef>
                <a:spcPts val="0"/>
              </a:spcBef>
              <a:spcAft>
                <a:spcPts val="0"/>
              </a:spcAft>
              <a:buNone/>
            </a:pPr>
            <a:r>
              <a:rPr lang="en">
                <a:highlight>
                  <a:schemeClr val="lt1"/>
                </a:highlight>
              </a:rPr>
              <a:t>R</a:t>
            </a:r>
            <a:r>
              <a:rPr lang="en">
                <a:highlight>
                  <a:schemeClr val="lt1"/>
                </a:highlight>
              </a:rPr>
              <a:t>epository of their choice to edit/update</a:t>
            </a:r>
            <a:r>
              <a:rPr lang="en">
                <a:highlight>
                  <a:schemeClr val="lt1"/>
                </a:highlight>
              </a:rPr>
              <a:t>  [S2]. User will go ahead and update the necessary </a:t>
            </a:r>
            <a:endParaRPr>
              <a:highlight>
                <a:schemeClr val="lt1"/>
              </a:highlight>
            </a:endParaRPr>
          </a:p>
          <a:p>
            <a:pPr indent="457200" lvl="0" marL="457200" marR="0" rtl="0" algn="l">
              <a:lnSpc>
                <a:spcPct val="115000"/>
              </a:lnSpc>
              <a:spcBef>
                <a:spcPts val="0"/>
              </a:spcBef>
              <a:spcAft>
                <a:spcPts val="0"/>
              </a:spcAft>
              <a:buNone/>
            </a:pPr>
            <a:r>
              <a:rPr lang="en">
                <a:highlight>
                  <a:schemeClr val="lt1"/>
                </a:highlight>
              </a:rPr>
              <a:t>data of the paper [S3].</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317500" lvl="0" marL="457200" marR="0" rtl="0" algn="l">
              <a:lnSpc>
                <a:spcPct val="115000"/>
              </a:lnSpc>
              <a:spcBef>
                <a:spcPts val="0"/>
              </a:spcBef>
              <a:spcAft>
                <a:spcPts val="0"/>
              </a:spcAft>
              <a:buSzPts val="1400"/>
              <a:buFont typeface="Nunito"/>
              <a:buChar char="●"/>
            </a:pPr>
            <a:r>
              <a:rPr b="1" lang="en">
                <a:highlight>
                  <a:schemeClr val="lt1"/>
                </a:highlight>
              </a:rPr>
              <a:t>Subflows</a:t>
            </a:r>
            <a:endParaRPr b="1">
              <a:highlight>
                <a:schemeClr val="lt1"/>
              </a:highlight>
            </a:endParaRPr>
          </a:p>
          <a:p>
            <a:pPr indent="-317500" lvl="1" marL="914400" marR="0" rtl="0" algn="l">
              <a:lnSpc>
                <a:spcPct val="115000"/>
              </a:lnSpc>
              <a:spcBef>
                <a:spcPts val="0"/>
              </a:spcBef>
              <a:spcAft>
                <a:spcPts val="0"/>
              </a:spcAft>
              <a:buSzPts val="1400"/>
              <a:buFont typeface="Nunito"/>
              <a:buChar char="○"/>
            </a:pPr>
            <a:r>
              <a:rPr lang="en">
                <a:highlight>
                  <a:schemeClr val="lt1"/>
                </a:highlight>
              </a:rPr>
              <a:t> [S1] User searches repository by name or by scrolling through the list of repositories.</a:t>
            </a:r>
            <a:endParaRPr>
              <a:highlight>
                <a:schemeClr val="lt1"/>
              </a:highlight>
            </a:endParaRPr>
          </a:p>
          <a:p>
            <a:pPr indent="-317500" lvl="1" marL="914400" marR="0" rtl="0" algn="l">
              <a:lnSpc>
                <a:spcPct val="115000"/>
              </a:lnSpc>
              <a:spcBef>
                <a:spcPts val="0"/>
              </a:spcBef>
              <a:spcAft>
                <a:spcPts val="0"/>
              </a:spcAft>
              <a:buSzPts val="1400"/>
              <a:buFont typeface="Nunito"/>
              <a:buChar char="○"/>
            </a:pPr>
            <a:r>
              <a:rPr lang="en">
                <a:highlight>
                  <a:schemeClr val="lt1"/>
                </a:highlight>
              </a:rPr>
              <a:t> [S2] The paper selected by the user and the </a:t>
            </a:r>
            <a:r>
              <a:rPr lang="en">
                <a:highlight>
                  <a:schemeClr val="lt1"/>
                </a:highlight>
              </a:rPr>
              <a:t>data</a:t>
            </a:r>
            <a:r>
              <a:rPr lang="en">
                <a:highlight>
                  <a:schemeClr val="lt1"/>
                </a:highlight>
              </a:rPr>
              <a:t> associated with it will be displayed </a:t>
            </a:r>
            <a:endParaRPr>
              <a:highlight>
                <a:schemeClr val="lt1"/>
              </a:highlight>
            </a:endParaRPr>
          </a:p>
          <a:p>
            <a:pPr indent="0" lvl="0" marL="914400" marR="0" rtl="0" algn="l">
              <a:lnSpc>
                <a:spcPct val="115000"/>
              </a:lnSpc>
              <a:spcBef>
                <a:spcPts val="0"/>
              </a:spcBef>
              <a:spcAft>
                <a:spcPts val="0"/>
              </a:spcAft>
              <a:buNone/>
            </a:pPr>
            <a:r>
              <a:rPr lang="en">
                <a:highlight>
                  <a:schemeClr val="lt1"/>
                </a:highlight>
              </a:rPr>
              <a:t> in a central window</a:t>
            </a:r>
            <a:endParaRPr>
              <a:highlight>
                <a:schemeClr val="lt1"/>
              </a:highlight>
            </a:endParaRPr>
          </a:p>
          <a:p>
            <a:pPr indent="-317500" lvl="1" marL="914400" marR="0" rtl="0" algn="l">
              <a:lnSpc>
                <a:spcPct val="115000"/>
              </a:lnSpc>
              <a:spcBef>
                <a:spcPts val="0"/>
              </a:spcBef>
              <a:spcAft>
                <a:spcPts val="0"/>
              </a:spcAft>
              <a:buSzPts val="1400"/>
              <a:buFont typeface="Nunito"/>
              <a:buChar char="○"/>
            </a:pPr>
            <a:r>
              <a:rPr lang="en">
                <a:highlight>
                  <a:schemeClr val="lt1"/>
                </a:highlight>
              </a:rPr>
              <a:t> [S3] Software will provide the data in an editable format for user to edit any part of it</a:t>
            </a:r>
            <a:endParaRPr>
              <a:highlight>
                <a:schemeClr val="lt1"/>
              </a:highlight>
            </a:endParaRPr>
          </a:p>
          <a:p>
            <a:pPr indent="0" lvl="0" marL="914400" marR="0" rtl="0" algn="l">
              <a:lnSpc>
                <a:spcPct val="115000"/>
              </a:lnSpc>
              <a:spcBef>
                <a:spcPts val="0"/>
              </a:spcBef>
              <a:spcAft>
                <a:spcPts val="0"/>
              </a:spcAft>
              <a:buNone/>
            </a:pPr>
            <a:r>
              <a:t/>
            </a:r>
            <a:endParaRPr>
              <a:highlight>
                <a:schemeClr val="lt1"/>
              </a:highlight>
            </a:endParaRPr>
          </a:p>
          <a:p>
            <a:pPr indent="-317500" lvl="0" marL="457200" marR="0" rtl="0" algn="l">
              <a:lnSpc>
                <a:spcPct val="115000"/>
              </a:lnSpc>
              <a:spcBef>
                <a:spcPts val="0"/>
              </a:spcBef>
              <a:spcAft>
                <a:spcPts val="0"/>
              </a:spcAft>
              <a:buSzPts val="1400"/>
              <a:buFont typeface="Nunito"/>
              <a:buChar char="●"/>
            </a:pPr>
            <a:r>
              <a:rPr b="1" lang="en">
                <a:highlight>
                  <a:schemeClr val="lt1"/>
                </a:highlight>
              </a:rPr>
              <a:t> Alternative Flows</a:t>
            </a:r>
            <a:endParaRPr b="1">
              <a:highlight>
                <a:schemeClr val="lt1"/>
              </a:highlight>
            </a:endParaRPr>
          </a:p>
          <a:p>
            <a:pPr indent="0" lvl="0" marL="457200" marR="0" rtl="0" algn="l">
              <a:lnSpc>
                <a:spcPct val="115000"/>
              </a:lnSpc>
              <a:spcBef>
                <a:spcPts val="0"/>
              </a:spcBef>
              <a:spcAft>
                <a:spcPts val="0"/>
              </a:spcAft>
              <a:buNone/>
            </a:pPr>
            <a:r>
              <a:rPr lang="en">
                <a:highlight>
                  <a:schemeClr val="lt1"/>
                </a:highlight>
              </a:rPr>
              <a:t> [E1] No repositories available</a:t>
            </a:r>
            <a:endParaRPr sz="2000">
              <a:highlight>
                <a:schemeClr val="lt1"/>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647150" y="159275"/>
            <a:ext cx="790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aven Pro"/>
                <a:ea typeface="Maven Pro"/>
                <a:cs typeface="Maven Pro"/>
                <a:sym typeface="Maven Pro"/>
              </a:rPr>
              <a:t>Use Case # 3 - Collaborate/Connect with other researchers</a:t>
            </a:r>
            <a:endParaRPr sz="2400">
              <a:latin typeface="Maven Pro"/>
              <a:ea typeface="Maven Pro"/>
              <a:cs typeface="Maven Pro"/>
              <a:sym typeface="Maven Pro"/>
            </a:endParaRPr>
          </a:p>
        </p:txBody>
      </p:sp>
      <p:sp>
        <p:nvSpPr>
          <p:cNvPr id="84" name="Google Shape;84;p17"/>
          <p:cNvSpPr txBox="1"/>
          <p:nvPr/>
        </p:nvSpPr>
        <p:spPr>
          <a:xfrm>
            <a:off x="347375" y="1205975"/>
            <a:ext cx="8684400" cy="4598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SzPts val="1400"/>
              <a:buChar char="●"/>
            </a:pPr>
            <a:r>
              <a:rPr b="1" lang="en">
                <a:highlight>
                  <a:schemeClr val="lt1"/>
                </a:highlight>
              </a:rPr>
              <a:t>Preconditions</a:t>
            </a:r>
            <a:endParaRPr b="1">
              <a:highlight>
                <a:schemeClr val="lt1"/>
              </a:highlight>
            </a:endParaRPr>
          </a:p>
          <a:p>
            <a:pPr indent="0" lvl="0" marL="457200" rtl="0" algn="l">
              <a:spcBef>
                <a:spcPts val="0"/>
              </a:spcBef>
              <a:spcAft>
                <a:spcPts val="0"/>
              </a:spcAft>
              <a:buNone/>
            </a:pPr>
            <a:r>
              <a:rPr lang="en"/>
              <a:t>User has permission and access to connect with other users and to view/edit the common data</a:t>
            </a:r>
            <a:endParaRPr>
              <a:highlight>
                <a:schemeClr val="lt1"/>
              </a:highlight>
            </a:endParaRPr>
          </a:p>
          <a:p>
            <a:pPr indent="0" lvl="0" marL="457200" rtl="0" algn="l">
              <a:lnSpc>
                <a:spcPct val="115000"/>
              </a:lnSpc>
              <a:spcBef>
                <a:spcPts val="0"/>
              </a:spcBef>
              <a:spcAft>
                <a:spcPts val="0"/>
              </a:spcAft>
              <a:buNone/>
            </a:pPr>
            <a:r>
              <a:rPr lang="en">
                <a:highlight>
                  <a:schemeClr val="lt1"/>
                </a:highlight>
              </a:rPr>
              <a:t> </a:t>
            </a:r>
            <a:endParaRPr>
              <a:highlight>
                <a:schemeClr val="lt1"/>
              </a:highlight>
            </a:endParaRPr>
          </a:p>
          <a:p>
            <a:pPr indent="-317500" lvl="0" marL="457200" marR="0" rtl="0" algn="l">
              <a:lnSpc>
                <a:spcPct val="115000"/>
              </a:lnSpc>
              <a:spcBef>
                <a:spcPts val="0"/>
              </a:spcBef>
              <a:spcAft>
                <a:spcPts val="0"/>
              </a:spcAft>
              <a:buSzPts val="1400"/>
              <a:buChar char="●"/>
            </a:pPr>
            <a:r>
              <a:rPr b="1" lang="en">
                <a:highlight>
                  <a:schemeClr val="lt1"/>
                </a:highlight>
              </a:rPr>
              <a:t>Main Flow</a:t>
            </a:r>
            <a:endParaRPr b="1">
              <a:highlight>
                <a:schemeClr val="lt1"/>
              </a:highlight>
            </a:endParaRPr>
          </a:p>
          <a:p>
            <a:pPr indent="0" lvl="0" marL="457200" marR="0" rtl="0" algn="l">
              <a:lnSpc>
                <a:spcPct val="115000"/>
              </a:lnSpc>
              <a:spcBef>
                <a:spcPts val="0"/>
              </a:spcBef>
              <a:spcAft>
                <a:spcPts val="0"/>
              </a:spcAft>
              <a:buNone/>
            </a:pPr>
            <a:r>
              <a:rPr lang="en" sz="1500">
                <a:highlight>
                  <a:schemeClr val="lt1"/>
                </a:highlight>
              </a:rPr>
              <a:t>User will view all common repositories and papers [S1]. User can view and access all the team</a:t>
            </a:r>
            <a:endParaRPr sz="1500">
              <a:highlight>
                <a:schemeClr val="lt1"/>
              </a:highlight>
            </a:endParaRPr>
          </a:p>
          <a:p>
            <a:pPr indent="0" lvl="0" marL="457200" marR="0" rtl="0" algn="l">
              <a:lnSpc>
                <a:spcPct val="115000"/>
              </a:lnSpc>
              <a:spcBef>
                <a:spcPts val="0"/>
              </a:spcBef>
              <a:spcAft>
                <a:spcPts val="0"/>
              </a:spcAft>
              <a:buNone/>
            </a:pPr>
            <a:r>
              <a:rPr lang="en" sz="1500">
                <a:highlight>
                  <a:schemeClr val="lt1"/>
                </a:highlight>
              </a:rPr>
              <a:t>members and have a way to message or notify them [S2]. Bot will update members of same </a:t>
            </a:r>
            <a:endParaRPr sz="1500">
              <a:highlight>
                <a:schemeClr val="lt1"/>
              </a:highlight>
            </a:endParaRPr>
          </a:p>
          <a:p>
            <a:pPr indent="0" lvl="0" marL="457200" marR="0" rtl="0" algn="l">
              <a:lnSpc>
                <a:spcPct val="115000"/>
              </a:lnSpc>
              <a:spcBef>
                <a:spcPts val="0"/>
              </a:spcBef>
              <a:spcAft>
                <a:spcPts val="0"/>
              </a:spcAft>
              <a:buNone/>
            </a:pPr>
            <a:r>
              <a:rPr lang="en" sz="1500">
                <a:highlight>
                  <a:schemeClr val="lt1"/>
                </a:highlight>
              </a:rPr>
              <a:t>team/group when updates are made to common data [S3].</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317500" lvl="0" marL="457200" marR="0" rtl="0" algn="l">
              <a:lnSpc>
                <a:spcPct val="115000"/>
              </a:lnSpc>
              <a:spcBef>
                <a:spcPts val="0"/>
              </a:spcBef>
              <a:spcAft>
                <a:spcPts val="0"/>
              </a:spcAft>
              <a:buSzPts val="1400"/>
              <a:buChar char="●"/>
            </a:pPr>
            <a:r>
              <a:rPr b="1" lang="en">
                <a:highlight>
                  <a:schemeClr val="lt1"/>
                </a:highlight>
              </a:rPr>
              <a:t>Subflows</a:t>
            </a:r>
            <a:endParaRPr b="1">
              <a:highlight>
                <a:schemeClr val="lt1"/>
              </a:highlight>
            </a:endParaRPr>
          </a:p>
          <a:p>
            <a:pPr indent="-317500" lvl="1" marL="914400" marR="0" rtl="0" algn="l">
              <a:lnSpc>
                <a:spcPct val="115000"/>
              </a:lnSpc>
              <a:spcBef>
                <a:spcPts val="0"/>
              </a:spcBef>
              <a:spcAft>
                <a:spcPts val="0"/>
              </a:spcAft>
              <a:buSzPts val="1400"/>
              <a:buChar char="○"/>
            </a:pPr>
            <a:r>
              <a:rPr lang="en">
                <a:highlight>
                  <a:schemeClr val="lt1"/>
                </a:highlight>
              </a:rPr>
              <a:t>[S1] User searches repository by name or by scrolling through the list of common repositories.</a:t>
            </a:r>
            <a:endParaRPr>
              <a:highlight>
                <a:schemeClr val="lt1"/>
              </a:highlight>
            </a:endParaRPr>
          </a:p>
          <a:p>
            <a:pPr indent="-317500" lvl="1" marL="914400" marR="0" rtl="0" algn="l">
              <a:lnSpc>
                <a:spcPct val="115000"/>
              </a:lnSpc>
              <a:spcBef>
                <a:spcPts val="0"/>
              </a:spcBef>
              <a:spcAft>
                <a:spcPts val="0"/>
              </a:spcAft>
              <a:buSzPts val="1400"/>
              <a:buChar char="○"/>
            </a:pPr>
            <a:r>
              <a:rPr lang="en">
                <a:highlight>
                  <a:schemeClr val="lt1"/>
                </a:highlight>
              </a:rPr>
              <a:t>[S2] User should be able to access the paper and the profiles of his/her team members.</a:t>
            </a:r>
            <a:endParaRPr>
              <a:highlight>
                <a:schemeClr val="lt1"/>
              </a:highlight>
            </a:endParaRPr>
          </a:p>
          <a:p>
            <a:pPr indent="-317500" lvl="1" marL="914400" marR="0" rtl="0" algn="l">
              <a:lnSpc>
                <a:spcPct val="115000"/>
              </a:lnSpc>
              <a:spcBef>
                <a:spcPts val="0"/>
              </a:spcBef>
              <a:spcAft>
                <a:spcPts val="0"/>
              </a:spcAft>
              <a:buSzPts val="1400"/>
              <a:buChar char="○"/>
            </a:pPr>
            <a:r>
              <a:rPr lang="en">
                <a:highlight>
                  <a:schemeClr val="lt1"/>
                </a:highlight>
              </a:rPr>
              <a:t>[S3] User should be able to update/edit or comment on the paper of his/her team members.</a:t>
            </a:r>
            <a:endParaRPr>
              <a:highlight>
                <a:schemeClr val="lt1"/>
              </a:highlight>
            </a:endParaRPr>
          </a:p>
          <a:p>
            <a:pPr indent="-317500" lvl="0" marL="457200" marR="0" rtl="0" algn="l">
              <a:lnSpc>
                <a:spcPct val="115000"/>
              </a:lnSpc>
              <a:spcBef>
                <a:spcPts val="0"/>
              </a:spcBef>
              <a:spcAft>
                <a:spcPts val="0"/>
              </a:spcAft>
              <a:buSzPts val="1400"/>
              <a:buFont typeface="Nunito"/>
              <a:buChar char="●"/>
            </a:pPr>
            <a:r>
              <a:rPr b="1" lang="en">
                <a:highlight>
                  <a:schemeClr val="lt1"/>
                </a:highlight>
              </a:rPr>
              <a:t>  Alternative Flows</a:t>
            </a:r>
            <a:endParaRPr b="1">
              <a:highlight>
                <a:schemeClr val="lt1"/>
              </a:highlight>
            </a:endParaRPr>
          </a:p>
          <a:p>
            <a:pPr indent="0" lvl="0" marL="457200" marR="0" rtl="0" algn="l">
              <a:lnSpc>
                <a:spcPct val="115000"/>
              </a:lnSpc>
              <a:spcBef>
                <a:spcPts val="0"/>
              </a:spcBef>
              <a:spcAft>
                <a:spcPts val="0"/>
              </a:spcAft>
              <a:buNone/>
            </a:pPr>
            <a:r>
              <a:rPr lang="en">
                <a:highlight>
                  <a:schemeClr val="lt1"/>
                </a:highlight>
              </a:rPr>
              <a:t> [E1] User is not part of any shared repositories</a:t>
            </a:r>
            <a:endParaRPr>
              <a:highlight>
                <a:schemeClr val="lt1"/>
              </a:highlight>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647150" y="159275"/>
            <a:ext cx="790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aven Pro"/>
                <a:ea typeface="Maven Pro"/>
                <a:cs typeface="Maven Pro"/>
                <a:sym typeface="Maven Pro"/>
              </a:rPr>
              <a:t>Use Case # 4 - Visualize research/literature review</a:t>
            </a:r>
            <a:endParaRPr sz="2400">
              <a:latin typeface="Maven Pro"/>
              <a:ea typeface="Maven Pro"/>
              <a:cs typeface="Maven Pro"/>
              <a:sym typeface="Maven Pro"/>
            </a:endParaRPr>
          </a:p>
        </p:txBody>
      </p:sp>
      <p:sp>
        <p:nvSpPr>
          <p:cNvPr id="90" name="Google Shape;90;p18"/>
          <p:cNvSpPr txBox="1"/>
          <p:nvPr/>
        </p:nvSpPr>
        <p:spPr>
          <a:xfrm>
            <a:off x="408625" y="880850"/>
            <a:ext cx="7353900" cy="40665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SzPts val="1300"/>
              <a:buChar char="●"/>
            </a:pPr>
            <a:r>
              <a:rPr b="1" lang="en" sz="1300">
                <a:highlight>
                  <a:srgbClr val="FFFFFF"/>
                </a:highlight>
              </a:rPr>
              <a:t>Preconditions</a:t>
            </a:r>
            <a:endParaRPr b="1" sz="1300">
              <a:highlight>
                <a:srgbClr val="FFFFFF"/>
              </a:highlight>
            </a:endParaRPr>
          </a:p>
          <a:p>
            <a:pPr indent="0" lvl="0" marL="457200" marR="0" rtl="0" algn="l">
              <a:lnSpc>
                <a:spcPct val="115000"/>
              </a:lnSpc>
              <a:spcBef>
                <a:spcPts val="0"/>
              </a:spcBef>
              <a:spcAft>
                <a:spcPts val="0"/>
              </a:spcAft>
              <a:buNone/>
            </a:pPr>
            <a:r>
              <a:rPr lang="en" sz="1300">
                <a:highlight>
                  <a:srgbClr val="FFFFFF"/>
                </a:highlight>
              </a:rPr>
              <a:t>User must have access to their own data after authentication</a:t>
            </a:r>
            <a:endParaRPr sz="1300">
              <a:highlight>
                <a:srgbClr val="FFFFFF"/>
              </a:highlight>
            </a:endParaRPr>
          </a:p>
          <a:p>
            <a:pPr indent="0" lvl="0" marL="457200" rtl="0" algn="l">
              <a:lnSpc>
                <a:spcPct val="115000"/>
              </a:lnSpc>
              <a:spcBef>
                <a:spcPts val="0"/>
              </a:spcBef>
              <a:spcAft>
                <a:spcPts val="0"/>
              </a:spcAft>
              <a:buNone/>
            </a:pPr>
            <a:r>
              <a:t/>
            </a:r>
            <a:endParaRPr sz="1300">
              <a:highlight>
                <a:srgbClr val="FFFFFF"/>
              </a:highlight>
            </a:endParaRPr>
          </a:p>
          <a:p>
            <a:pPr indent="-311150" lvl="0" marL="457200" marR="0" rtl="0" algn="l">
              <a:lnSpc>
                <a:spcPct val="115000"/>
              </a:lnSpc>
              <a:spcBef>
                <a:spcPts val="0"/>
              </a:spcBef>
              <a:spcAft>
                <a:spcPts val="0"/>
              </a:spcAft>
              <a:buSzPts val="1300"/>
              <a:buFont typeface="Nunito"/>
              <a:buChar char="●"/>
            </a:pPr>
            <a:r>
              <a:rPr b="1" lang="en" sz="1300">
                <a:highlight>
                  <a:srgbClr val="FFFFFF"/>
                </a:highlight>
              </a:rPr>
              <a:t>Main Flow</a:t>
            </a:r>
            <a:endParaRPr b="1" sz="1300">
              <a:highlight>
                <a:srgbClr val="FFFFFF"/>
              </a:highlight>
            </a:endParaRPr>
          </a:p>
          <a:p>
            <a:pPr indent="-311150" lvl="1" marL="914400" marR="0" rtl="0" algn="l">
              <a:lnSpc>
                <a:spcPct val="115000"/>
              </a:lnSpc>
              <a:spcBef>
                <a:spcPts val="0"/>
              </a:spcBef>
              <a:spcAft>
                <a:spcPts val="0"/>
              </a:spcAft>
              <a:buSzPts val="1300"/>
              <a:buChar char="○"/>
            </a:pPr>
            <a:r>
              <a:rPr lang="en" sz="1300">
                <a:highlight>
                  <a:srgbClr val="FFFFFF"/>
                </a:highlight>
              </a:rPr>
              <a:t>User will view all his/her repositories and papers [S1].</a:t>
            </a:r>
            <a:endParaRPr sz="1300">
              <a:highlight>
                <a:srgbClr val="FFFFFF"/>
              </a:highlight>
            </a:endParaRPr>
          </a:p>
          <a:p>
            <a:pPr indent="-311150" lvl="1" marL="914400" marR="0" rtl="0" algn="l">
              <a:lnSpc>
                <a:spcPct val="115000"/>
              </a:lnSpc>
              <a:spcBef>
                <a:spcPts val="0"/>
              </a:spcBef>
              <a:spcAft>
                <a:spcPts val="0"/>
              </a:spcAft>
              <a:buSzPts val="1300"/>
              <a:buChar char="○"/>
            </a:pPr>
            <a:r>
              <a:rPr lang="en" sz="1300">
                <a:highlight>
                  <a:srgbClr val="FFFFFF"/>
                </a:highlight>
              </a:rPr>
              <a:t>User will select the paper in the repository of their choice to visualize [S2].</a:t>
            </a:r>
            <a:endParaRPr sz="1300">
              <a:highlight>
                <a:srgbClr val="FFFFFF"/>
              </a:highlight>
            </a:endParaRPr>
          </a:p>
          <a:p>
            <a:pPr indent="-311150" lvl="1" marL="914400" marR="0" rtl="0" algn="l">
              <a:lnSpc>
                <a:spcPct val="115000"/>
              </a:lnSpc>
              <a:spcBef>
                <a:spcPts val="0"/>
              </a:spcBef>
              <a:spcAft>
                <a:spcPts val="0"/>
              </a:spcAft>
              <a:buSzPts val="1300"/>
              <a:buChar char="○"/>
            </a:pPr>
            <a:r>
              <a:rPr lang="en" sz="1300">
                <a:highlight>
                  <a:srgbClr val="FFFFFF"/>
                </a:highlight>
              </a:rPr>
              <a:t>User will be presented with a visual view of the literature review [S3].</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311150" lvl="0" marL="457200" marR="0" rtl="0" algn="l">
              <a:lnSpc>
                <a:spcPct val="115000"/>
              </a:lnSpc>
              <a:spcBef>
                <a:spcPts val="0"/>
              </a:spcBef>
              <a:spcAft>
                <a:spcPts val="0"/>
              </a:spcAft>
              <a:buSzPts val="1300"/>
              <a:buFont typeface="Nunito"/>
              <a:buChar char="●"/>
            </a:pPr>
            <a:r>
              <a:rPr b="1" lang="en" sz="1300">
                <a:highlight>
                  <a:srgbClr val="FFFFFF"/>
                </a:highlight>
              </a:rPr>
              <a:t>Subflows</a:t>
            </a:r>
            <a:endParaRPr b="1" sz="1300">
              <a:highlight>
                <a:srgbClr val="FFFFFF"/>
              </a:highlight>
            </a:endParaRPr>
          </a:p>
          <a:p>
            <a:pPr indent="-311150" lvl="1" marL="914400" marR="0" rtl="0" algn="l">
              <a:lnSpc>
                <a:spcPct val="115000"/>
              </a:lnSpc>
              <a:spcBef>
                <a:spcPts val="0"/>
              </a:spcBef>
              <a:spcAft>
                <a:spcPts val="0"/>
              </a:spcAft>
              <a:buSzPts val="1300"/>
              <a:buFont typeface="Nunito"/>
              <a:buChar char="○"/>
            </a:pPr>
            <a:r>
              <a:rPr lang="en" sz="1300">
                <a:highlight>
                  <a:srgbClr val="FFFFFF"/>
                </a:highlight>
              </a:rPr>
              <a:t>[S1] User searches repository by name or by scrolling through the list of repositories.</a:t>
            </a:r>
            <a:endParaRPr sz="1300">
              <a:highlight>
                <a:srgbClr val="FFFFFF"/>
              </a:highlight>
            </a:endParaRPr>
          </a:p>
          <a:p>
            <a:pPr indent="-311150" lvl="1" marL="914400" marR="0" rtl="0" algn="l">
              <a:lnSpc>
                <a:spcPct val="115000"/>
              </a:lnSpc>
              <a:spcBef>
                <a:spcPts val="0"/>
              </a:spcBef>
              <a:spcAft>
                <a:spcPts val="0"/>
              </a:spcAft>
              <a:buSzPts val="1300"/>
              <a:buChar char="○"/>
            </a:pPr>
            <a:r>
              <a:rPr lang="en" sz="1300">
                <a:highlight>
                  <a:srgbClr val="FFFFFF"/>
                </a:highlight>
              </a:rPr>
              <a:t>[S2] User will be provided options on the method of visualization before</a:t>
            </a:r>
            <a:endParaRPr sz="1300">
              <a:highlight>
                <a:srgbClr val="FFFFFF"/>
              </a:highlight>
            </a:endParaRPr>
          </a:p>
          <a:p>
            <a:pPr indent="457200" lvl="0" marL="457200" marR="0" rtl="0" algn="l">
              <a:lnSpc>
                <a:spcPct val="115000"/>
              </a:lnSpc>
              <a:spcBef>
                <a:spcPts val="0"/>
              </a:spcBef>
              <a:spcAft>
                <a:spcPts val="0"/>
              </a:spcAft>
              <a:buNone/>
            </a:pPr>
            <a:r>
              <a:rPr lang="en" sz="1300">
                <a:highlight>
                  <a:srgbClr val="FFFFFF"/>
                </a:highlight>
              </a:rPr>
              <a:t>redirecting to visualisation page.</a:t>
            </a:r>
            <a:endParaRPr sz="1300">
              <a:highlight>
                <a:srgbClr val="FFFFFF"/>
              </a:highlight>
            </a:endParaRPr>
          </a:p>
          <a:p>
            <a:pPr indent="-311150" lvl="0" marL="914400" marR="0" rtl="0" algn="l">
              <a:lnSpc>
                <a:spcPct val="115000"/>
              </a:lnSpc>
              <a:spcBef>
                <a:spcPts val="0"/>
              </a:spcBef>
              <a:spcAft>
                <a:spcPts val="0"/>
              </a:spcAft>
              <a:buSzPts val="1300"/>
              <a:buChar char="●"/>
            </a:pPr>
            <a:r>
              <a:rPr lang="en" sz="1300">
                <a:highlight>
                  <a:srgbClr val="FFFFFF"/>
                </a:highlight>
              </a:rPr>
              <a:t>[S3] Software will display the visualization and provide options for user to interact with</a:t>
            </a:r>
            <a:endParaRPr sz="1300">
              <a:highlight>
                <a:srgbClr val="FFFFFF"/>
              </a:highlight>
            </a:endParaRPr>
          </a:p>
          <a:p>
            <a:pPr indent="0" lvl="0" marL="914400" marR="0" rtl="0" algn="l">
              <a:lnSpc>
                <a:spcPct val="115000"/>
              </a:lnSpc>
              <a:spcBef>
                <a:spcPts val="0"/>
              </a:spcBef>
              <a:spcAft>
                <a:spcPts val="0"/>
              </a:spcAft>
              <a:buNone/>
            </a:pPr>
            <a:r>
              <a:rPr lang="en" sz="1300">
                <a:highlight>
                  <a:srgbClr val="FFFFFF"/>
                </a:highlight>
              </a:rPr>
              <a:t> visualization like clicking, zooming, highlighting.</a:t>
            </a:r>
            <a:endParaRPr sz="1300">
              <a:highlight>
                <a:srgbClr val="FFFFFF"/>
              </a:highlight>
            </a:endParaRPr>
          </a:p>
          <a:p>
            <a:pPr indent="0" lvl="0" marL="914400" marR="0" rtl="0" algn="l">
              <a:lnSpc>
                <a:spcPct val="115000"/>
              </a:lnSpc>
              <a:spcBef>
                <a:spcPts val="0"/>
              </a:spcBef>
              <a:spcAft>
                <a:spcPts val="0"/>
              </a:spcAft>
              <a:buNone/>
            </a:pPr>
            <a:r>
              <a:t/>
            </a:r>
            <a:endParaRPr sz="1300">
              <a:highlight>
                <a:srgbClr val="FFFFFF"/>
              </a:highlight>
            </a:endParaRPr>
          </a:p>
          <a:p>
            <a:pPr indent="-311150" lvl="0" marL="457200" marR="0" rtl="0" algn="l">
              <a:lnSpc>
                <a:spcPct val="115000"/>
              </a:lnSpc>
              <a:spcBef>
                <a:spcPts val="0"/>
              </a:spcBef>
              <a:spcAft>
                <a:spcPts val="0"/>
              </a:spcAft>
              <a:buSzPts val="1300"/>
              <a:buFont typeface="Nunito"/>
              <a:buChar char="●"/>
            </a:pPr>
            <a:r>
              <a:rPr lang="en" sz="1300">
                <a:highlight>
                  <a:srgbClr val="FFFFFF"/>
                </a:highlight>
              </a:rPr>
              <a:t> </a:t>
            </a:r>
            <a:r>
              <a:rPr b="1" lang="en" sz="1300">
                <a:highlight>
                  <a:srgbClr val="FFFFFF"/>
                </a:highlight>
              </a:rPr>
              <a:t>Alternative Flows</a:t>
            </a:r>
            <a:endParaRPr b="1" sz="1300">
              <a:highlight>
                <a:srgbClr val="FFFFFF"/>
              </a:highlight>
            </a:endParaRPr>
          </a:p>
          <a:p>
            <a:pPr indent="0" lvl="0" marL="457200" marR="0" rtl="0" algn="l">
              <a:lnSpc>
                <a:spcPct val="115000"/>
              </a:lnSpc>
              <a:spcBef>
                <a:spcPts val="0"/>
              </a:spcBef>
              <a:spcAft>
                <a:spcPts val="0"/>
              </a:spcAft>
              <a:buNone/>
            </a:pPr>
            <a:r>
              <a:rPr lang="en" sz="1300">
                <a:highlight>
                  <a:srgbClr val="FFFFFF"/>
                </a:highlight>
              </a:rPr>
              <a:t> [E1] No repositories available</a:t>
            </a:r>
            <a:endParaRPr sz="1900">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789100" y="140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Activity Diagram</a:t>
            </a:r>
            <a:endParaRPr/>
          </a:p>
        </p:txBody>
      </p:sp>
      <p:pic>
        <p:nvPicPr>
          <p:cNvPr id="96" name="Google Shape;96;p19"/>
          <p:cNvPicPr preferRelativeResize="0"/>
          <p:nvPr/>
        </p:nvPicPr>
        <p:blipFill rotWithShape="1">
          <a:blip r:embed="rId3">
            <a:alphaModFix/>
          </a:blip>
          <a:srcRect b="22396" l="0" r="0" t="2369"/>
          <a:stretch/>
        </p:blipFill>
        <p:spPr>
          <a:xfrm>
            <a:off x="1369700" y="907675"/>
            <a:ext cx="5689998" cy="320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721075" y="60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Activity Diagram</a:t>
            </a:r>
            <a:endParaRPr/>
          </a:p>
        </p:txBody>
      </p:sp>
      <p:pic>
        <p:nvPicPr>
          <p:cNvPr id="102" name="Google Shape;102;p20"/>
          <p:cNvPicPr preferRelativeResize="0"/>
          <p:nvPr/>
        </p:nvPicPr>
        <p:blipFill rotWithShape="1">
          <a:blip r:embed="rId3">
            <a:alphaModFix/>
          </a:blip>
          <a:srcRect b="0" l="0" r="0" t="9074"/>
          <a:stretch/>
        </p:blipFill>
        <p:spPr>
          <a:xfrm>
            <a:off x="1869100" y="840450"/>
            <a:ext cx="4966476" cy="4022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R</a:t>
            </a:r>
            <a:r>
              <a:rPr lang="en">
                <a:solidFill>
                  <a:srgbClr val="000000"/>
                </a:solidFill>
              </a:rPr>
              <a:t>esearch</a:t>
            </a:r>
            <a:r>
              <a:rPr lang="en">
                <a:solidFill>
                  <a:srgbClr val="000000"/>
                </a:solidFill>
              </a:rPr>
              <a:t> collaboration tool based on a layered client-server </a:t>
            </a:r>
            <a:r>
              <a:rPr lang="en">
                <a:solidFill>
                  <a:srgbClr val="000000"/>
                </a:solidFill>
              </a:rPr>
              <a:t>architecture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Intended to aid researchers in better organizing their work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Enables researchers to share their findings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Provides visual representation of related research papers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