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5"/>
  </p:notesMasterIdLst>
  <p:sldIdLst>
    <p:sldId id="367" r:id="rId5"/>
    <p:sldId id="368" r:id="rId6"/>
    <p:sldId id="369" r:id="rId7"/>
    <p:sldId id="370" r:id="rId8"/>
    <p:sldId id="372" r:id="rId9"/>
    <p:sldId id="373" r:id="rId10"/>
    <p:sldId id="379" r:id="rId11"/>
    <p:sldId id="376" r:id="rId12"/>
    <p:sldId id="377" r:id="rId13"/>
    <p:sldId id="348"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163"/>
    <a:srgbClr val="001131"/>
    <a:srgbClr val="223366"/>
    <a:srgbClr val="0000A8"/>
    <a:srgbClr val="0000FF"/>
    <a:srgbClr val="DDE8FF"/>
    <a:srgbClr val="851910"/>
    <a:srgbClr val="FFD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33" autoAdjust="0"/>
  </p:normalViewPr>
  <p:slideViewPr>
    <p:cSldViewPr snapToGrid="0">
      <p:cViewPr varScale="1">
        <p:scale>
          <a:sx n="111" d="100"/>
          <a:sy n="111" d="100"/>
        </p:scale>
        <p:origin x="696" y="78"/>
      </p:cViewPr>
      <p:guideLst>
        <p:guide orient="horz" pos="588"/>
        <p:guide pos="144"/>
        <p:guide orient="horz" pos="8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51" Type="http://schemas.openxmlformats.org/officeDocument/2006/relationships/tableStyles" Target="tableStyles.xml"/><Relationship Id="rId3" Type="http://schemas.openxmlformats.org/officeDocument/2006/relationships/customXml" Target="../customXml/item3.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49"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indent="0">
              <a:buNone/>
            </a:pPr>
            <a:r>
              <a:rPr lang="en-US" b="1" dirty="0"/>
              <a:t>Slides</a:t>
            </a:r>
            <a:r>
              <a:rPr lang="en-US" dirty="0"/>
              <a:t>: Prepare a short slide deck (10-12 slides) summarizing the project objectives, methodology, and key results.</a:t>
            </a:r>
            <a:endParaRPr lang="en-IN"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2</a:t>
            </a:fld>
            <a:endParaRPr lang="en-US" sz="1400" b="0" strike="noStrike" spc="-1">
              <a:latin typeface="Times New Roman"/>
            </a:endParaRPr>
          </a:p>
        </p:txBody>
      </p:sp>
    </p:spTree>
    <p:extLst>
      <p:ext uri="{BB962C8B-B14F-4D97-AF65-F5344CB8AC3E}">
        <p14:creationId xmlns:p14="http://schemas.microsoft.com/office/powerpoint/2010/main" val="851770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r>
              <a:rPr lang="en-IN" sz="2000" b="0" spc="-1"/>
              <a:t>thank you very much for joining</a:t>
            </a:r>
            <a:r>
              <a:rPr lang="en-IN" b="0"/>
              <a:t> this </a:t>
            </a:r>
            <a:r>
              <a:rPr lang="en-IN"/>
              <a:t>PPT</a:t>
            </a:r>
            <a:r>
              <a:rPr lang="en-IN" b="0"/>
              <a:t>, keep learning.</a:t>
            </a: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10</a:t>
            </a:fld>
            <a:endParaRPr lang="en-US" sz="1200" b="0" strike="noStrike" spc="-1">
              <a:latin typeface="Times New Roman"/>
            </a:endParaRPr>
          </a:p>
        </p:txBody>
      </p:sp>
    </p:spTree>
    <p:extLst>
      <p:ext uri="{BB962C8B-B14F-4D97-AF65-F5344CB8AC3E}">
        <p14:creationId xmlns:p14="http://schemas.microsoft.com/office/powerpoint/2010/main" val="2385314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81BF06D3-496D-4060-A653-877D7024FA53}" type="datetime1">
              <a:rPr lang="en-IN" smtClean="0"/>
              <a:t>24-02-2025</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Rectangle 5">
            <a:extLst>
              <a:ext uri="{FF2B5EF4-FFF2-40B4-BE49-F238E27FC236}">
                <a16:creationId xmlns:a16="http://schemas.microsoft.com/office/drawing/2014/main" xmlns="" id="{4DCED223-EF63-605A-08B3-3B52963FC6A6}"/>
              </a:ext>
            </a:extLst>
          </p:cNvPr>
          <p:cNvSpPr/>
          <p:nvPr userDrawn="1"/>
        </p:nvSpPr>
        <p:spPr>
          <a:xfrm>
            <a:off x="1" y="-78892"/>
            <a:ext cx="7088224"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t>Project Title</a:t>
            </a:r>
          </a:p>
        </p:txBody>
      </p:sp>
      <p:sp>
        <p:nvSpPr>
          <p:cNvPr id="9" name="Rectangle 8">
            <a:extLst>
              <a:ext uri="{FF2B5EF4-FFF2-40B4-BE49-F238E27FC236}">
                <a16:creationId xmlns:a16="http://schemas.microsoft.com/office/drawing/2014/main" xmlns=""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xmlns="" id="{12055C93-3B68-7B2F-D1BC-57DBBDF9047B}"/>
              </a:ext>
            </a:extLst>
          </p:cNvPr>
          <p:cNvPicPr>
            <a:picLocks noChangeAspect="1"/>
          </p:cNvPicPr>
          <p:nvPr userDrawn="1"/>
        </p:nvPicPr>
        <p:blipFill>
          <a:blip r:embed="rId13"/>
          <a:srcRect/>
          <a:stretch/>
        </p:blipFill>
        <p:spPr>
          <a:xfrm>
            <a:off x="7435308" y="29029"/>
            <a:ext cx="1245494" cy="405088"/>
          </a:xfrm>
          <a:prstGeom prst="rect">
            <a:avLst/>
          </a:prstGeom>
        </p:spPr>
      </p:pic>
      <p:sp>
        <p:nvSpPr>
          <p:cNvPr id="13" name="Rectangle 12">
            <a:extLst>
              <a:ext uri="{FF2B5EF4-FFF2-40B4-BE49-F238E27FC236}">
                <a16:creationId xmlns:a16="http://schemas.microsoft.com/office/drawing/2014/main" xmlns="" id="{327CC02B-8BB1-0D1C-2198-59015B45F89B}"/>
              </a:ext>
            </a:extLst>
          </p:cNvPr>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dk2" tx2="lt2" accent1="accent1" accent2="accent2" accent3="accent3" accent4="accent4" accent5="accent5" accent6="accent6" hlink="hlink" folHlink="folHlink"/>
  <p:sldLayoutIdLst>
    <p:sldLayoutId id="2147483666" r:id="rId1"/>
    <p:sldLayoutId id="2147483652" r:id="rId2"/>
    <p:sldLayoutId id="2147483653" r:id="rId3"/>
    <p:sldLayoutId id="2147483654" r:id="rId4"/>
    <p:sldLayoutId id="2147483668" r:id="rId5"/>
    <p:sldLayoutId id="2147483669" r:id="rId6"/>
    <p:sldLayoutId id="2147483670" r:id="rId7"/>
    <p:sldLayoutId id="2147483656" r:id="rId8"/>
    <p:sldLayoutId id="2147483657" r:id="rId9"/>
    <p:sldLayoutId id="2147483674" r:id="rId10"/>
    <p:sldLayoutId id="214748368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E15EB3E8-4D66-E74C-AA85-D6FA3DDF1FCB}"/>
              </a:ext>
            </a:extLst>
          </p:cNvPr>
          <p:cNvPicPr>
            <a:picLocks noChangeAspect="1"/>
          </p:cNvPicPr>
          <p:nvPr/>
        </p:nvPicPr>
        <p:blipFill>
          <a:blip r:embed="rId3"/>
          <a:stretch>
            <a:fillRect/>
          </a:stretch>
        </p:blipFill>
        <p:spPr>
          <a:xfrm>
            <a:off x="-1" y="-122464"/>
            <a:ext cx="9144000" cy="5143500"/>
          </a:xfrm>
          <a:prstGeom prst="rect">
            <a:avLst/>
          </a:prstGeom>
        </p:spPr>
      </p:pic>
      <p:sp>
        <p:nvSpPr>
          <p:cNvPr id="2" name="TextBox 1">
            <a:extLst>
              <a:ext uri="{FF2B5EF4-FFF2-40B4-BE49-F238E27FC236}">
                <a16:creationId xmlns:a16="http://schemas.microsoft.com/office/drawing/2014/main" xmlns="" id="{86E0006D-E6E5-1C29-48B1-80051C6B8CF6}"/>
              </a:ext>
            </a:extLst>
          </p:cNvPr>
          <p:cNvSpPr txBox="1"/>
          <p:nvPr/>
        </p:nvSpPr>
        <p:spPr>
          <a:xfrm>
            <a:off x="2274736" y="4468992"/>
            <a:ext cx="4594528" cy="276999"/>
          </a:xfrm>
          <a:prstGeom prst="rect">
            <a:avLst/>
          </a:prstGeom>
          <a:noFill/>
        </p:spPr>
        <p:txBody>
          <a:bodyPr wrap="none" rtlCol="0">
            <a:spAutoFit/>
          </a:bodyPr>
          <a:lstStyle/>
          <a:p>
            <a:pPr algn="ctr"/>
            <a:r>
              <a:rPr lang="en-US" sz="1200">
                <a:solidFill>
                  <a:schemeClr val="bg1"/>
                </a:solidFill>
              </a:rPr>
              <a:t>Disclaimer: The content is curated for educational purposes only.</a:t>
            </a:r>
          </a:p>
        </p:txBody>
      </p:sp>
      <p:sp>
        <p:nvSpPr>
          <p:cNvPr id="5" name="Rectangle: Rounded Corners 4">
            <a:extLst>
              <a:ext uri="{FF2B5EF4-FFF2-40B4-BE49-F238E27FC236}">
                <a16:creationId xmlns:a16="http://schemas.microsoft.com/office/drawing/2014/main" xmlns="" id="{1BFECF01-5B37-F500-F5BF-94F4716E2D91}"/>
              </a:ext>
            </a:extLst>
          </p:cNvPr>
          <p:cNvSpPr/>
          <p:nvPr/>
        </p:nvSpPr>
        <p:spPr>
          <a:xfrm>
            <a:off x="1122744" y="1001693"/>
            <a:ext cx="6898511" cy="3102015"/>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grpSp>
        <p:nvGrpSpPr>
          <p:cNvPr id="6" name="Group 5">
            <a:extLst>
              <a:ext uri="{FF2B5EF4-FFF2-40B4-BE49-F238E27FC236}">
                <a16:creationId xmlns:a16="http://schemas.microsoft.com/office/drawing/2014/main" xmlns="" id="{EBB721ED-22E4-6DB0-5857-C0300ED9B39A}"/>
              </a:ext>
            </a:extLst>
          </p:cNvPr>
          <p:cNvGrpSpPr/>
          <p:nvPr/>
        </p:nvGrpSpPr>
        <p:grpSpPr>
          <a:xfrm>
            <a:off x="1567263" y="1495382"/>
            <a:ext cx="6047412" cy="601034"/>
            <a:chOff x="1567263" y="1495382"/>
            <a:chExt cx="6047412" cy="601034"/>
          </a:xfrm>
        </p:grpSpPr>
        <p:pic>
          <p:nvPicPr>
            <p:cNvPr id="8" name="Google Shape;110;p4" descr="A close up of a sign&#10;&#10;Description automatically generated">
              <a:extLst>
                <a:ext uri="{FF2B5EF4-FFF2-40B4-BE49-F238E27FC236}">
                  <a16:creationId xmlns:a16="http://schemas.microsoft.com/office/drawing/2014/main" xmlns="" id="{C5DCF4E0-0C65-1FEB-0A76-8E20240537A0}"/>
                </a:ext>
              </a:extLst>
            </p:cNvPr>
            <p:cNvPicPr preferRelativeResize="0"/>
            <p:nvPr/>
          </p:nvPicPr>
          <p:blipFill rotWithShape="1">
            <a:blip r:embed="rId4">
              <a:alphaModFix/>
            </a:blip>
            <a:srcRect/>
            <a:stretch/>
          </p:blipFill>
          <p:spPr>
            <a:xfrm>
              <a:off x="4755974" y="1620847"/>
              <a:ext cx="1163978" cy="389110"/>
            </a:xfrm>
            <a:prstGeom prst="rect">
              <a:avLst/>
            </a:prstGeom>
            <a:noFill/>
            <a:ln>
              <a:noFill/>
            </a:ln>
          </p:spPr>
        </p:pic>
        <p:pic>
          <p:nvPicPr>
            <p:cNvPr id="11" name="Picture 10">
              <a:extLst>
                <a:ext uri="{FF2B5EF4-FFF2-40B4-BE49-F238E27FC236}">
                  <a16:creationId xmlns:a16="http://schemas.microsoft.com/office/drawing/2014/main" xmlns="" id="{4954FDD9-FF0B-C2F3-8CBA-8430CF9EF277}"/>
                </a:ext>
              </a:extLst>
            </p:cNvPr>
            <p:cNvPicPr>
              <a:picLocks noChangeAspect="1"/>
            </p:cNvPicPr>
            <p:nvPr/>
          </p:nvPicPr>
          <p:blipFill rotWithShape="1">
            <a:blip r:embed="rId5"/>
            <a:srcRect t="20552"/>
            <a:stretch/>
          </p:blipFill>
          <p:spPr>
            <a:xfrm>
              <a:off x="3675859" y="1608154"/>
              <a:ext cx="787775" cy="414497"/>
            </a:xfrm>
            <a:prstGeom prst="rect">
              <a:avLst/>
            </a:prstGeom>
          </p:spPr>
        </p:pic>
        <p:cxnSp>
          <p:nvCxnSpPr>
            <p:cNvPr id="15" name="Straight Connector 14">
              <a:extLst>
                <a:ext uri="{FF2B5EF4-FFF2-40B4-BE49-F238E27FC236}">
                  <a16:creationId xmlns:a16="http://schemas.microsoft.com/office/drawing/2014/main" xmlns="" id="{81703E3D-DC42-4972-13BC-75B3433F0AAC}"/>
                </a:ext>
              </a:extLst>
            </p:cNvPr>
            <p:cNvCxnSpPr>
              <a:cxnSpLocks/>
            </p:cNvCxnSpPr>
            <p:nvPr/>
          </p:nvCxnSpPr>
          <p:spPr>
            <a:xfrm>
              <a:off x="4609804"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xmlns="" id="{42864786-7EB9-0435-2B7E-A519DAC0B2C3}"/>
                </a:ext>
              </a:extLst>
            </p:cNvPr>
            <p:cNvCxnSpPr>
              <a:cxnSpLocks/>
            </p:cNvCxnSpPr>
            <p:nvPr/>
          </p:nvCxnSpPr>
          <p:spPr>
            <a:xfrm>
              <a:off x="6066122"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0" name="Picture 19">
              <a:extLst>
                <a:ext uri="{FF2B5EF4-FFF2-40B4-BE49-F238E27FC236}">
                  <a16:creationId xmlns:a16="http://schemas.microsoft.com/office/drawing/2014/main" xmlns="" id="{4C1401D8-FA66-1261-CD90-51590003DB53}"/>
                </a:ext>
              </a:extLst>
            </p:cNvPr>
            <p:cNvPicPr/>
            <p:nvPr/>
          </p:nvPicPr>
          <p:blipFill>
            <a:blip r:embed="rId6"/>
            <a:stretch/>
          </p:blipFill>
          <p:spPr>
            <a:xfrm>
              <a:off x="6212294" y="1633695"/>
              <a:ext cx="1402381" cy="363414"/>
            </a:xfrm>
            <a:prstGeom prst="rect">
              <a:avLst/>
            </a:prstGeom>
            <a:ln w="0">
              <a:noFill/>
            </a:ln>
          </p:spPr>
        </p:pic>
        <p:cxnSp>
          <p:nvCxnSpPr>
            <p:cNvPr id="21" name="Straight Connector 20">
              <a:extLst>
                <a:ext uri="{FF2B5EF4-FFF2-40B4-BE49-F238E27FC236}">
                  <a16:creationId xmlns:a16="http://schemas.microsoft.com/office/drawing/2014/main" xmlns="" id="{A3B6D403-A251-4241-C8B1-03F239798137}"/>
                </a:ext>
              </a:extLst>
            </p:cNvPr>
            <p:cNvCxnSpPr>
              <a:cxnSpLocks/>
            </p:cNvCxnSpPr>
            <p:nvPr/>
          </p:nvCxnSpPr>
          <p:spPr>
            <a:xfrm>
              <a:off x="3529689"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2" name="Picture 21" descr="A blue and black text&#10;&#10;Description automatically generated">
              <a:extLst>
                <a:ext uri="{FF2B5EF4-FFF2-40B4-BE49-F238E27FC236}">
                  <a16:creationId xmlns:a16="http://schemas.microsoft.com/office/drawing/2014/main" xmlns="" id="{7EE3A363-7C08-0337-B159-84F504E87478}"/>
                </a:ext>
              </a:extLst>
            </p:cNvPr>
            <p:cNvPicPr>
              <a:picLocks noChangeAspect="1"/>
            </p:cNvPicPr>
            <p:nvPr/>
          </p:nvPicPr>
          <p:blipFill>
            <a:blip r:embed="rId7"/>
            <a:stretch>
              <a:fillRect/>
            </a:stretch>
          </p:blipFill>
          <p:spPr>
            <a:xfrm>
              <a:off x="1567263" y="1495382"/>
              <a:ext cx="1816256" cy="454064"/>
            </a:xfrm>
            <a:prstGeom prst="rect">
              <a:avLst/>
            </a:prstGeom>
          </p:spPr>
        </p:pic>
      </p:grpSp>
      <p:sp>
        <p:nvSpPr>
          <p:cNvPr id="7" name="TextBox 6">
            <a:extLst>
              <a:ext uri="{FF2B5EF4-FFF2-40B4-BE49-F238E27FC236}">
                <a16:creationId xmlns:a16="http://schemas.microsoft.com/office/drawing/2014/main" xmlns="" id="{5FD0626E-7FFA-F384-1DF5-056574800B20}"/>
              </a:ext>
            </a:extLst>
          </p:cNvPr>
          <p:cNvSpPr txBox="1"/>
          <p:nvPr/>
        </p:nvSpPr>
        <p:spPr>
          <a:xfrm>
            <a:off x="1203600" y="2314730"/>
            <a:ext cx="6520068" cy="2031325"/>
          </a:xfrm>
          <a:prstGeom prst="rect">
            <a:avLst/>
          </a:prstGeom>
          <a:noFill/>
        </p:spPr>
        <p:txBody>
          <a:bodyPr wrap="square">
            <a:spAutoFit/>
          </a:bodyPr>
          <a:lstStyle/>
          <a:p>
            <a:pPr algn="ctr"/>
            <a:r>
              <a:rPr lang="en-US" sz="2800" dirty="0" smtClean="0"/>
              <a:t>Terrorism</a:t>
            </a:r>
            <a:endParaRPr lang="en-US" dirty="0"/>
          </a:p>
          <a:p>
            <a:r>
              <a:rPr lang="en-US" dirty="0" smtClean="0"/>
              <a:t>Name : </a:t>
            </a:r>
            <a:r>
              <a:rPr lang="en-US" dirty="0" err="1" smtClean="0"/>
              <a:t>Purnata</a:t>
            </a:r>
            <a:r>
              <a:rPr lang="en-US" dirty="0" smtClean="0"/>
              <a:t> </a:t>
            </a:r>
            <a:r>
              <a:rPr lang="en-US" dirty="0" err="1" smtClean="0"/>
              <a:t>Phalane</a:t>
            </a:r>
            <a:r>
              <a:rPr lang="en-US" dirty="0" smtClean="0"/>
              <a:t>.</a:t>
            </a:r>
            <a:r>
              <a:rPr lang="en-US" sz="1400" dirty="0" smtClean="0"/>
              <a:t> </a:t>
            </a:r>
            <a:r>
              <a:rPr lang="en-US" sz="1400" dirty="0"/>
              <a:t>	</a:t>
            </a:r>
            <a:endParaRPr lang="en-US" dirty="0"/>
          </a:p>
          <a:p>
            <a:r>
              <a:rPr lang="en-US" sz="1400" dirty="0" smtClean="0"/>
              <a:t>E-mail id : phalanepurnata9@gmail.com</a:t>
            </a:r>
            <a:endParaRPr lang="en-US" sz="1400" dirty="0"/>
          </a:p>
          <a:p>
            <a:pPr algn="ctr"/>
            <a:endParaRPr lang="en-US" dirty="0"/>
          </a:p>
          <a:p>
            <a:pPr algn="ctr"/>
            <a:endParaRPr lang="en-US" sz="1400" dirty="0" smtClean="0"/>
          </a:p>
          <a:p>
            <a:pPr algn="ctr"/>
            <a:endParaRPr lang="en-US" sz="1400" dirty="0"/>
          </a:p>
          <a:p>
            <a:pPr algn="ctr"/>
            <a:endParaRPr lang="en-US" dirty="0"/>
          </a:p>
          <a:p>
            <a:pPr algn="ctr"/>
            <a:endParaRPr lang="en-US" sz="1400" dirty="0"/>
          </a:p>
        </p:txBody>
      </p:sp>
    </p:spTree>
    <p:extLst>
      <p:ext uri="{BB962C8B-B14F-4D97-AF65-F5344CB8AC3E}">
        <p14:creationId xmlns:p14="http://schemas.microsoft.com/office/powerpoint/2010/main" val="2370717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a:extLst>
              <a:ext uri="{FF2B5EF4-FFF2-40B4-BE49-F238E27FC236}">
                <a16:creationId xmlns:a16="http://schemas.microsoft.com/office/drawing/2014/main" xmlns="" id="{AE76DA37-EEF4-E854-985B-BBFC06857B90}"/>
              </a:ext>
            </a:extLst>
          </p:cNvPr>
          <p:cNvSpPr txBox="1">
            <a:spLocks/>
          </p:cNvSpPr>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3000" b="1"/>
              <a:t>Thank you!</a:t>
            </a:r>
          </a:p>
        </p:txBody>
      </p:sp>
    </p:spTree>
    <p:extLst>
      <p:ext uri="{BB962C8B-B14F-4D97-AF65-F5344CB8AC3E}">
        <p14:creationId xmlns:p14="http://schemas.microsoft.com/office/powerpoint/2010/main" val="1882378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 name="TextBox 1174">
            <a:extLst>
              <a:ext uri="{FF2B5EF4-FFF2-40B4-BE49-F238E27FC236}">
                <a16:creationId xmlns:a16="http://schemas.microsoft.com/office/drawing/2014/main" xmlns="" id="{927410B5-1C26-2D39-1160-ABCF2EAFC484}"/>
              </a:ext>
            </a:extLst>
          </p:cNvPr>
          <p:cNvSpPr txBox="1"/>
          <p:nvPr/>
        </p:nvSpPr>
        <p:spPr>
          <a:xfrm>
            <a:off x="366152" y="598433"/>
            <a:ext cx="46242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OUTLINE</a:t>
            </a:r>
            <a:endParaRPr lang="en-US" sz="900" b="1" dirty="0"/>
          </a:p>
        </p:txBody>
      </p:sp>
      <p:sp>
        <p:nvSpPr>
          <p:cNvPr id="4" name="TextBox 3">
            <a:extLst>
              <a:ext uri="{FF2B5EF4-FFF2-40B4-BE49-F238E27FC236}">
                <a16:creationId xmlns:a16="http://schemas.microsoft.com/office/drawing/2014/main" xmlns="" id="{E1494DD5-904E-76E9-38C0-10A35CC5BDD0}"/>
              </a:ext>
            </a:extLst>
          </p:cNvPr>
          <p:cNvSpPr txBox="1"/>
          <p:nvPr/>
        </p:nvSpPr>
        <p:spPr>
          <a:xfrm>
            <a:off x="466150" y="1119919"/>
            <a:ext cx="6935087" cy="2516586"/>
          </a:xfrm>
          <a:prstGeom prst="rect">
            <a:avLst/>
          </a:prstGeom>
          <a:noFill/>
        </p:spPr>
        <p:txBody>
          <a:bodyPr wrap="square">
            <a:spAutoFit/>
          </a:bodyPr>
          <a:lstStyle/>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solidFill>
                  <a:srgbClr val="213163"/>
                </a:solidFill>
                <a:effectLst/>
                <a:latin typeface="+mj-lt"/>
                <a:ea typeface="Times New Roman" panose="02020603050405020304" pitchFamily="18" charset="0"/>
                <a:cs typeface="Times New Roman" panose="02020603050405020304" pitchFamily="18" charset="0"/>
              </a:rPr>
              <a:t>Abstract of the Project</a:t>
            </a:r>
            <a:endParaRPr lang="en-IN" sz="1800" dirty="0">
              <a:solidFill>
                <a:srgbClr val="213163"/>
              </a:solidFill>
              <a:latin typeface="+mj-lt"/>
              <a:ea typeface="Times New Roman" panose="02020603050405020304" pitchFamily="18" charset="0"/>
              <a:cs typeface="Times New Roman" panose="02020603050405020304" pitchFamily="18" charset="0"/>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solidFill>
                  <a:srgbClr val="213163"/>
                </a:solidFill>
                <a:latin typeface="+mj-lt"/>
                <a:ea typeface="+mn-lt"/>
              </a:rPr>
              <a:t>Problem Statement</a:t>
            </a: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solidFill>
                  <a:srgbClr val="213163"/>
                </a:solidFill>
                <a:latin typeface="+mj-lt"/>
                <a:ea typeface="+mn-lt"/>
              </a:rPr>
              <a:t>Proposed Solution</a:t>
            </a: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solidFill>
                  <a:srgbClr val="213163"/>
                </a:solidFill>
                <a:latin typeface="+mj-lt"/>
                <a:ea typeface="+mn-lt"/>
                <a:cs typeface="+mn-lt"/>
              </a:rPr>
              <a:t>System </a:t>
            </a:r>
            <a:r>
              <a:rPr lang="en-US" sz="1800" dirty="0" smtClean="0">
                <a:solidFill>
                  <a:srgbClr val="213163"/>
                </a:solidFill>
                <a:latin typeface="+mj-lt"/>
                <a:ea typeface="+mn-lt"/>
                <a:cs typeface="+mn-lt"/>
              </a:rPr>
              <a:t>Architecture</a:t>
            </a:r>
            <a:endParaRPr lang="en-US" sz="1800" dirty="0">
              <a:solidFill>
                <a:srgbClr val="213163"/>
              </a:solidFill>
              <a:latin typeface="+mj-lt"/>
              <a:ea typeface="+mn-lt"/>
            </a:endParaRPr>
          </a:p>
          <a:p>
            <a:pPr marL="285750" indent="-285750">
              <a:lnSpc>
                <a:spcPct val="115000"/>
              </a:lnSpc>
              <a:spcBef>
                <a:spcPts val="200"/>
              </a:spcBef>
              <a:spcAft>
                <a:spcPts val="600"/>
              </a:spcAft>
              <a:buFont typeface="Arial" panose="020B0604020202020204" pitchFamily="34" charset="0"/>
              <a:buChar char="•"/>
              <a:tabLst>
                <a:tab pos="4229100" algn="ctr"/>
              </a:tabLst>
            </a:pPr>
            <a:r>
              <a:rPr lang="en-IN" sz="1800" dirty="0">
                <a:solidFill>
                  <a:srgbClr val="213163"/>
                </a:solidFill>
                <a:latin typeface="+mj-lt"/>
                <a:ea typeface="+mn-lt"/>
              </a:rPr>
              <a:t>Conclusion</a:t>
            </a:r>
          </a:p>
          <a:p>
            <a:pPr marL="285750" indent="-285750">
              <a:lnSpc>
                <a:spcPct val="115000"/>
              </a:lnSpc>
              <a:spcBef>
                <a:spcPts val="200"/>
              </a:spcBef>
              <a:spcAft>
                <a:spcPts val="600"/>
              </a:spcAft>
              <a:buFont typeface="Arial" panose="020B0604020202020204" pitchFamily="34" charset="0"/>
              <a:buChar char="•"/>
              <a:tabLst>
                <a:tab pos="4229100" algn="ctr"/>
              </a:tabLst>
            </a:pPr>
            <a:r>
              <a:rPr lang="en-US" sz="1800" dirty="0">
                <a:solidFill>
                  <a:srgbClr val="213163"/>
                </a:solidFill>
                <a:latin typeface="+mj-lt"/>
                <a:ea typeface="+mn-lt"/>
                <a:cs typeface="Arial"/>
              </a:rPr>
              <a:t>Future Scope</a:t>
            </a:r>
          </a:p>
        </p:txBody>
      </p:sp>
    </p:spTree>
    <p:extLst>
      <p:ext uri="{BB962C8B-B14F-4D97-AF65-F5344CB8AC3E}">
        <p14:creationId xmlns:p14="http://schemas.microsoft.com/office/powerpoint/2010/main" val="125300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F78195-9B03-00E3-45B8-00FA85409CCC}"/>
              </a:ext>
            </a:extLst>
          </p:cNvPr>
          <p:cNvSpPr>
            <a:spLocks noGrp="1"/>
          </p:cNvSpPr>
          <p:nvPr>
            <p:ph type="title"/>
          </p:nvPr>
        </p:nvSpPr>
        <p:spPr>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2060"/>
                </a:solidFill>
                <a:latin typeface="Arial" panose="020B0604020202020204" pitchFamily="34" charset="0"/>
                <a:cs typeface="Arial" panose="020B0604020202020204" pitchFamily="34" charset="0"/>
              </a:rPr>
              <a:t>Abstract</a:t>
            </a:r>
            <a:endParaRPr lang="en-IN" sz="2400" b="1">
              <a:solidFill>
                <a:srgbClr val="002060"/>
              </a:solidFill>
              <a:latin typeface="Arial" panose="020B0604020202020204" pitchFamily="34" charset="0"/>
              <a:cs typeface="Arial" panose="020B0604020202020204" pitchFamily="34" charset="0"/>
            </a:endParaRPr>
          </a:p>
        </p:txBody>
      </p:sp>
      <p:sp>
        <p:nvSpPr>
          <p:cNvPr id="4" name="Rectangle 3"/>
          <p:cNvSpPr/>
          <p:nvPr/>
        </p:nvSpPr>
        <p:spPr>
          <a:xfrm>
            <a:off x="0" y="1017725"/>
            <a:ext cx="9084179" cy="2123658"/>
          </a:xfrm>
          <a:prstGeom prst="rect">
            <a:avLst/>
          </a:prstGeom>
        </p:spPr>
        <p:txBody>
          <a:bodyPr wrap="square">
            <a:spAutoFit/>
          </a:bodyPr>
          <a:lstStyle/>
          <a:p>
            <a:r>
              <a:rPr lang="en-US" sz="1200" dirty="0">
                <a:solidFill>
                  <a:srgbClr val="001131"/>
                </a:solidFill>
              </a:rPr>
              <a:t>Terrorism remains a critical global threat, characterized by the use of violence or the threat of violence to instill fear, coerce societies, and achieve political, ideological, or religious objectives. This phenomenon has evolved significantly over time, with terrorist groups adapting to new technologies, communication methods, and geopolitical dynamics. The impact of terrorism extends beyond the immediate loss of life and destruction; it creates long-lasting social, economic, and political instability. Terrorist activities also contribute to the erosion of civil liberties, disrupt global trade, and pose challenges to international security frameworks.</a:t>
            </a:r>
          </a:p>
          <a:p>
            <a:r>
              <a:rPr lang="en-US" sz="1200" dirty="0">
                <a:solidFill>
                  <a:srgbClr val="001131"/>
                </a:solidFill>
              </a:rPr>
              <a:t>The complexities of modern terrorism lie in its diverse manifestations, including state-sponsored terrorism, religious extremism, and the rise of decentralized and cyber-based networks. While counterterrorism efforts have led to the disruption of several high-profile attacks, the emergence of lone-wolf actors and online radicalization adds layers of difficulty to preventing future threats.</a:t>
            </a:r>
          </a:p>
          <a:p>
            <a:r>
              <a:rPr lang="en-US" sz="1200" dirty="0">
                <a:solidFill>
                  <a:srgbClr val="001131"/>
                </a:solidFill>
              </a:rPr>
              <a:t>This abstract explores the ongoing and future challenges of combating terrorism, emphasizing the importance of international collaboration, intelligence sharing, and strategies that address the root causes of extremism. A comprehensive approach that combines military, diplomatic, and social interventions is vital for mitigating the spread and impact of terrorism in the 21st century.</a:t>
            </a:r>
          </a:p>
        </p:txBody>
      </p:sp>
    </p:spTree>
    <p:extLst>
      <p:ext uri="{BB962C8B-B14F-4D97-AF65-F5344CB8AC3E}">
        <p14:creationId xmlns:p14="http://schemas.microsoft.com/office/powerpoint/2010/main" val="49215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D2E813-CB30-52BE-482F-A822E8D42EA5}"/>
              </a:ext>
            </a:extLst>
          </p:cNvPr>
          <p:cNvSpPr>
            <a:spLocks noGrp="1"/>
          </p:cNvSpPr>
          <p:nvPr>
            <p:ph type="title"/>
          </p:nvPr>
        </p:nvSpPr>
        <p:spPr/>
        <p:txBody>
          <a:bodyPr/>
          <a:lstStyle/>
          <a:p>
            <a:r>
              <a:rPr lang="en-US" sz="2400" b="1">
                <a:solidFill>
                  <a:srgbClr val="002060"/>
                </a:solidFill>
                <a:latin typeface="Arial" panose="020B0604020202020204" pitchFamily="34" charset="0"/>
                <a:cs typeface="Arial" panose="020B0604020202020204" pitchFamily="34" charset="0"/>
              </a:rPr>
              <a:t>Problem</a:t>
            </a:r>
            <a:r>
              <a:rPr lang="en-US" sz="1400" b="1">
                <a:solidFill>
                  <a:schemeClr val="accent1"/>
                </a:solidFill>
                <a:latin typeface="Arial" panose="020B0604020202020204" pitchFamily="34" charset="0"/>
                <a:cs typeface="Arial" panose="020B0604020202020204" pitchFamily="34" charset="0"/>
              </a:rPr>
              <a:t> </a:t>
            </a:r>
            <a:r>
              <a:rPr lang="en-US" sz="2400" b="1">
                <a:solidFill>
                  <a:srgbClr val="002060"/>
                </a:solidFill>
                <a:latin typeface="Arial" panose="020B0604020202020204" pitchFamily="34" charset="0"/>
                <a:cs typeface="Arial" panose="020B0604020202020204" pitchFamily="34" charset="0"/>
              </a:rPr>
              <a:t>Statement</a:t>
            </a:r>
            <a:endParaRPr lang="en-IN" sz="2400" b="1">
              <a:solidFill>
                <a:srgbClr val="002060"/>
              </a:solidFill>
              <a:latin typeface="Arial" panose="020B0604020202020204" pitchFamily="34" charset="0"/>
              <a:cs typeface="Arial" panose="020B0604020202020204" pitchFamily="34" charset="0"/>
            </a:endParaRPr>
          </a:p>
        </p:txBody>
      </p:sp>
      <p:sp>
        <p:nvSpPr>
          <p:cNvPr id="3" name="TextBox 2"/>
          <p:cNvSpPr txBox="1"/>
          <p:nvPr/>
        </p:nvSpPr>
        <p:spPr>
          <a:xfrm>
            <a:off x="418744" y="1017725"/>
            <a:ext cx="7836492" cy="1815882"/>
          </a:xfrm>
          <a:prstGeom prst="rect">
            <a:avLst/>
          </a:prstGeom>
          <a:noFill/>
        </p:spPr>
        <p:txBody>
          <a:bodyPr wrap="square" rtlCol="0">
            <a:spAutoFit/>
          </a:bodyPr>
          <a:lstStyle/>
          <a:p>
            <a:r>
              <a:rPr lang="en-US" dirty="0">
                <a:solidFill>
                  <a:srgbClr val="213163"/>
                </a:solidFill>
              </a:rPr>
              <a:t>Terrorism remains one of the most significant global security threats, causing loss of life, destabilization of governments, and widespread fear among populations. Despite extensive efforts by governments, international organizations, and counterterrorism </a:t>
            </a:r>
            <a:r>
              <a:rPr lang="en-US" dirty="0" err="1" smtClean="0">
                <a:solidFill>
                  <a:srgbClr val="213163"/>
                </a:solidFill>
              </a:rPr>
              <a:t>agencies.Addressing</a:t>
            </a:r>
            <a:r>
              <a:rPr lang="en-US" dirty="0" smtClean="0">
                <a:solidFill>
                  <a:srgbClr val="213163"/>
                </a:solidFill>
              </a:rPr>
              <a:t> </a:t>
            </a:r>
            <a:r>
              <a:rPr lang="en-US" dirty="0">
                <a:solidFill>
                  <a:srgbClr val="213163"/>
                </a:solidFill>
              </a:rPr>
              <a:t>this problem requires coordinated global efforts, effective intelligence-sharing, and targeted interventions to prevent radicalization, disrupt terrorist activities, and promote long-term peace and stability.</a:t>
            </a:r>
          </a:p>
          <a:p>
            <a:r>
              <a:rPr lang="en-US" dirty="0">
                <a:solidFill>
                  <a:srgbClr val="213163"/>
                </a:solidFill>
              </a:rPr>
              <a:t>This problem statement emphasizes the ongoing nature of the issue, outlines its effects, and identifies key challenges in tackling it. </a:t>
            </a:r>
          </a:p>
        </p:txBody>
      </p:sp>
    </p:spTree>
    <p:extLst>
      <p:ext uri="{BB962C8B-B14F-4D97-AF65-F5344CB8AC3E}">
        <p14:creationId xmlns:p14="http://schemas.microsoft.com/office/powerpoint/2010/main" val="3401695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5745DE-B712-F06B-67FA-D3D7D6FBF5DF}"/>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2060"/>
                </a:solidFill>
                <a:latin typeface="Arial" panose="020B0604020202020204" pitchFamily="34" charset="0"/>
                <a:cs typeface="Arial" panose="020B0604020202020204" pitchFamily="34" charset="0"/>
              </a:rPr>
              <a:t>Proposed Solution</a:t>
            </a:r>
            <a:endParaRPr lang="en-IN" sz="2400" b="1">
              <a:solidFill>
                <a:srgbClr val="002060"/>
              </a:solidFill>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114300" y="817413"/>
            <a:ext cx="44086993"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100" b="1" i="0" u="none" strike="noStrike" cap="none" normalizeH="0" baseline="0" dirty="0" smtClean="0">
                <a:ln>
                  <a:noFill/>
                </a:ln>
                <a:solidFill>
                  <a:schemeClr val="tx1"/>
                </a:solidFill>
                <a:effectLst/>
                <a:latin typeface="Arial" panose="020B0604020202020204" pitchFamily="34" charset="0"/>
              </a:rPr>
              <a:t>Enhanced International Cooperation and Intelligence Sharing:</a:t>
            </a:r>
            <a:r>
              <a:rPr kumimoji="0" lang="en-US" sz="1100" b="0" i="0" u="none" strike="noStrike" cap="none" normalizeH="0" baseline="0" dirty="0" smtClean="0">
                <a:ln>
                  <a:noFill/>
                </a:ln>
                <a:solidFill>
                  <a:schemeClr val="tx1"/>
                </a:solidFill>
                <a:effectLst/>
                <a:latin typeface="Arial" panose="020B0604020202020204" pitchFamily="34" charset="0"/>
              </a:rPr>
              <a:t> Terrorism operates across borders, making </a:t>
            </a:r>
          </a:p>
          <a:p>
            <a:pPr marL="0" marR="0" lvl="0" indent="0" algn="l" defTabSz="914400" rtl="0" eaLnBrk="0" fontAlgn="base" latinLnBrk="0" hangingPunct="0">
              <a:lnSpc>
                <a:spcPct val="100000"/>
              </a:lnSpc>
              <a:spcBef>
                <a:spcPct val="0"/>
              </a:spcBef>
              <a:spcAft>
                <a:spcPct val="0"/>
              </a:spcAft>
              <a:buClrTx/>
              <a:buSzTx/>
              <a:tabLst/>
            </a:pPr>
            <a:r>
              <a:rPr kumimoji="0" lang="en-US" sz="1100" b="0" i="0" u="none" strike="noStrike" cap="none" normalizeH="0" baseline="0" dirty="0" smtClean="0">
                <a:ln>
                  <a:noFill/>
                </a:ln>
                <a:solidFill>
                  <a:schemeClr val="tx1"/>
                </a:solidFill>
                <a:effectLst/>
                <a:latin typeface="Arial" panose="020B0604020202020204" pitchFamily="34" charset="0"/>
              </a:rPr>
              <a:t>international collaboration essential. Governments should strengthen alliances and improve the exchange of </a:t>
            </a:r>
          </a:p>
          <a:p>
            <a:pPr marL="0" marR="0" lvl="0" indent="0" algn="l" defTabSz="914400" rtl="0" eaLnBrk="0" fontAlgn="base" latinLnBrk="0" hangingPunct="0">
              <a:lnSpc>
                <a:spcPct val="100000"/>
              </a:lnSpc>
              <a:spcBef>
                <a:spcPct val="0"/>
              </a:spcBef>
              <a:spcAft>
                <a:spcPct val="0"/>
              </a:spcAft>
              <a:buClrTx/>
              <a:buSzTx/>
              <a:tabLst/>
            </a:pPr>
            <a:r>
              <a:rPr kumimoji="0" lang="en-US" sz="1100" b="0" i="0" u="none" strike="noStrike" cap="none" normalizeH="0" baseline="0" dirty="0" smtClean="0">
                <a:ln>
                  <a:noFill/>
                </a:ln>
                <a:solidFill>
                  <a:schemeClr val="tx1"/>
                </a:solidFill>
                <a:effectLst/>
                <a:latin typeface="Arial" panose="020B0604020202020204" pitchFamily="34" charset="0"/>
              </a:rPr>
              <a:t>intelligence to track and</a:t>
            </a:r>
            <a:r>
              <a:rPr kumimoji="0" lang="en-US" sz="1100" b="0" i="0" u="none" strike="noStrike" cap="none" normalizeH="0" dirty="0" smtClean="0">
                <a:ln>
                  <a:noFill/>
                </a:ln>
                <a:solidFill>
                  <a:schemeClr val="tx1"/>
                </a:solidFill>
                <a:effectLst/>
                <a:latin typeface="Arial" panose="020B0604020202020204" pitchFamily="34" charset="0"/>
              </a:rPr>
              <a:t> </a:t>
            </a:r>
            <a:r>
              <a:rPr kumimoji="0" lang="en-US" sz="1100" b="0" i="0" u="none" strike="noStrike" cap="none" normalizeH="0" baseline="0" dirty="0" smtClean="0">
                <a:ln>
                  <a:noFill/>
                </a:ln>
                <a:solidFill>
                  <a:schemeClr val="tx1"/>
                </a:solidFill>
                <a:effectLst/>
                <a:latin typeface="Arial" panose="020B0604020202020204" pitchFamily="34" charset="0"/>
              </a:rPr>
              <a:t>prevent terrorist activities. This includes sharing data on known terrorist groups, </a:t>
            </a:r>
          </a:p>
          <a:p>
            <a:pPr marL="0" marR="0" lvl="0" indent="0" algn="l" defTabSz="914400" rtl="0" eaLnBrk="0" fontAlgn="base" latinLnBrk="0" hangingPunct="0">
              <a:lnSpc>
                <a:spcPct val="100000"/>
              </a:lnSpc>
              <a:spcBef>
                <a:spcPct val="0"/>
              </a:spcBef>
              <a:spcAft>
                <a:spcPct val="0"/>
              </a:spcAft>
              <a:buClrTx/>
              <a:buSzTx/>
              <a:tabLst/>
            </a:pPr>
            <a:r>
              <a:rPr kumimoji="0" lang="en-US" sz="1100" b="0" i="0" u="none" strike="noStrike" cap="none" normalizeH="0" baseline="0" dirty="0" smtClean="0">
                <a:ln>
                  <a:noFill/>
                </a:ln>
                <a:solidFill>
                  <a:schemeClr val="tx1"/>
                </a:solidFill>
                <a:effectLst/>
                <a:latin typeface="Arial" panose="020B0604020202020204" pitchFamily="34" charset="0"/>
              </a:rPr>
              <a:t>financial transactions, travel patterns,  recruitment activities. Regional and global cooperation can help identify </a:t>
            </a:r>
          </a:p>
          <a:p>
            <a:pPr marL="0" marR="0" lvl="0" indent="0" algn="l" defTabSz="914400" rtl="0" eaLnBrk="0" fontAlgn="base" latinLnBrk="0" hangingPunct="0">
              <a:lnSpc>
                <a:spcPct val="100000"/>
              </a:lnSpc>
              <a:spcBef>
                <a:spcPct val="0"/>
              </a:spcBef>
              <a:spcAft>
                <a:spcPct val="0"/>
              </a:spcAft>
              <a:buClrTx/>
              <a:buSzTx/>
              <a:tabLst/>
            </a:pPr>
            <a:r>
              <a:rPr kumimoji="0" lang="en-US" sz="1100" b="0" i="0" u="none" strike="noStrike" cap="none" normalizeH="0" baseline="0" dirty="0" smtClean="0">
                <a:ln>
                  <a:noFill/>
                </a:ln>
                <a:solidFill>
                  <a:schemeClr val="tx1"/>
                </a:solidFill>
                <a:effectLst/>
                <a:latin typeface="Arial" panose="020B0604020202020204" pitchFamily="34" charset="0"/>
              </a:rPr>
              <a:t>and eliminate threats before they manifest.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100" b="1" i="0" u="none" strike="noStrike" cap="none" normalizeH="0" baseline="0" dirty="0" smtClean="0">
                <a:ln>
                  <a:noFill/>
                </a:ln>
                <a:solidFill>
                  <a:schemeClr val="tx1"/>
                </a:solidFill>
                <a:effectLst/>
                <a:latin typeface="Arial" panose="020B0604020202020204" pitchFamily="34" charset="0"/>
              </a:rPr>
              <a:t>Counter-Radicalization Programs:</a:t>
            </a:r>
            <a:r>
              <a:rPr kumimoji="0" lang="en-US" sz="1100" b="0" i="0" u="none" strike="noStrike" cap="none" normalizeH="0" baseline="0" dirty="0" smtClean="0">
                <a:ln>
                  <a:noFill/>
                </a:ln>
                <a:solidFill>
                  <a:schemeClr val="tx1"/>
                </a:solidFill>
                <a:effectLst/>
                <a:latin typeface="Arial" panose="020B0604020202020204" pitchFamily="34" charset="0"/>
              </a:rPr>
              <a:t> Preventing radicalization before it leads to terrorism is crucial. Governments and</a:t>
            </a:r>
          </a:p>
          <a:p>
            <a:pPr marL="0" marR="0" lvl="0" indent="0" algn="l" defTabSz="914400" rtl="0" eaLnBrk="0" fontAlgn="base" latinLnBrk="0" hangingPunct="0">
              <a:lnSpc>
                <a:spcPct val="100000"/>
              </a:lnSpc>
              <a:spcBef>
                <a:spcPct val="0"/>
              </a:spcBef>
              <a:spcAft>
                <a:spcPct val="0"/>
              </a:spcAft>
              <a:buClrTx/>
              <a:buSzTx/>
              <a:tabLst/>
            </a:pPr>
            <a:r>
              <a:rPr kumimoji="0" lang="en-US" sz="1100" b="0" i="0" u="none" strike="noStrike" cap="none" normalizeH="0" baseline="0" dirty="0" smtClean="0">
                <a:ln>
                  <a:noFill/>
                </a:ln>
                <a:solidFill>
                  <a:schemeClr val="tx1"/>
                </a:solidFill>
                <a:effectLst/>
                <a:latin typeface="Arial" panose="020B0604020202020204" pitchFamily="34" charset="0"/>
              </a:rPr>
              <a:t> civil society organizations should implement comprehensive counter-radicalization programs that focus on </a:t>
            </a:r>
          </a:p>
          <a:p>
            <a:pPr marL="0" marR="0" lvl="0" indent="0" algn="l" defTabSz="914400" rtl="0" eaLnBrk="0" fontAlgn="base" latinLnBrk="0" hangingPunct="0">
              <a:lnSpc>
                <a:spcPct val="100000"/>
              </a:lnSpc>
              <a:spcBef>
                <a:spcPct val="0"/>
              </a:spcBef>
              <a:spcAft>
                <a:spcPct val="0"/>
              </a:spcAft>
              <a:buClrTx/>
              <a:buSzTx/>
              <a:tabLst/>
            </a:pPr>
            <a:r>
              <a:rPr kumimoji="0" lang="en-US" sz="1100" b="0" i="0" u="none" strike="noStrike" cap="none" normalizeH="0" baseline="0" dirty="0" smtClean="0">
                <a:ln>
                  <a:noFill/>
                </a:ln>
                <a:solidFill>
                  <a:schemeClr val="tx1"/>
                </a:solidFill>
                <a:effectLst/>
                <a:latin typeface="Arial" panose="020B0604020202020204" pitchFamily="34" charset="0"/>
              </a:rPr>
              <a:t>education, mentorship, and community engagement. These programs should provide alternative narratives to combat</a:t>
            </a:r>
          </a:p>
          <a:p>
            <a:pPr marL="0" marR="0" lvl="0" indent="0" algn="l" defTabSz="914400" rtl="0" eaLnBrk="0" fontAlgn="base" latinLnBrk="0" hangingPunct="0">
              <a:lnSpc>
                <a:spcPct val="100000"/>
              </a:lnSpc>
              <a:spcBef>
                <a:spcPct val="0"/>
              </a:spcBef>
              <a:spcAft>
                <a:spcPct val="0"/>
              </a:spcAft>
              <a:buClrTx/>
              <a:buSzTx/>
              <a:tabLst/>
            </a:pPr>
            <a:r>
              <a:rPr kumimoji="0" lang="en-US" sz="1100" b="0" i="0" u="none" strike="noStrike" cap="none" normalizeH="0" baseline="0" dirty="0" smtClean="0">
                <a:ln>
                  <a:noFill/>
                </a:ln>
                <a:solidFill>
                  <a:schemeClr val="tx1"/>
                </a:solidFill>
                <a:effectLst/>
                <a:latin typeface="Arial" panose="020B0604020202020204" pitchFamily="34" charset="0"/>
              </a:rPr>
              <a:t> extremist ideologies, especially among vulnerable populations. Special attention should be given to at-risk youth who </a:t>
            </a:r>
          </a:p>
          <a:p>
            <a:pPr marL="0" marR="0" lvl="0" indent="0" algn="l" defTabSz="914400" rtl="0" eaLnBrk="0" fontAlgn="base" latinLnBrk="0" hangingPunct="0">
              <a:lnSpc>
                <a:spcPct val="100000"/>
              </a:lnSpc>
              <a:spcBef>
                <a:spcPct val="0"/>
              </a:spcBef>
              <a:spcAft>
                <a:spcPct val="0"/>
              </a:spcAft>
              <a:buClrTx/>
              <a:buSzTx/>
              <a:tabLst/>
            </a:pPr>
            <a:r>
              <a:rPr kumimoji="0" lang="en-US" sz="1100" b="0" i="0" u="none" strike="noStrike" cap="none" normalizeH="0" baseline="0" dirty="0" smtClean="0">
                <a:ln>
                  <a:noFill/>
                </a:ln>
                <a:solidFill>
                  <a:schemeClr val="tx1"/>
                </a:solidFill>
                <a:effectLst/>
                <a:latin typeface="Arial" panose="020B0604020202020204" pitchFamily="34" charset="0"/>
              </a:rPr>
              <a:t>may be targeted by radical groups.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100" b="1" i="0" u="none" strike="noStrike" cap="none" normalizeH="0" baseline="0" dirty="0" smtClean="0">
                <a:ln>
                  <a:noFill/>
                </a:ln>
                <a:solidFill>
                  <a:schemeClr val="tx1"/>
                </a:solidFill>
                <a:effectLst/>
                <a:latin typeface="Arial" panose="020B0604020202020204" pitchFamily="34" charset="0"/>
              </a:rPr>
              <a:t>Online Surveillance and Counter-Extremism Measures:</a:t>
            </a:r>
            <a:r>
              <a:rPr kumimoji="0" lang="en-US" sz="1100" b="0" i="0" u="none" strike="noStrike" cap="none" normalizeH="0" baseline="0" dirty="0" smtClean="0">
                <a:ln>
                  <a:noFill/>
                </a:ln>
                <a:solidFill>
                  <a:schemeClr val="tx1"/>
                </a:solidFill>
                <a:effectLst/>
                <a:latin typeface="Arial" panose="020B0604020202020204" pitchFamily="34" charset="0"/>
              </a:rPr>
              <a:t> As social media and online platforms are increasingly </a:t>
            </a:r>
          </a:p>
          <a:p>
            <a:pPr marL="0" marR="0" lvl="0" indent="0" algn="l" defTabSz="914400" rtl="0" eaLnBrk="0" fontAlgn="base" latinLnBrk="0" hangingPunct="0">
              <a:lnSpc>
                <a:spcPct val="100000"/>
              </a:lnSpc>
              <a:spcBef>
                <a:spcPct val="0"/>
              </a:spcBef>
              <a:spcAft>
                <a:spcPct val="0"/>
              </a:spcAft>
              <a:buClrTx/>
              <a:buSzTx/>
              <a:tabLst/>
            </a:pPr>
            <a:r>
              <a:rPr kumimoji="0" lang="en-US" sz="1100" b="0" i="0" u="none" strike="noStrike" cap="none" normalizeH="0" baseline="0" dirty="0" smtClean="0">
                <a:ln>
                  <a:noFill/>
                </a:ln>
                <a:solidFill>
                  <a:schemeClr val="tx1"/>
                </a:solidFill>
                <a:effectLst/>
                <a:latin typeface="Arial" panose="020B0604020202020204" pitchFamily="34" charset="0"/>
              </a:rPr>
              <a:t>used for recruiting and spreading extremist ideologies, monitoring and regulating online content is vital. Governments </a:t>
            </a:r>
          </a:p>
          <a:p>
            <a:pPr marL="0" marR="0" lvl="0" indent="0" algn="l" defTabSz="914400" rtl="0" eaLnBrk="0" fontAlgn="base" latinLnBrk="0" hangingPunct="0">
              <a:lnSpc>
                <a:spcPct val="100000"/>
              </a:lnSpc>
              <a:spcBef>
                <a:spcPct val="0"/>
              </a:spcBef>
              <a:spcAft>
                <a:spcPct val="0"/>
              </a:spcAft>
              <a:buClrTx/>
              <a:buSzTx/>
              <a:tabLst/>
            </a:pPr>
            <a:r>
              <a:rPr kumimoji="0" lang="en-US" sz="1100" b="0" i="0" u="none" strike="noStrike" cap="none" normalizeH="0" baseline="0" dirty="0" smtClean="0">
                <a:ln>
                  <a:noFill/>
                </a:ln>
                <a:solidFill>
                  <a:schemeClr val="tx1"/>
                </a:solidFill>
                <a:effectLst/>
                <a:latin typeface="Arial" panose="020B0604020202020204" pitchFamily="34" charset="0"/>
              </a:rPr>
              <a:t>should work with tech companies to improve the identification and removal of extremist propaganda and</a:t>
            </a:r>
          </a:p>
          <a:p>
            <a:pPr marL="0" marR="0" lvl="0" indent="0" algn="l" defTabSz="914400" rtl="0" eaLnBrk="0" fontAlgn="base" latinLnBrk="0" hangingPunct="0">
              <a:lnSpc>
                <a:spcPct val="100000"/>
              </a:lnSpc>
              <a:spcBef>
                <a:spcPct val="0"/>
              </a:spcBef>
              <a:spcAft>
                <a:spcPct val="0"/>
              </a:spcAft>
              <a:buClrTx/>
              <a:buSzTx/>
              <a:tabLst/>
            </a:pPr>
            <a:r>
              <a:rPr kumimoji="0" lang="en-US" sz="1100" b="0" i="0" u="none" strike="noStrike" cap="none" normalizeH="0" baseline="0" dirty="0" smtClean="0">
                <a:ln>
                  <a:noFill/>
                </a:ln>
                <a:solidFill>
                  <a:schemeClr val="tx1"/>
                </a:solidFill>
                <a:effectLst/>
                <a:latin typeface="Arial" panose="020B0604020202020204" pitchFamily="34" charset="0"/>
              </a:rPr>
              <a:t>recruitment </a:t>
            </a:r>
          </a:p>
          <a:p>
            <a:pPr marL="0" marR="0" lvl="0" indent="0" algn="l" defTabSz="914400" rtl="0" eaLnBrk="0" fontAlgn="base" latinLnBrk="0" hangingPunct="0">
              <a:lnSpc>
                <a:spcPct val="100000"/>
              </a:lnSpc>
              <a:spcBef>
                <a:spcPct val="0"/>
              </a:spcBef>
              <a:spcAft>
                <a:spcPct val="0"/>
              </a:spcAft>
              <a:buClrTx/>
              <a:buSzTx/>
              <a:tabLst/>
            </a:pPr>
            <a:r>
              <a:rPr kumimoji="0" lang="en-US" sz="1100" b="0" i="0" u="none" strike="noStrike" cap="none" normalizeH="0" baseline="0" dirty="0" smtClean="0">
                <a:ln>
                  <a:noFill/>
                </a:ln>
                <a:solidFill>
                  <a:schemeClr val="tx1"/>
                </a:solidFill>
                <a:effectLst/>
                <a:latin typeface="Arial" panose="020B0604020202020204" pitchFamily="34" charset="0"/>
              </a:rPr>
              <a:t>materials. Public awareness campaigns and digital literacy programs can also empower individuals to critically </a:t>
            </a:r>
          </a:p>
          <a:p>
            <a:pPr marL="0" marR="0" lvl="0" indent="0" algn="l" defTabSz="914400" rtl="0" eaLnBrk="0" fontAlgn="base" latinLnBrk="0" hangingPunct="0">
              <a:lnSpc>
                <a:spcPct val="100000"/>
              </a:lnSpc>
              <a:spcBef>
                <a:spcPct val="0"/>
              </a:spcBef>
              <a:spcAft>
                <a:spcPct val="0"/>
              </a:spcAft>
              <a:buClrTx/>
              <a:buSzTx/>
              <a:tabLst/>
            </a:pPr>
            <a:r>
              <a:rPr kumimoji="0" lang="en-US" sz="1100" b="0" i="0" u="none" strike="noStrike" cap="none" normalizeH="0" baseline="0" dirty="0" smtClean="0">
                <a:ln>
                  <a:noFill/>
                </a:ln>
                <a:solidFill>
                  <a:schemeClr val="tx1"/>
                </a:solidFill>
                <a:effectLst/>
                <a:latin typeface="Arial" panose="020B0604020202020204" pitchFamily="34" charset="0"/>
              </a:rPr>
              <a:t>engage with online content and report harmful material.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100" b="1" i="0" u="none" strike="noStrike" cap="none" normalizeH="0" baseline="0" dirty="0" smtClean="0">
                <a:ln>
                  <a:noFill/>
                </a:ln>
                <a:solidFill>
                  <a:schemeClr val="tx1"/>
                </a:solidFill>
                <a:effectLst/>
                <a:latin typeface="Arial" panose="020B0604020202020204" pitchFamily="34" charset="0"/>
              </a:rPr>
              <a:t>Addressing Root Causes of Terrorism:</a:t>
            </a:r>
            <a:r>
              <a:rPr kumimoji="0" lang="en-US" sz="1100" b="0" i="0" u="none" strike="noStrike" cap="none" normalizeH="0" baseline="0" dirty="0" smtClean="0">
                <a:ln>
                  <a:noFill/>
                </a:ln>
                <a:solidFill>
                  <a:schemeClr val="tx1"/>
                </a:solidFill>
                <a:effectLst/>
                <a:latin typeface="Arial" panose="020B0604020202020204" pitchFamily="34" charset="0"/>
              </a:rPr>
              <a:t> Long-term solutions to terrorism require addressing the socio-economic </a:t>
            </a:r>
          </a:p>
          <a:p>
            <a:pPr marL="0" marR="0" lvl="0" indent="0" algn="l" defTabSz="914400" rtl="0" eaLnBrk="0" fontAlgn="base" latinLnBrk="0" hangingPunct="0">
              <a:lnSpc>
                <a:spcPct val="100000"/>
              </a:lnSpc>
              <a:spcBef>
                <a:spcPct val="0"/>
              </a:spcBef>
              <a:spcAft>
                <a:spcPct val="0"/>
              </a:spcAft>
              <a:buClrTx/>
              <a:buSzTx/>
              <a:tabLst/>
            </a:pPr>
            <a:r>
              <a:rPr kumimoji="0" lang="en-US" sz="1100" b="0" i="0" u="none" strike="noStrike" cap="none" normalizeH="0" baseline="0" dirty="0" smtClean="0">
                <a:ln>
                  <a:noFill/>
                </a:ln>
                <a:solidFill>
                  <a:schemeClr val="tx1"/>
                </a:solidFill>
                <a:effectLst/>
                <a:latin typeface="Arial" panose="020B0604020202020204" pitchFamily="34" charset="0"/>
              </a:rPr>
              <a:t>and political factors that fuel extremism, such as poverty, political oppression, lack of education, and social inequality</a:t>
            </a:r>
          </a:p>
          <a:p>
            <a:pPr marL="0" marR="0" lvl="0" indent="0" algn="l" defTabSz="914400" rtl="0" eaLnBrk="0" fontAlgn="base" latinLnBrk="0" hangingPunct="0">
              <a:lnSpc>
                <a:spcPct val="100000"/>
              </a:lnSpc>
              <a:spcBef>
                <a:spcPct val="0"/>
              </a:spcBef>
              <a:spcAft>
                <a:spcPct val="0"/>
              </a:spcAft>
              <a:buClrTx/>
              <a:buSzTx/>
              <a:tabLst/>
            </a:pPr>
            <a:r>
              <a:rPr kumimoji="0" lang="en-US" sz="1100" b="0" i="0" u="none" strike="noStrike" cap="none" normalizeH="0" baseline="0" dirty="0" smtClean="0">
                <a:ln>
                  <a:noFill/>
                </a:ln>
                <a:solidFill>
                  <a:schemeClr val="tx1"/>
                </a:solidFill>
                <a:effectLst/>
                <a:latin typeface="Arial" panose="020B0604020202020204" pitchFamily="34" charset="0"/>
              </a:rPr>
              <a:t>Development programs in conflict-prone areas, as well as initiatives that promote good governance and human </a:t>
            </a:r>
          </a:p>
          <a:p>
            <a:pPr marL="0" marR="0" lvl="0" indent="0" algn="l" defTabSz="914400" rtl="0" eaLnBrk="0" fontAlgn="base" latinLnBrk="0" hangingPunct="0">
              <a:lnSpc>
                <a:spcPct val="100000"/>
              </a:lnSpc>
              <a:spcBef>
                <a:spcPct val="0"/>
              </a:spcBef>
              <a:spcAft>
                <a:spcPct val="0"/>
              </a:spcAft>
              <a:buClrTx/>
              <a:buSzTx/>
              <a:tabLst/>
            </a:pPr>
            <a:r>
              <a:rPr kumimoji="0" lang="en-US" sz="1100" b="0" i="0" u="none" strike="noStrike" cap="none" normalizeH="0" baseline="0" dirty="0" smtClean="0">
                <a:ln>
                  <a:noFill/>
                </a:ln>
                <a:solidFill>
                  <a:schemeClr val="tx1"/>
                </a:solidFill>
                <a:effectLst/>
                <a:latin typeface="Arial" panose="020B0604020202020204" pitchFamily="34" charset="0"/>
              </a:rPr>
              <a:t>rights, are crucial in reducing the appeal of terrorist ideologies. Investing in education and economic opportunities</a:t>
            </a:r>
          </a:p>
          <a:p>
            <a:pPr marL="0" marR="0" lvl="0" indent="0" algn="l" defTabSz="914400" rtl="0" eaLnBrk="0" fontAlgn="base" latinLnBrk="0" hangingPunct="0">
              <a:lnSpc>
                <a:spcPct val="100000"/>
              </a:lnSpc>
              <a:spcBef>
                <a:spcPct val="0"/>
              </a:spcBef>
              <a:spcAft>
                <a:spcPct val="0"/>
              </a:spcAft>
              <a:buClrTx/>
              <a:buSzTx/>
              <a:tabLst/>
            </a:pPr>
            <a:r>
              <a:rPr kumimoji="0" lang="en-US" sz="1100" b="0" i="0" u="none" strike="noStrike" cap="none" normalizeH="0" baseline="0" dirty="0" smtClean="0">
                <a:ln>
                  <a:noFill/>
                </a:ln>
                <a:solidFill>
                  <a:schemeClr val="tx1"/>
                </a:solidFill>
                <a:effectLst/>
                <a:latin typeface="Arial" panose="020B0604020202020204" pitchFamily="34" charset="0"/>
              </a:rPr>
              <a:t>for marginalized communities can reduce the likelihood of young people turning to violent </a:t>
            </a:r>
            <a:r>
              <a:rPr kumimoji="0" lang="en-US" sz="1050" b="0" i="0" u="none" strike="noStrike" cap="none" normalizeH="0" baseline="0" dirty="0" smtClean="0">
                <a:ln>
                  <a:noFill/>
                </a:ln>
                <a:solidFill>
                  <a:schemeClr val="tx1"/>
                </a:solidFill>
                <a:effectLst/>
                <a:latin typeface="Arial" panose="020B0604020202020204" pitchFamily="34" charset="0"/>
              </a:rPr>
              <a:t>extremism.</a:t>
            </a:r>
          </a:p>
        </p:txBody>
      </p:sp>
    </p:spTree>
    <p:extLst>
      <p:ext uri="{BB962C8B-B14F-4D97-AF65-F5344CB8AC3E}">
        <p14:creationId xmlns:p14="http://schemas.microsoft.com/office/powerpoint/2010/main" val="3754400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xmlns="" id="{6AB8DAF2-B141-0C0D-4015-6BE8A25CFFD1}"/>
              </a:ext>
            </a:extLst>
          </p:cNvPr>
          <p:cNvSpPr>
            <a:spLocks noGrp="1"/>
          </p:cNvSpPr>
          <p:nvPr>
            <p:ph type="title"/>
          </p:nvPr>
        </p:nvSpPr>
        <p:spPr>
          <a:xfrm>
            <a:off x="311150" y="444500"/>
            <a:ext cx="8521700" cy="573088"/>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2060"/>
                </a:solidFill>
                <a:latin typeface="Arial" panose="020B0604020202020204" pitchFamily="34" charset="0"/>
                <a:cs typeface="Arial" panose="020B0604020202020204" pitchFamily="34" charset="0"/>
              </a:rPr>
              <a:t>System Architecture</a:t>
            </a:r>
          </a:p>
        </p:txBody>
      </p:sp>
      <p:pic>
        <p:nvPicPr>
          <p:cNvPr id="2" name="Picture 1"/>
          <p:cNvPicPr>
            <a:picLocks noChangeAspect="1"/>
          </p:cNvPicPr>
          <p:nvPr/>
        </p:nvPicPr>
        <p:blipFill>
          <a:blip r:embed="rId2"/>
          <a:stretch>
            <a:fillRect/>
          </a:stretch>
        </p:blipFill>
        <p:spPr>
          <a:xfrm>
            <a:off x="223230" y="880826"/>
            <a:ext cx="8697539" cy="3381847"/>
          </a:xfrm>
          <a:prstGeom prst="rect">
            <a:avLst/>
          </a:prstGeom>
        </p:spPr>
      </p:pic>
    </p:spTree>
    <p:extLst>
      <p:ext uri="{BB962C8B-B14F-4D97-AF65-F5344CB8AC3E}">
        <p14:creationId xmlns:p14="http://schemas.microsoft.com/office/powerpoint/2010/main" val="167368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13731" y="1581011"/>
            <a:ext cx="4027533" cy="1981477"/>
          </a:xfrm>
          <a:prstGeom prst="rect">
            <a:avLst/>
          </a:prstGeom>
        </p:spPr>
      </p:pic>
      <p:pic>
        <p:nvPicPr>
          <p:cNvPr id="3" name="Picture 2"/>
          <p:cNvPicPr>
            <a:picLocks noChangeAspect="1"/>
          </p:cNvPicPr>
          <p:nvPr/>
        </p:nvPicPr>
        <p:blipFill>
          <a:blip r:embed="rId3"/>
          <a:stretch>
            <a:fillRect/>
          </a:stretch>
        </p:blipFill>
        <p:spPr>
          <a:xfrm>
            <a:off x="4546363" y="575984"/>
            <a:ext cx="4657458" cy="3991532"/>
          </a:xfrm>
          <a:prstGeom prst="rect">
            <a:avLst/>
          </a:prstGeom>
        </p:spPr>
      </p:pic>
    </p:spTree>
    <p:extLst>
      <p:ext uri="{BB962C8B-B14F-4D97-AF65-F5344CB8AC3E}">
        <p14:creationId xmlns:p14="http://schemas.microsoft.com/office/powerpoint/2010/main" val="2118110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F90F4B-9803-CB1B-02A8-FB5D111C9F43}"/>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2060"/>
                </a:solidFill>
                <a:latin typeface="Arial" panose="020B0604020202020204" pitchFamily="34" charset="0"/>
                <a:cs typeface="Arial" panose="020B0604020202020204" pitchFamily="34" charset="0"/>
              </a:rPr>
              <a:t>Conclusion</a:t>
            </a:r>
            <a:endParaRPr lang="en-IN" sz="2400" b="1">
              <a:solidFill>
                <a:srgbClr val="002060"/>
              </a:solidFill>
              <a:latin typeface="Arial" panose="020B0604020202020204" pitchFamily="34" charset="0"/>
              <a:cs typeface="Arial" panose="020B0604020202020204" pitchFamily="34" charset="0"/>
            </a:endParaRPr>
          </a:p>
        </p:txBody>
      </p:sp>
      <p:sp>
        <p:nvSpPr>
          <p:cNvPr id="3" name="Rectangle 2"/>
          <p:cNvSpPr/>
          <p:nvPr/>
        </p:nvSpPr>
        <p:spPr>
          <a:xfrm>
            <a:off x="76912" y="933371"/>
            <a:ext cx="8400516" cy="1938992"/>
          </a:xfrm>
          <a:prstGeom prst="rect">
            <a:avLst/>
          </a:prstGeom>
        </p:spPr>
        <p:txBody>
          <a:bodyPr wrap="square">
            <a:spAutoFit/>
          </a:bodyPr>
          <a:lstStyle/>
          <a:p>
            <a:r>
              <a:rPr lang="en-US" sz="1200" dirty="0">
                <a:solidFill>
                  <a:srgbClr val="223366"/>
                </a:solidFill>
              </a:rPr>
              <a:t>Terrorism is a complex and persistent global issue that poses significant threats to peace, security, and human rights. While counterterrorism efforts have made progress in disrupting terrorist activities, the evolving nature of terrorism—driven by technological advancements, ideological extremism, and decentralized networks—continues to present formidable challenges. It is evident that combating terrorism requires a multifaceted approach, including intelligence-sharing, international cooperation, addressing the root causes of radicalization, and ensuring the protection of civil liberties.</a:t>
            </a:r>
          </a:p>
          <a:p>
            <a:r>
              <a:rPr lang="en-US" sz="1200" dirty="0">
                <a:solidFill>
                  <a:srgbClr val="223366"/>
                </a:solidFill>
              </a:rPr>
              <a:t>The long-term solution to terrorism lies not only in military and law enforcement measures but also in tackling the underlying political, social, and economic factors that foster extremism. The global community must work together to create a more secure and just environment, where individuals are not driven toward violence and hatred. While eliminating terrorism entirely may be an impossible task, continued vigilance, collaboration, and commitment to human rights will help minimize its impact and foster a more peaceful world.</a:t>
            </a:r>
          </a:p>
        </p:txBody>
      </p:sp>
    </p:spTree>
    <p:extLst>
      <p:ext uri="{BB962C8B-B14F-4D97-AF65-F5344CB8AC3E}">
        <p14:creationId xmlns:p14="http://schemas.microsoft.com/office/powerpoint/2010/main" val="2174784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F10A2C-122D-B694-9544-674D5B7F3F6D}"/>
              </a:ext>
            </a:extLst>
          </p:cNvPr>
          <p:cNvSpPr>
            <a:spLocks noGrp="1"/>
          </p:cNvSpPr>
          <p:nvPr>
            <p:ph type="title"/>
          </p:nvPr>
        </p:nvSpPr>
        <p:spPr>
          <a:xfrm>
            <a:off x="311700" y="496300"/>
            <a:ext cx="8520600" cy="572700"/>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2060"/>
                </a:solidFill>
                <a:latin typeface="Arial" panose="020B0604020202020204" pitchFamily="34" charset="0"/>
                <a:cs typeface="Arial" panose="020B0604020202020204" pitchFamily="34" charset="0"/>
              </a:rPr>
              <a:t>Future Scope</a:t>
            </a:r>
            <a:endParaRPr lang="en-IN" sz="2400" b="1">
              <a:solidFill>
                <a:srgbClr val="002060"/>
              </a:solidFill>
              <a:latin typeface="Arial" panose="020B0604020202020204" pitchFamily="34" charset="0"/>
              <a:cs typeface="Arial" panose="020B0604020202020204" pitchFamily="34" charset="0"/>
            </a:endParaRPr>
          </a:p>
        </p:txBody>
      </p:sp>
      <p:sp>
        <p:nvSpPr>
          <p:cNvPr id="3" name="Rectangle 2"/>
          <p:cNvSpPr/>
          <p:nvPr/>
        </p:nvSpPr>
        <p:spPr>
          <a:xfrm>
            <a:off x="0" y="1011600"/>
            <a:ext cx="9144000" cy="3970318"/>
          </a:xfrm>
          <a:prstGeom prst="rect">
            <a:avLst/>
          </a:prstGeom>
        </p:spPr>
        <p:txBody>
          <a:bodyPr wrap="square">
            <a:spAutoFit/>
          </a:bodyPr>
          <a:lstStyle/>
          <a:p>
            <a:r>
              <a:rPr lang="en-US" sz="1050" dirty="0"/>
              <a:t>The future of terrorism is likely to evolve as new threats and challenges emerge. As technology advances, particularly in the realms of cyber capabilities, artificial intelligence, and communication networks, terrorism could become even more sophisticated and widespread. Here are several key areas in which terrorism may evolve in the coming years:</a:t>
            </a:r>
          </a:p>
          <a:p>
            <a:pPr>
              <a:buFont typeface="+mj-lt"/>
              <a:buAutoNum type="arabicPeriod"/>
            </a:pPr>
            <a:r>
              <a:rPr lang="en-US" sz="1050" b="1" dirty="0"/>
              <a:t>Cyber-Terrorism and Digital Attacks:</a:t>
            </a:r>
            <a:r>
              <a:rPr lang="en-US" sz="1050" dirty="0"/>
              <a:t> The growing reliance on digital infrastructure means that cyber-terrorism could become a significant focus for terrorist groups. Attacks on critical infrastructure, financial systems, or even the spread of disinformation could disrupt economies, governance, and social order, with far-reaching effects. The future could see an increase in digital warfare targeting governments, businesses, and individuals.</a:t>
            </a:r>
          </a:p>
          <a:p>
            <a:pPr>
              <a:buFont typeface="+mj-lt"/>
              <a:buAutoNum type="arabicPeriod"/>
            </a:pPr>
            <a:r>
              <a:rPr lang="en-US" sz="1050" b="1" dirty="0"/>
              <a:t>Use of Advanced Technologies:</a:t>
            </a:r>
            <a:r>
              <a:rPr lang="en-US" sz="1050" dirty="0"/>
              <a:t> As technologies such as drones, artificial intelligence, and bioengineering become more accessible, they could be </a:t>
            </a:r>
            <a:r>
              <a:rPr lang="en-US" sz="1050" dirty="0" err="1"/>
              <a:t>weaponized</a:t>
            </a:r>
            <a:r>
              <a:rPr lang="en-US" sz="1050" dirty="0"/>
              <a:t> by terrorist organizations. For instance, drones could be used for surveillance, delivering explosives, or targeting high-profile figures. Additionally, bioterrorism using genetically engineered viruses or toxins may become a new frontier for terrorist groups.</a:t>
            </a:r>
          </a:p>
          <a:p>
            <a:pPr>
              <a:buFont typeface="+mj-lt"/>
              <a:buAutoNum type="arabicPeriod"/>
            </a:pPr>
            <a:r>
              <a:rPr lang="en-US" sz="1050" b="1" dirty="0"/>
              <a:t>Decentralized Networks and Lone-Wolf Attacks:</a:t>
            </a:r>
            <a:r>
              <a:rPr lang="en-US" sz="1050" dirty="0"/>
              <a:t> The trend toward more decentralized, networked terrorist organizations—often with little to no central leadership—could continue to grow. This shift makes it more difficult to track and disrupt terrorist plots, as individuals or small cells acting independently may be harder to identify. "Lone-wolf" attacks may increase, where individuals are radicalized online and carry out attacks without direct group affiliation.</a:t>
            </a:r>
          </a:p>
          <a:p>
            <a:pPr>
              <a:buFont typeface="+mj-lt"/>
              <a:buAutoNum type="arabicPeriod"/>
            </a:pPr>
            <a:r>
              <a:rPr lang="en-US" sz="1050" b="1" dirty="0"/>
              <a:t>Radicalization through Social Media and Online Platforms:</a:t>
            </a:r>
            <a:r>
              <a:rPr lang="en-US" sz="1050" dirty="0"/>
              <a:t> The future may see an increased role of social media and digital platforms in the radicalization of individuals. Terrorist groups are increasingly exploiting these platforms to spread propaganda, recruit new members, and incite violence. Combating the spread of extremist content and countering online radicalization will be a critical challenge.</a:t>
            </a:r>
          </a:p>
          <a:p>
            <a:pPr>
              <a:buFont typeface="+mj-lt"/>
              <a:buAutoNum type="arabicPeriod"/>
            </a:pPr>
            <a:r>
              <a:rPr lang="en-US" sz="1050" b="1" dirty="0"/>
              <a:t>Emerging Geopolitical Conflicts and Extremist Ideologies:</a:t>
            </a:r>
            <a:r>
              <a:rPr lang="en-US" sz="1050" dirty="0"/>
              <a:t> As global power dynamics shift, new geopolitical conflicts could provide fertile ground for terrorism. Ideologies may also become more fragmented or diversified, with groups adopting new motivations based on religious, political, or social grievances. Understanding these changing ideologies will be crucial for developing effective counterterrorism strategies.</a:t>
            </a:r>
          </a:p>
          <a:p>
            <a:pPr>
              <a:buFont typeface="+mj-lt"/>
              <a:buAutoNum type="arabicPeriod"/>
            </a:pPr>
            <a:r>
              <a:rPr lang="en-US" sz="1050" b="1" dirty="0"/>
              <a:t>Environmental and Resource Conflicts:</a:t>
            </a:r>
            <a:r>
              <a:rPr lang="en-US" sz="1050" dirty="0"/>
              <a:t> Climate change and resource scarcity could fuel new tensions and conflict, potentially leading to new sources of terrorism. Areas affected by environmental disasters, scarcity of water or food, and migration pressures might witness radicalization, as some groups may use these crises as a pretext for violence.</a:t>
            </a:r>
          </a:p>
          <a:p>
            <a:pPr>
              <a:buFont typeface="+mj-lt"/>
              <a:buAutoNum type="arabicPeriod"/>
            </a:pPr>
            <a:r>
              <a:rPr lang="en-US" sz="1050" b="1" dirty="0"/>
              <a:t>Global Cooperation and Intelligence Sharing:</a:t>
            </a:r>
            <a:r>
              <a:rPr lang="en-US" sz="1050" dirty="0"/>
              <a:t> The future scope of terrorism also highlights the growing need for enhanced global cooperation in intelligence sharing, counterterrorism strategies, and combating transnational crime</a:t>
            </a:r>
            <a:r>
              <a:rPr lang="en-US" sz="1050" dirty="0" smtClean="0"/>
              <a:t>.</a:t>
            </a:r>
            <a:endParaRPr lang="en-US" sz="1050" dirty="0"/>
          </a:p>
        </p:txBody>
      </p:sp>
    </p:spTree>
    <p:extLst>
      <p:ext uri="{BB962C8B-B14F-4D97-AF65-F5344CB8AC3E}">
        <p14:creationId xmlns:p14="http://schemas.microsoft.com/office/powerpoint/2010/main" val="70511426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4eeb56d-118c-48c3-937f-7f05817f737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921E1C5FD398A4287C0920180B68150" ma:contentTypeVersion="18" ma:contentTypeDescription="Create a new document." ma:contentTypeScope="" ma:versionID="26704334229d571494ec08df731579b2">
  <xsd:schema xmlns:xsd="http://www.w3.org/2001/XMLSchema" xmlns:xs="http://www.w3.org/2001/XMLSchema" xmlns:p="http://schemas.microsoft.com/office/2006/metadata/properties" xmlns:ns3="94eeb56d-118c-48c3-937f-7f05817f7373" xmlns:ns4="fe56e3b0-34a1-4d6f-a501-a0b2b7006a18" targetNamespace="http://schemas.microsoft.com/office/2006/metadata/properties" ma:root="true" ma:fieldsID="646583e16dee9c97f40ce908d27133ed" ns3:_="" ns4:_="">
    <xsd:import namespace="94eeb56d-118c-48c3-937f-7f05817f7373"/>
    <xsd:import namespace="fe56e3b0-34a1-4d6f-a501-a0b2b7006a18"/>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LengthInSeconds" minOccurs="0"/>
                <xsd:element ref="ns3:MediaServiceLocation"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eeb56d-118c-48c3-937f-7f05817f73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e56e3b0-34a1-4d6f-a501-a0b2b7006a1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http://schemas.microsoft.com/office/infopath/2007/PartnerControls"/>
    <ds:schemaRef ds:uri="fe56e3b0-34a1-4d6f-a501-a0b2b7006a18"/>
    <ds:schemaRef ds:uri="http://purl.org/dc/dcmitype/"/>
    <ds:schemaRef ds:uri="http://www.w3.org/XML/1998/namespace"/>
    <ds:schemaRef ds:uri="http://schemas.microsoft.com/office/2006/metadata/properties"/>
    <ds:schemaRef ds:uri="http://purl.org/dc/elements/1.1/"/>
    <ds:schemaRef ds:uri="http://schemas.openxmlformats.org/package/2006/metadata/core-properties"/>
    <ds:schemaRef ds:uri="http://purl.org/dc/terms/"/>
    <ds:schemaRef ds:uri="http://schemas.microsoft.com/office/2006/documentManagement/types"/>
    <ds:schemaRef ds:uri="94eeb56d-118c-48c3-937f-7f05817f7373"/>
  </ds:schemaRefs>
</ds:datastoreItem>
</file>

<file path=customXml/itemProps3.xml><?xml version="1.0" encoding="utf-8"?>
<ds:datastoreItem xmlns:ds="http://schemas.openxmlformats.org/officeDocument/2006/customXml" ds:itemID="{82B6CD32-2537-46E7-8CC3-A58D446224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4eeb56d-118c-48c3-937f-7f05817f7373"/>
    <ds:schemaRef ds:uri="fe56e3b0-34a1-4d6f-a501-a0b2b7006a1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30</TotalTime>
  <Words>1326</Words>
  <Application>Microsoft Office PowerPoint</Application>
  <PresentationFormat>On-screen Show (16:9)</PresentationFormat>
  <Paragraphs>62</Paragraphs>
  <Slides>10</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Times New Roman</vt:lpstr>
      <vt:lpstr>Simple Light</vt:lpstr>
      <vt:lpstr>PowerPoint Presentation</vt:lpstr>
      <vt:lpstr>PowerPoint Presentation</vt:lpstr>
      <vt:lpstr>Abstract</vt:lpstr>
      <vt:lpstr>Problem Statement</vt:lpstr>
      <vt:lpstr>Proposed Solution</vt:lpstr>
      <vt:lpstr>System Architecture</vt:lpstr>
      <vt:lpstr>PowerPoint Presentation</vt:lpstr>
      <vt:lpstr>Conclusion</vt:lpstr>
      <vt:lpstr>Future Scope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Student</cp:lastModifiedBy>
  <cp:revision>8</cp:revision>
  <dcterms:modified xsi:type="dcterms:W3CDTF">2025-02-24T07:01:31Z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0x0101009921E1C5FD398A4287C0920180B68150</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ies>
</file>