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BEC1F-5B52-4049-BB71-3738A1FA9EC0}" type="datetimeFigureOut">
              <a:rPr lang="en-US" smtClean="0"/>
              <a:t>5/27/2016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E8BA9-2CD9-42C3-8FFD-C05FC15CC9D0}" type="slidenum">
              <a:rPr lang="en-US" smtClean="0"/>
              <a:t>‹#›</a:t>
            </a:fld>
            <a:endParaRPr lang="en-US"/>
          </a:p>
        </p:txBody>
      </p:sp>
    </p:spTree>
    <p:extLst>
      <p:ext uri="{BB962C8B-B14F-4D97-AF65-F5344CB8AC3E}">
        <p14:creationId xmlns:p14="http://schemas.microsoft.com/office/powerpoint/2010/main" val="48024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6ED890F-062E-47C6-8BA9-AEDDEC952DB0}" type="slidenum">
              <a:rPr lang="en-US" smtClean="0"/>
              <a:pPr/>
              <a:t>1</a:t>
            </a:fld>
            <a:endParaRPr lang="en-US"/>
          </a:p>
        </p:txBody>
      </p:sp>
    </p:spTree>
    <p:extLst>
      <p:ext uri="{BB962C8B-B14F-4D97-AF65-F5344CB8AC3E}">
        <p14:creationId xmlns:p14="http://schemas.microsoft.com/office/powerpoint/2010/main" val="205498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18BB64-B48A-4C06-B433-3996A8C518A0}"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4082331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8BB64-B48A-4C06-B433-3996A8C518A0}"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352023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8BB64-B48A-4C06-B433-3996A8C518A0}"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3394463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ounded Rectangle 6"/>
          <p:cNvSpPr/>
          <p:nvPr userDrawn="1"/>
        </p:nvSpPr>
        <p:spPr>
          <a:xfrm>
            <a:off x="711200" y="762000"/>
            <a:ext cx="10769600" cy="1219200"/>
          </a:xfrm>
          <a:prstGeom prst="roundRect">
            <a:avLst/>
          </a:prstGeom>
          <a:solidFill>
            <a:schemeClr val="bg1">
              <a:lumMod val="50000"/>
            </a:schemeClr>
          </a:solidFill>
          <a:ln>
            <a:noFill/>
          </a:ln>
          <a:effectLst>
            <a:outerShdw blurRad="50800" dist="381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508000" y="914400"/>
            <a:ext cx="11176000" cy="990600"/>
          </a:xfrm>
        </p:spPr>
        <p:txBody>
          <a:bodyPr>
            <a:normAutofit/>
          </a:bodyPr>
          <a:lstStyle>
            <a:lvl1pPr>
              <a:defRPr sz="3200">
                <a:solidFill>
                  <a:schemeClr val="bg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00" y="1"/>
            <a:ext cx="1447251" cy="655071"/>
          </a:xfrm>
          <a:prstGeom prst="rect">
            <a:avLst/>
          </a:prstGeom>
        </p:spPr>
      </p:pic>
    </p:spTree>
    <p:extLst>
      <p:ext uri="{BB962C8B-B14F-4D97-AF65-F5344CB8AC3E}">
        <p14:creationId xmlns:p14="http://schemas.microsoft.com/office/powerpoint/2010/main" val="279680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8BB64-B48A-4C06-B433-3996A8C518A0}"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125302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18BB64-B48A-4C06-B433-3996A8C518A0}"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200793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18BB64-B48A-4C06-B433-3996A8C518A0}"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94904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18BB64-B48A-4C06-B433-3996A8C518A0}"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126713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18BB64-B48A-4C06-B433-3996A8C518A0}"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345135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8BB64-B48A-4C06-B433-3996A8C518A0}"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2626453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18BB64-B48A-4C06-B433-3996A8C518A0}"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384388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18BB64-B48A-4C06-B433-3996A8C518A0}"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1312C4-DD56-45FF-ACE8-8E030C040D98}" type="slidenum">
              <a:rPr lang="en-US" smtClean="0"/>
              <a:t>‹#›</a:t>
            </a:fld>
            <a:endParaRPr lang="en-US"/>
          </a:p>
        </p:txBody>
      </p:sp>
    </p:spTree>
    <p:extLst>
      <p:ext uri="{BB962C8B-B14F-4D97-AF65-F5344CB8AC3E}">
        <p14:creationId xmlns:p14="http://schemas.microsoft.com/office/powerpoint/2010/main" val="85908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18BB64-B48A-4C06-B433-3996A8C518A0}" type="datetimeFigureOut">
              <a:rPr lang="en-US" smtClean="0"/>
              <a:t>5/27/2016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312C4-DD56-45FF-ACE8-8E030C040D98}" type="slidenum">
              <a:rPr lang="en-US" smtClean="0"/>
              <a:t>‹#›</a:t>
            </a:fld>
            <a:endParaRPr lang="en-US"/>
          </a:p>
        </p:txBody>
      </p:sp>
    </p:spTree>
    <p:extLst>
      <p:ext uri="{BB962C8B-B14F-4D97-AF65-F5344CB8AC3E}">
        <p14:creationId xmlns:p14="http://schemas.microsoft.com/office/powerpoint/2010/main" val="115702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847725"/>
            <a:ext cx="8305800" cy="990600"/>
          </a:xfrm>
        </p:spPr>
        <p:txBody>
          <a:bodyPr>
            <a:noAutofit/>
          </a:bodyPr>
          <a:lstStyle/>
          <a:p>
            <a:pPr algn="ctr"/>
            <a:r>
              <a:rPr lang="en-US" b="1" dirty="0" smtClean="0"/>
              <a:t>Large Scale </a:t>
            </a:r>
            <a:r>
              <a:rPr lang="en-US" b="1" dirty="0" smtClean="0"/>
              <a:t>Automated Essay Scoring</a:t>
            </a:r>
            <a:endParaRPr lang="en-US" b="1" dirty="0"/>
          </a:p>
        </p:txBody>
      </p:sp>
      <p:sp>
        <p:nvSpPr>
          <p:cNvPr id="7" name="TextBox 6"/>
          <p:cNvSpPr txBox="1"/>
          <p:nvPr/>
        </p:nvSpPr>
        <p:spPr>
          <a:xfrm>
            <a:off x="2590800" y="4117538"/>
            <a:ext cx="6934200" cy="2246769"/>
          </a:xfrm>
          <a:prstGeom prst="rect">
            <a:avLst/>
          </a:prstGeom>
          <a:noFill/>
          <a:ln w="12700">
            <a:noFill/>
          </a:ln>
        </p:spPr>
        <p:txBody>
          <a:bodyPr wrap="square" rtlCol="0">
            <a:spAutoFit/>
          </a:bodyPr>
          <a:lstStyle/>
          <a:p>
            <a:pPr algn="ctr"/>
            <a:r>
              <a:rPr lang="en-US" sz="2000" b="1" dirty="0" smtClean="0"/>
              <a:t>Purnawirman </a:t>
            </a:r>
            <a:r>
              <a:rPr lang="en-US" sz="2000" b="1" dirty="0" smtClean="0"/>
              <a:t>Purnawirman</a:t>
            </a:r>
            <a:endParaRPr lang="en-US" sz="2000" b="1" dirty="0" smtClean="0"/>
          </a:p>
          <a:p>
            <a:pPr algn="ctr"/>
            <a:endParaRPr lang="en-US" sz="1200" b="1" dirty="0"/>
          </a:p>
          <a:p>
            <a:pPr algn="ctr"/>
            <a:r>
              <a:rPr lang="en-US" i="1" dirty="0" smtClean="0"/>
              <a:t>Mentor </a:t>
            </a:r>
            <a:r>
              <a:rPr lang="en-US" i="1" dirty="0"/>
              <a:t>: </a:t>
            </a:r>
            <a:endParaRPr lang="en-US" i="1" dirty="0" smtClean="0"/>
          </a:p>
          <a:p>
            <a:pPr algn="ctr"/>
            <a:r>
              <a:rPr lang="en-US" i="1" dirty="0" smtClean="0"/>
              <a:t>Henry Setiawan</a:t>
            </a:r>
          </a:p>
          <a:p>
            <a:pPr algn="ctr"/>
            <a:r>
              <a:rPr lang="en-US" i="1" dirty="0" smtClean="0"/>
              <a:t>Matthew Hatem</a:t>
            </a:r>
          </a:p>
          <a:p>
            <a:pPr algn="ctr"/>
            <a:r>
              <a:rPr lang="en-US" i="1" dirty="0" err="1" smtClean="0"/>
              <a:t>Trishul</a:t>
            </a:r>
            <a:r>
              <a:rPr lang="en-US" i="1" dirty="0" smtClean="0"/>
              <a:t> </a:t>
            </a:r>
            <a:r>
              <a:rPr lang="en-US" i="1" dirty="0" err="1" smtClean="0"/>
              <a:t>Chilimbi</a:t>
            </a:r>
            <a:endParaRPr lang="en-US" i="1" dirty="0" smtClean="0"/>
          </a:p>
          <a:p>
            <a:pPr algn="ctr"/>
            <a:endParaRPr lang="en-US" i="1" dirty="0"/>
          </a:p>
          <a:p>
            <a:pPr algn="ctr"/>
            <a:r>
              <a:rPr lang="en-US" i="1" dirty="0" smtClean="0"/>
              <a:t>Microsoft Research (Redmond), 05/23/16 – 08/12/16</a:t>
            </a:r>
            <a:endParaRPr lang="en-US" i="1" dirty="0"/>
          </a:p>
        </p:txBody>
      </p:sp>
      <p:sp>
        <p:nvSpPr>
          <p:cNvPr id="19" name="Title 1"/>
          <p:cNvSpPr txBox="1">
            <a:spLocks/>
          </p:cNvSpPr>
          <p:nvPr/>
        </p:nvSpPr>
        <p:spPr>
          <a:xfrm>
            <a:off x="0" y="6404372"/>
            <a:ext cx="12192000"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sp>
        <p:nvSpPr>
          <p:cNvPr id="16"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latin typeface="Arial" panose="020B0604020202020204" pitchFamily="34" charset="0"/>
                <a:cs typeface="Arial" panose="020B0604020202020204" pitchFamily="34" charset="0"/>
              </a:rPr>
              <a:t>Microsoft Research Internship</a:t>
            </a:r>
            <a:endParaRPr lang="en-US" sz="2800" b="1" dirty="0">
              <a:solidFill>
                <a:schemeClr val="bg1"/>
              </a:solidFill>
              <a:latin typeface="Arial" panose="020B0604020202020204" pitchFamily="34" charset="0"/>
              <a:cs typeface="Arial" panose="020B0604020202020204" pitchFamily="34" charset="0"/>
            </a:endParaRPr>
          </a:p>
        </p:txBody>
      </p:sp>
      <p:grpSp>
        <p:nvGrpSpPr>
          <p:cNvPr id="10" name="Group 9"/>
          <p:cNvGrpSpPr/>
          <p:nvPr/>
        </p:nvGrpSpPr>
        <p:grpSpPr>
          <a:xfrm>
            <a:off x="2108201" y="2333625"/>
            <a:ext cx="8207374" cy="1690234"/>
            <a:chOff x="2108201" y="2543175"/>
            <a:chExt cx="8207374" cy="1690234"/>
          </a:xfrm>
        </p:grpSpPr>
        <p:pic>
          <p:nvPicPr>
            <p:cNvPr id="8" name="Picture 2" descr="http://www.neontommy.com/sites/default/files/users/user510/3293117576_05f43d8305_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8201" y="2547485"/>
              <a:ext cx="2539999" cy="168592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SHDjzIsbCthubOxJPfhbCtO-vV1jyFmp9FFgl-rL5ma9xskgWX"/>
            <p:cNvPicPr>
              <a:picLocks noChangeAspect="1" noChangeArrowheads="1"/>
            </p:cNvPicPr>
            <p:nvPr/>
          </p:nvPicPr>
          <p:blipFill rotWithShape="1">
            <a:blip r:embed="rId4">
              <a:extLst>
                <a:ext uri="{28A0092B-C50C-407E-A947-70E740481C1C}">
                  <a14:useLocalDpi xmlns:a14="http://schemas.microsoft.com/office/drawing/2010/main" val="0"/>
                </a:ext>
              </a:extLst>
            </a:blip>
            <a:srcRect t="8615" b="9321"/>
            <a:stretch/>
          </p:blipFill>
          <p:spPr bwMode="auto">
            <a:xfrm>
              <a:off x="4813300" y="2543175"/>
              <a:ext cx="2568575" cy="169023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https://i.ytimg.com/vi/jo5QblSn4gc/maxresdefaul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2375" y="2547485"/>
              <a:ext cx="2743200" cy="1685924"/>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4705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rPr>
              <a:t>Overview</a:t>
            </a:r>
            <a:endParaRPr lang="en-US" sz="2800" b="1" dirty="0">
              <a:solidFill>
                <a:schemeClr val="bg1"/>
              </a:solidFill>
            </a:endParaRPr>
          </a:p>
        </p:txBody>
      </p:sp>
      <p:sp>
        <p:nvSpPr>
          <p:cNvPr id="3" name="Title 1"/>
          <p:cNvSpPr txBox="1">
            <a:spLocks/>
          </p:cNvSpPr>
          <p:nvPr/>
        </p:nvSpPr>
        <p:spPr>
          <a:xfrm>
            <a:off x="0" y="6404372"/>
            <a:ext cx="12191999"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sp>
        <p:nvSpPr>
          <p:cNvPr id="10" name="Rectangle 9"/>
          <p:cNvSpPr/>
          <p:nvPr/>
        </p:nvSpPr>
        <p:spPr>
          <a:xfrm>
            <a:off x="1476375" y="948397"/>
            <a:ext cx="9277350" cy="515712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11" name="Rectangle 10"/>
          <p:cNvSpPr/>
          <p:nvPr/>
        </p:nvSpPr>
        <p:spPr>
          <a:xfrm>
            <a:off x="2143729" y="1562100"/>
            <a:ext cx="7966146" cy="3981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buFont typeface="Wingdings" pitchFamily="2" charset="2"/>
              <a:buChar char="§"/>
            </a:pPr>
            <a:r>
              <a:rPr lang="en-US" sz="2800" b="1" dirty="0" smtClean="0">
                <a:solidFill>
                  <a:schemeClr val="tx1"/>
                </a:solidFill>
              </a:rPr>
              <a:t>Motivation</a:t>
            </a:r>
            <a:br>
              <a:rPr lang="en-US" sz="2800" b="1" dirty="0" smtClean="0">
                <a:solidFill>
                  <a:schemeClr val="tx1"/>
                </a:solidFill>
              </a:rPr>
            </a:br>
            <a:endParaRPr lang="en-US" sz="2800" b="1" dirty="0" smtClean="0">
              <a:solidFill>
                <a:schemeClr val="tx1"/>
              </a:solidFill>
            </a:endParaRPr>
          </a:p>
          <a:p>
            <a:pPr marL="457200" indent="-457200">
              <a:buFont typeface="Wingdings" pitchFamily="2" charset="2"/>
              <a:buChar char="§"/>
            </a:pPr>
            <a:r>
              <a:rPr lang="en-US" sz="2800" b="1" dirty="0" smtClean="0">
                <a:solidFill>
                  <a:schemeClr val="tx1"/>
                </a:solidFill>
              </a:rPr>
              <a:t>Literature Review</a:t>
            </a:r>
            <a:endParaRPr lang="en-US" sz="2800" b="1" dirty="0" smtClean="0">
              <a:solidFill>
                <a:schemeClr val="tx1"/>
              </a:solidFill>
            </a:endParaRPr>
          </a:p>
          <a:p>
            <a:pPr marL="457200" indent="-457200">
              <a:buFont typeface="Wingdings" pitchFamily="2" charset="2"/>
              <a:buChar char="§"/>
            </a:pPr>
            <a:endParaRPr lang="en-US" sz="2800" b="1" dirty="0" smtClean="0">
              <a:solidFill>
                <a:schemeClr val="tx1"/>
              </a:solidFill>
            </a:endParaRPr>
          </a:p>
          <a:p>
            <a:pPr marL="457200" indent="-457200">
              <a:buFont typeface="Wingdings" pitchFamily="2" charset="2"/>
              <a:buChar char="§"/>
            </a:pPr>
            <a:r>
              <a:rPr lang="en-US" sz="2800" b="1" dirty="0" smtClean="0">
                <a:solidFill>
                  <a:schemeClr val="tx1"/>
                </a:solidFill>
              </a:rPr>
              <a:t>Proposed Approach</a:t>
            </a:r>
          </a:p>
          <a:p>
            <a:pPr marL="457200" indent="-457200">
              <a:buFont typeface="Wingdings" pitchFamily="2" charset="2"/>
              <a:buChar char="§"/>
            </a:pPr>
            <a:endParaRPr lang="en-US" sz="2800" b="1" dirty="0">
              <a:solidFill>
                <a:schemeClr val="tx1"/>
              </a:solidFill>
            </a:endParaRPr>
          </a:p>
          <a:p>
            <a:pPr marL="457200" indent="-457200">
              <a:buFont typeface="Wingdings" pitchFamily="2" charset="2"/>
              <a:buChar char="§"/>
            </a:pPr>
            <a:r>
              <a:rPr lang="en-US" sz="2800" b="1" dirty="0" smtClean="0">
                <a:solidFill>
                  <a:schemeClr val="tx1"/>
                </a:solidFill>
              </a:rPr>
              <a:t>Validation</a:t>
            </a:r>
            <a:endParaRPr lang="en-US" sz="2800" b="1" dirty="0" smtClean="0">
              <a:solidFill>
                <a:schemeClr val="tx1"/>
              </a:solidFill>
            </a:endParaRPr>
          </a:p>
          <a:p>
            <a:pPr marL="457200" indent="-457200">
              <a:buFont typeface="Wingdings" pitchFamily="2" charset="2"/>
              <a:buChar char="§"/>
            </a:pPr>
            <a:endParaRPr lang="en-US" sz="2800" b="1" dirty="0">
              <a:solidFill>
                <a:schemeClr val="tx1"/>
              </a:solidFill>
            </a:endParaRPr>
          </a:p>
          <a:p>
            <a:pPr marL="457200" indent="-457200">
              <a:buFont typeface="Wingdings" pitchFamily="2" charset="2"/>
              <a:buChar char="§"/>
            </a:pPr>
            <a:r>
              <a:rPr lang="en-US" sz="2800" b="1" dirty="0" smtClean="0">
                <a:solidFill>
                  <a:schemeClr val="tx1"/>
                </a:solidFill>
              </a:rPr>
              <a:t>Milestones/Timelines</a:t>
            </a:r>
            <a:endParaRPr lang="en-US" sz="2800" b="1" dirty="0" smtClean="0">
              <a:solidFill>
                <a:schemeClr val="tx1"/>
              </a:solidFill>
            </a:endParaRPr>
          </a:p>
        </p:txBody>
      </p:sp>
    </p:spTree>
    <p:extLst>
      <p:ext uri="{BB962C8B-B14F-4D97-AF65-F5344CB8AC3E}">
        <p14:creationId xmlns:p14="http://schemas.microsoft.com/office/powerpoint/2010/main" val="341948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rPr>
              <a:t>Motivation</a:t>
            </a:r>
            <a:endParaRPr lang="en-US" sz="2800" b="1" dirty="0">
              <a:solidFill>
                <a:schemeClr val="bg1"/>
              </a:solidFill>
            </a:endParaRPr>
          </a:p>
        </p:txBody>
      </p:sp>
      <p:sp>
        <p:nvSpPr>
          <p:cNvPr id="3" name="Title 1"/>
          <p:cNvSpPr txBox="1">
            <a:spLocks/>
          </p:cNvSpPr>
          <p:nvPr/>
        </p:nvSpPr>
        <p:spPr>
          <a:xfrm>
            <a:off x="0" y="6404372"/>
            <a:ext cx="12191999"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spTree>
    <p:extLst>
      <p:ext uri="{BB962C8B-B14F-4D97-AF65-F5344CB8AC3E}">
        <p14:creationId xmlns:p14="http://schemas.microsoft.com/office/powerpoint/2010/main" val="30756226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4774" y="758757"/>
            <a:ext cx="3807669" cy="555631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2"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rPr>
              <a:t>Literature Review</a:t>
            </a:r>
            <a:endParaRPr lang="en-US" sz="2800" b="1" dirty="0">
              <a:solidFill>
                <a:schemeClr val="bg1"/>
              </a:solidFill>
            </a:endParaRPr>
          </a:p>
        </p:txBody>
      </p:sp>
      <p:sp>
        <p:nvSpPr>
          <p:cNvPr id="3" name="Title 1"/>
          <p:cNvSpPr txBox="1">
            <a:spLocks/>
          </p:cNvSpPr>
          <p:nvPr/>
        </p:nvSpPr>
        <p:spPr>
          <a:xfrm>
            <a:off x="0" y="6404372"/>
            <a:ext cx="12191999"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cxnSp>
        <p:nvCxnSpPr>
          <p:cNvPr id="7" name="Straight Connector 6"/>
          <p:cNvCxnSpPr/>
          <p:nvPr/>
        </p:nvCxnSpPr>
        <p:spPr>
          <a:xfrm>
            <a:off x="4056484" y="752475"/>
            <a:ext cx="0" cy="556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200526" y="752475"/>
            <a:ext cx="3798143" cy="555631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cxnSp>
        <p:nvCxnSpPr>
          <p:cNvPr id="10" name="Straight Connector 9"/>
          <p:cNvCxnSpPr/>
          <p:nvPr/>
        </p:nvCxnSpPr>
        <p:spPr>
          <a:xfrm>
            <a:off x="8123659" y="752475"/>
            <a:ext cx="0" cy="556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60506" y="752475"/>
            <a:ext cx="3807669" cy="555631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13" name="Rectangle 12"/>
          <p:cNvSpPr/>
          <p:nvPr/>
        </p:nvSpPr>
        <p:spPr>
          <a:xfrm>
            <a:off x="104774" y="784089"/>
            <a:ext cx="3807669" cy="444636"/>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Classical Statistics / NLP</a:t>
            </a:r>
            <a:endParaRPr lang="en-US" dirty="0">
              <a:solidFill>
                <a:schemeClr val="bg1"/>
              </a:solidFill>
            </a:endParaRPr>
          </a:p>
        </p:txBody>
      </p:sp>
      <p:sp>
        <p:nvSpPr>
          <p:cNvPr id="14" name="Rectangle 13"/>
          <p:cNvSpPr/>
          <p:nvPr/>
        </p:nvSpPr>
        <p:spPr>
          <a:xfrm>
            <a:off x="4190998" y="775097"/>
            <a:ext cx="3807669" cy="444636"/>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Machine Learning</a:t>
            </a:r>
            <a:endParaRPr lang="en-US" dirty="0">
              <a:solidFill>
                <a:schemeClr val="bg1"/>
              </a:solidFill>
            </a:endParaRPr>
          </a:p>
        </p:txBody>
      </p:sp>
      <p:sp>
        <p:nvSpPr>
          <p:cNvPr id="15" name="Rectangle 14"/>
          <p:cNvSpPr/>
          <p:nvPr/>
        </p:nvSpPr>
        <p:spPr>
          <a:xfrm>
            <a:off x="8260506" y="784089"/>
            <a:ext cx="3807669" cy="444636"/>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Deep Learning</a:t>
            </a:r>
            <a:endParaRPr lang="en-US" dirty="0">
              <a:solidFill>
                <a:schemeClr val="bg1"/>
              </a:solidFill>
            </a:endParaRPr>
          </a:p>
        </p:txBody>
      </p:sp>
      <p:sp>
        <p:nvSpPr>
          <p:cNvPr id="17" name="TextBox 16"/>
          <p:cNvSpPr txBox="1"/>
          <p:nvPr/>
        </p:nvSpPr>
        <p:spPr>
          <a:xfrm>
            <a:off x="206919" y="1280547"/>
            <a:ext cx="3612606"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NLP approach</a:t>
            </a:r>
          </a:p>
          <a:p>
            <a:pPr marL="285750" indent="-285750">
              <a:buFont typeface="Arial" panose="020B0604020202020204" pitchFamily="34" charset="0"/>
              <a:buChar char="•"/>
            </a:pPr>
            <a:r>
              <a:rPr lang="en-US" dirty="0" smtClean="0"/>
              <a:t>Require small number of training sets, but not scalable</a:t>
            </a:r>
          </a:p>
          <a:p>
            <a:pPr marL="285750" indent="-285750">
              <a:buFont typeface="Arial" panose="020B0604020202020204" pitchFamily="34" charset="0"/>
              <a:buChar char="•"/>
            </a:pPr>
            <a:r>
              <a:rPr lang="en-US" dirty="0" smtClean="0"/>
              <a:t>e.g. IEA</a:t>
            </a:r>
            <a:r>
              <a:rPr lang="en-US" baseline="30000" dirty="0" smtClean="0"/>
              <a:t>TM</a:t>
            </a:r>
            <a:r>
              <a:rPr lang="en-US" dirty="0" smtClean="0"/>
              <a:t> </a:t>
            </a:r>
            <a:endParaRPr lang="en-US" dirty="0"/>
          </a:p>
        </p:txBody>
      </p:sp>
      <p:pic>
        <p:nvPicPr>
          <p:cNvPr id="19" name="Picture 18"/>
          <p:cNvPicPr>
            <a:picLocks noChangeAspect="1"/>
          </p:cNvPicPr>
          <p:nvPr/>
        </p:nvPicPr>
        <p:blipFill>
          <a:blip r:embed="rId2"/>
          <a:stretch>
            <a:fillRect/>
          </a:stretch>
        </p:blipFill>
        <p:spPr>
          <a:xfrm>
            <a:off x="323848" y="4456124"/>
            <a:ext cx="3382403" cy="1820851"/>
          </a:xfrm>
          <a:prstGeom prst="rect">
            <a:avLst/>
          </a:prstGeom>
        </p:spPr>
      </p:pic>
      <p:sp>
        <p:nvSpPr>
          <p:cNvPr id="20" name="TextBox 19"/>
          <p:cNvSpPr txBox="1"/>
          <p:nvPr/>
        </p:nvSpPr>
        <p:spPr>
          <a:xfrm>
            <a:off x="4293143" y="1280457"/>
            <a:ext cx="3612606"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Feature extraction (NLP)</a:t>
            </a:r>
          </a:p>
          <a:p>
            <a:pPr marL="285750" indent="-285750">
              <a:buFont typeface="Arial" panose="020B0604020202020204" pitchFamily="34" charset="0"/>
              <a:buChar char="•"/>
            </a:pPr>
            <a:r>
              <a:rPr lang="en-US" dirty="0" smtClean="0"/>
              <a:t>e.g. e-rater (2013)</a:t>
            </a:r>
            <a:endParaRPr lang="en-US" dirty="0"/>
          </a:p>
        </p:txBody>
      </p:sp>
      <p:grpSp>
        <p:nvGrpSpPr>
          <p:cNvPr id="28" name="Group 27"/>
          <p:cNvGrpSpPr/>
          <p:nvPr/>
        </p:nvGrpSpPr>
        <p:grpSpPr>
          <a:xfrm>
            <a:off x="4525364" y="1930614"/>
            <a:ext cx="3225401" cy="1348173"/>
            <a:chOff x="4363439" y="1806789"/>
            <a:chExt cx="3225401" cy="1348173"/>
          </a:xfrm>
        </p:grpSpPr>
        <p:pic>
          <p:nvPicPr>
            <p:cNvPr id="21" name="Picture 20"/>
            <p:cNvPicPr>
              <a:picLocks noChangeAspect="1"/>
            </p:cNvPicPr>
            <p:nvPr/>
          </p:nvPicPr>
          <p:blipFill>
            <a:blip r:embed="rId3"/>
            <a:stretch>
              <a:fillRect/>
            </a:stretch>
          </p:blipFill>
          <p:spPr>
            <a:xfrm>
              <a:off x="4363439" y="1806789"/>
              <a:ext cx="1022365" cy="1348173"/>
            </a:xfrm>
            <a:prstGeom prst="rect">
              <a:avLst/>
            </a:prstGeom>
          </p:spPr>
        </p:pic>
        <p:cxnSp>
          <p:nvCxnSpPr>
            <p:cNvPr id="23" name="Straight Arrow Connector 22"/>
            <p:cNvCxnSpPr/>
            <p:nvPr/>
          </p:nvCxnSpPr>
          <p:spPr>
            <a:xfrm>
              <a:off x="5341929" y="2480876"/>
              <a:ext cx="1635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524499" y="2219325"/>
              <a:ext cx="959441" cy="523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Regression, SVM, k-NN, RF</a:t>
              </a:r>
              <a:endParaRPr lang="en-US" sz="1200" dirty="0">
                <a:solidFill>
                  <a:schemeClr val="tx1"/>
                </a:solidFill>
              </a:endParaRPr>
            </a:p>
          </p:txBody>
        </p:sp>
        <p:cxnSp>
          <p:nvCxnSpPr>
            <p:cNvPr id="25" name="Straight Arrow Connector 24"/>
            <p:cNvCxnSpPr/>
            <p:nvPr/>
          </p:nvCxnSpPr>
          <p:spPr>
            <a:xfrm>
              <a:off x="6446829" y="2480876"/>
              <a:ext cx="1635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629399" y="2219325"/>
              <a:ext cx="959441" cy="523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Scores</a:t>
              </a:r>
              <a:endParaRPr lang="en-US" sz="1200" dirty="0">
                <a:solidFill>
                  <a:schemeClr val="tx1"/>
                </a:solidFill>
              </a:endParaRPr>
            </a:p>
          </p:txBody>
        </p:sp>
      </p:grpSp>
      <p:pic>
        <p:nvPicPr>
          <p:cNvPr id="27" name="Picture 26"/>
          <p:cNvPicPr>
            <a:picLocks noChangeAspect="1"/>
          </p:cNvPicPr>
          <p:nvPr/>
        </p:nvPicPr>
        <p:blipFill>
          <a:blip r:embed="rId4"/>
          <a:stretch>
            <a:fillRect/>
          </a:stretch>
        </p:blipFill>
        <p:spPr>
          <a:xfrm>
            <a:off x="845554" y="2451275"/>
            <a:ext cx="2594359" cy="1881024"/>
          </a:xfrm>
          <a:prstGeom prst="rect">
            <a:avLst/>
          </a:prstGeom>
        </p:spPr>
      </p:pic>
      <p:sp>
        <p:nvSpPr>
          <p:cNvPr id="29" name="TextBox 28"/>
          <p:cNvSpPr txBox="1"/>
          <p:nvPr/>
        </p:nvSpPr>
        <p:spPr>
          <a:xfrm>
            <a:off x="8360317" y="1295400"/>
            <a:ext cx="361260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Word embedding (vector representation)</a:t>
            </a:r>
          </a:p>
          <a:p>
            <a:pPr marL="285750" indent="-285750">
              <a:buFont typeface="Arial" panose="020B0604020202020204" pitchFamily="34" charset="0"/>
              <a:buChar char="•"/>
            </a:pPr>
            <a:r>
              <a:rPr lang="en-US" dirty="0" smtClean="0"/>
              <a:t>Recurrent Neural Network</a:t>
            </a:r>
          </a:p>
          <a:p>
            <a:pPr marL="285750" indent="-285750">
              <a:buFont typeface="Arial" panose="020B0604020202020204" pitchFamily="34" charset="0"/>
              <a:buChar char="•"/>
            </a:pPr>
            <a:r>
              <a:rPr lang="en-US" dirty="0" smtClean="0"/>
              <a:t>Recursive Neural Network (Syntax Parsing)</a:t>
            </a:r>
            <a:endParaRPr lang="en-US" dirty="0"/>
          </a:p>
        </p:txBody>
      </p:sp>
    </p:spTree>
    <p:extLst>
      <p:ext uri="{BB962C8B-B14F-4D97-AF65-F5344CB8AC3E}">
        <p14:creationId xmlns:p14="http://schemas.microsoft.com/office/powerpoint/2010/main" val="1853199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rPr>
              <a:t>Proposed Approach</a:t>
            </a:r>
            <a:endParaRPr lang="en-US" sz="2800" b="1" dirty="0">
              <a:solidFill>
                <a:schemeClr val="bg1"/>
              </a:solidFill>
            </a:endParaRPr>
          </a:p>
        </p:txBody>
      </p:sp>
      <p:sp>
        <p:nvSpPr>
          <p:cNvPr id="3" name="Title 1"/>
          <p:cNvSpPr txBox="1">
            <a:spLocks/>
          </p:cNvSpPr>
          <p:nvPr/>
        </p:nvSpPr>
        <p:spPr>
          <a:xfrm>
            <a:off x="0" y="6404372"/>
            <a:ext cx="12191999"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cxnSp>
        <p:nvCxnSpPr>
          <p:cNvPr id="10" name="Straight Connector 9"/>
          <p:cNvCxnSpPr/>
          <p:nvPr/>
        </p:nvCxnSpPr>
        <p:spPr>
          <a:xfrm>
            <a:off x="8123659" y="752475"/>
            <a:ext cx="0" cy="556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60506" y="752475"/>
            <a:ext cx="3807669" cy="555631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15" name="Rectangle 14"/>
          <p:cNvSpPr/>
          <p:nvPr/>
        </p:nvSpPr>
        <p:spPr>
          <a:xfrm>
            <a:off x="8260506" y="784089"/>
            <a:ext cx="3807669" cy="444636"/>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Approach</a:t>
            </a:r>
            <a:endParaRPr lang="en-US" dirty="0">
              <a:solidFill>
                <a:schemeClr val="bg1"/>
              </a:solidFill>
            </a:endParaRPr>
          </a:p>
        </p:txBody>
      </p:sp>
      <p:sp>
        <p:nvSpPr>
          <p:cNvPr id="29" name="TextBox 28"/>
          <p:cNvSpPr txBox="1"/>
          <p:nvPr/>
        </p:nvSpPr>
        <p:spPr>
          <a:xfrm>
            <a:off x="8350792" y="1247775"/>
            <a:ext cx="3612606" cy="5016758"/>
          </a:xfrm>
          <a:prstGeom prst="rect">
            <a:avLst/>
          </a:prstGeom>
          <a:noFill/>
        </p:spPr>
        <p:txBody>
          <a:bodyPr wrap="square" rtlCol="0">
            <a:spAutoFit/>
          </a:bodyPr>
          <a:lstStyle/>
          <a:p>
            <a:r>
              <a:rPr lang="en-US" sz="1600" b="1" dirty="0" smtClean="0"/>
              <a:t>Introduced 4 types of errors:</a:t>
            </a:r>
          </a:p>
          <a:p>
            <a:r>
              <a:rPr lang="en-US" sz="1600" dirty="0" smtClean="0"/>
              <a:t>1. Word level</a:t>
            </a:r>
          </a:p>
          <a:p>
            <a:pPr marL="285750" indent="-285750">
              <a:buFontTx/>
              <a:buChar char="-"/>
            </a:pPr>
            <a:r>
              <a:rPr lang="en-US" sz="1600" dirty="0" smtClean="0"/>
              <a:t>Random spelling errors</a:t>
            </a:r>
          </a:p>
          <a:p>
            <a:pPr marL="285750" indent="-285750">
              <a:buFontTx/>
              <a:buChar char="-"/>
            </a:pPr>
            <a:r>
              <a:rPr lang="en-US" sz="1600" dirty="0" smtClean="0"/>
              <a:t>Plurals, tenses, or grammatical errors </a:t>
            </a:r>
          </a:p>
          <a:p>
            <a:r>
              <a:rPr lang="en-US" sz="1600" dirty="0" smtClean="0"/>
              <a:t>2. Sentence Level</a:t>
            </a:r>
          </a:p>
          <a:p>
            <a:pPr marL="285750" indent="-285750">
              <a:buFontTx/>
              <a:buChar char="-"/>
            </a:pPr>
            <a:r>
              <a:rPr lang="en-US" sz="1600" dirty="0" smtClean="0"/>
              <a:t>Random ordering error e.g. (good, this sentence is not)</a:t>
            </a:r>
          </a:p>
          <a:p>
            <a:pPr marL="285750" indent="-285750">
              <a:buFontTx/>
              <a:buChar char="-"/>
            </a:pPr>
            <a:r>
              <a:rPr lang="en-US" sz="1600" dirty="0" smtClean="0"/>
              <a:t>Random word replacements</a:t>
            </a:r>
          </a:p>
          <a:p>
            <a:pPr marL="285750" indent="-285750">
              <a:buFontTx/>
              <a:buChar char="-"/>
            </a:pPr>
            <a:r>
              <a:rPr lang="en-US" sz="1600" dirty="0" smtClean="0"/>
              <a:t>Bad punctuation marks, short/long sentences</a:t>
            </a:r>
            <a:endParaRPr lang="en-US" sz="1600" dirty="0"/>
          </a:p>
          <a:p>
            <a:r>
              <a:rPr lang="en-US" sz="1600" dirty="0" smtClean="0"/>
              <a:t>3. Paragraph Level</a:t>
            </a:r>
          </a:p>
          <a:p>
            <a:pPr marL="285750" indent="-285750">
              <a:buFontTx/>
              <a:buChar char="-"/>
            </a:pPr>
            <a:r>
              <a:rPr lang="en-US" sz="1600" dirty="0" smtClean="0"/>
              <a:t>Random ordering error</a:t>
            </a:r>
          </a:p>
          <a:p>
            <a:pPr marL="285750" indent="-285750">
              <a:buFontTx/>
              <a:buChar char="-"/>
            </a:pPr>
            <a:r>
              <a:rPr lang="en-US" sz="1600" dirty="0" smtClean="0"/>
              <a:t>Random sentence replacements (within same essay or other essays)</a:t>
            </a:r>
            <a:endParaRPr lang="en-US" sz="1600" dirty="0"/>
          </a:p>
          <a:p>
            <a:r>
              <a:rPr lang="en-US" sz="1600" dirty="0" smtClean="0"/>
              <a:t>4. Essay Level</a:t>
            </a:r>
          </a:p>
          <a:p>
            <a:pPr marL="285750" indent="-285750">
              <a:buFontTx/>
              <a:buChar char="-"/>
            </a:pPr>
            <a:r>
              <a:rPr lang="en-US" sz="1600" dirty="0" smtClean="0"/>
              <a:t>Random ordering error</a:t>
            </a:r>
          </a:p>
          <a:p>
            <a:pPr marL="285750" indent="-285750">
              <a:buFontTx/>
              <a:buChar char="-"/>
            </a:pPr>
            <a:r>
              <a:rPr lang="en-US" sz="1600" dirty="0" smtClean="0"/>
              <a:t>Random paragraph replacements</a:t>
            </a:r>
          </a:p>
          <a:p>
            <a:pPr marL="285750" indent="-285750">
              <a:buFontTx/>
              <a:buChar char="-"/>
            </a:pPr>
            <a:r>
              <a:rPr lang="en-US" sz="1600" dirty="0" smtClean="0"/>
              <a:t>Comparing different corpus</a:t>
            </a:r>
          </a:p>
          <a:p>
            <a:pPr marL="285750" indent="-285750">
              <a:buFontTx/>
              <a:buChar char="-"/>
            </a:pPr>
            <a:endParaRPr lang="en-US" sz="1600" dirty="0" smtClean="0"/>
          </a:p>
          <a:p>
            <a:r>
              <a:rPr lang="en-US" sz="1600" b="1" dirty="0" smtClean="0"/>
              <a:t>Then, map errors to scoring criteria</a:t>
            </a:r>
            <a:endParaRPr lang="en-US" sz="1600" b="1" dirty="0"/>
          </a:p>
        </p:txBody>
      </p:sp>
      <p:sp>
        <p:nvSpPr>
          <p:cNvPr id="4" name="Rounded Rectangle 3"/>
          <p:cNvSpPr/>
          <p:nvPr/>
        </p:nvSpPr>
        <p:spPr>
          <a:xfrm>
            <a:off x="1285875" y="3181350"/>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285875" y="3505200"/>
            <a:ext cx="714375" cy="1047750"/>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819400" y="3181350"/>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819400" y="4200524"/>
            <a:ext cx="714375" cy="352425"/>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352925" y="3181350"/>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352925" y="3724274"/>
            <a:ext cx="714375" cy="828675"/>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5886450" y="3181350"/>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5886450" y="3724274"/>
            <a:ext cx="714375" cy="828676"/>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3963" y="1173778"/>
            <a:ext cx="7267575" cy="1815882"/>
          </a:xfrm>
          <a:prstGeom prst="rect">
            <a:avLst/>
          </a:prstGeom>
          <a:ln w="25400">
            <a:solidFill>
              <a:schemeClr val="tx1"/>
            </a:solidFill>
          </a:ln>
        </p:spPr>
        <p:txBody>
          <a:bodyPr wrap="square">
            <a:spAutoFit/>
          </a:bodyPr>
          <a:lstStyle/>
          <a:p>
            <a:r>
              <a:rPr lang="en-US" sz="1400" dirty="0" smtClean="0"/>
              <a:t>	Much more reproductive choice is now available to women, with the ability to chose whether or not to have children, when to have them and in what context, now a reproductive right given to women. </a:t>
            </a:r>
          </a:p>
          <a:p>
            <a:r>
              <a:rPr lang="en-US" sz="1400" dirty="0" smtClean="0"/>
              <a:t>	This, combined with shifting social and economic opportunities for women, has lead to an increase in the number of childless women, with, in 1991, twice as many saying that they expected to remain childless as in 1986 (Gillespie, 2001). However the anticipated number of children per woman in Europe and the USA is still near or above two (</a:t>
            </a:r>
            <a:r>
              <a:rPr lang="en-US" sz="1400" dirty="0" err="1" smtClean="0"/>
              <a:t>Bongaarts</a:t>
            </a:r>
            <a:r>
              <a:rPr lang="en-US" sz="1400" dirty="0" smtClean="0"/>
              <a:t>, 1999), showing that many are still having children.</a:t>
            </a:r>
            <a:endParaRPr lang="en-US" sz="1400" dirty="0"/>
          </a:p>
        </p:txBody>
      </p:sp>
      <p:sp>
        <p:nvSpPr>
          <p:cNvPr id="12" name="Rectangle 11"/>
          <p:cNvSpPr/>
          <p:nvPr/>
        </p:nvSpPr>
        <p:spPr>
          <a:xfrm>
            <a:off x="3924299" y="5224342"/>
            <a:ext cx="1571625" cy="630942"/>
          </a:xfrm>
          <a:prstGeom prst="rect">
            <a:avLst/>
          </a:prstGeom>
          <a:ln w="25400">
            <a:solidFill>
              <a:schemeClr val="tx1"/>
            </a:solidFill>
          </a:ln>
        </p:spPr>
        <p:txBody>
          <a:bodyPr wrap="square">
            <a:spAutoFit/>
          </a:bodyPr>
          <a:lstStyle/>
          <a:p>
            <a:pPr algn="just"/>
            <a:r>
              <a:rPr lang="en-US" sz="3500" b="1" dirty="0" smtClean="0"/>
              <a:t>4.5</a:t>
            </a:r>
            <a:r>
              <a:rPr lang="en-US" sz="3500" b="1" dirty="0" smtClean="0">
                <a:solidFill>
                  <a:srgbClr val="FF0000"/>
                </a:solidFill>
              </a:rPr>
              <a:t>/5.0</a:t>
            </a:r>
            <a:endParaRPr lang="en-US" sz="3500" b="1" dirty="0">
              <a:solidFill>
                <a:srgbClr val="FF0000"/>
              </a:solidFill>
            </a:endParaRPr>
          </a:p>
        </p:txBody>
      </p:sp>
      <p:sp>
        <p:nvSpPr>
          <p:cNvPr id="16" name="Rectangle 15"/>
          <p:cNvSpPr/>
          <p:nvPr/>
        </p:nvSpPr>
        <p:spPr>
          <a:xfrm>
            <a:off x="2410902" y="5218552"/>
            <a:ext cx="1328377" cy="630942"/>
          </a:xfrm>
          <a:prstGeom prst="rect">
            <a:avLst/>
          </a:prstGeom>
        </p:spPr>
        <p:txBody>
          <a:bodyPr wrap="none">
            <a:spAutoFit/>
          </a:bodyPr>
          <a:lstStyle/>
          <a:p>
            <a:pPr algn="just"/>
            <a:r>
              <a:rPr lang="en-US" sz="3500" b="1" dirty="0" smtClean="0"/>
              <a:t>Score:</a:t>
            </a:r>
            <a:endParaRPr lang="en-US" sz="3500" b="1" dirty="0">
              <a:solidFill>
                <a:srgbClr val="FF0000"/>
              </a:solidFill>
            </a:endParaRPr>
          </a:p>
        </p:txBody>
      </p:sp>
      <p:sp>
        <p:nvSpPr>
          <p:cNvPr id="37" name="Rectangle 36"/>
          <p:cNvSpPr/>
          <p:nvPr/>
        </p:nvSpPr>
        <p:spPr>
          <a:xfrm>
            <a:off x="1212382" y="4486395"/>
            <a:ext cx="886974" cy="461665"/>
          </a:xfrm>
          <a:prstGeom prst="rect">
            <a:avLst/>
          </a:prstGeom>
        </p:spPr>
        <p:txBody>
          <a:bodyPr wrap="none">
            <a:spAutoFit/>
          </a:bodyPr>
          <a:lstStyle/>
          <a:p>
            <a:pPr algn="just"/>
            <a:r>
              <a:rPr lang="en-US" sz="2400" b="1" dirty="0" smtClean="0"/>
              <a:t>Word</a:t>
            </a:r>
            <a:endParaRPr lang="en-US" sz="2400" b="1" dirty="0">
              <a:solidFill>
                <a:srgbClr val="FF0000"/>
              </a:solidFill>
            </a:endParaRPr>
          </a:p>
        </p:txBody>
      </p:sp>
      <p:sp>
        <p:nvSpPr>
          <p:cNvPr id="38" name="Rectangle 37"/>
          <p:cNvSpPr/>
          <p:nvPr/>
        </p:nvSpPr>
        <p:spPr>
          <a:xfrm>
            <a:off x="2500513" y="4494781"/>
            <a:ext cx="1356205" cy="461665"/>
          </a:xfrm>
          <a:prstGeom prst="rect">
            <a:avLst/>
          </a:prstGeom>
        </p:spPr>
        <p:txBody>
          <a:bodyPr wrap="none">
            <a:spAutoFit/>
          </a:bodyPr>
          <a:lstStyle/>
          <a:p>
            <a:pPr algn="just"/>
            <a:r>
              <a:rPr lang="en-US" sz="2400" b="1" dirty="0" smtClean="0"/>
              <a:t>Sentence</a:t>
            </a:r>
            <a:endParaRPr lang="en-US" sz="2400" b="1" dirty="0">
              <a:solidFill>
                <a:srgbClr val="FF0000"/>
              </a:solidFill>
            </a:endParaRPr>
          </a:p>
        </p:txBody>
      </p:sp>
      <p:sp>
        <p:nvSpPr>
          <p:cNvPr id="39" name="Rectangle 38"/>
          <p:cNvSpPr/>
          <p:nvPr/>
        </p:nvSpPr>
        <p:spPr>
          <a:xfrm>
            <a:off x="3970294" y="4486394"/>
            <a:ext cx="1479636" cy="461665"/>
          </a:xfrm>
          <a:prstGeom prst="rect">
            <a:avLst/>
          </a:prstGeom>
        </p:spPr>
        <p:txBody>
          <a:bodyPr wrap="none">
            <a:spAutoFit/>
          </a:bodyPr>
          <a:lstStyle/>
          <a:p>
            <a:pPr algn="just"/>
            <a:r>
              <a:rPr lang="en-US" sz="2400" b="1" dirty="0" smtClean="0"/>
              <a:t>Paragraph</a:t>
            </a:r>
            <a:endParaRPr lang="en-US" sz="2400" b="1" dirty="0">
              <a:solidFill>
                <a:srgbClr val="FF0000"/>
              </a:solidFill>
            </a:endParaRPr>
          </a:p>
        </p:txBody>
      </p:sp>
      <p:sp>
        <p:nvSpPr>
          <p:cNvPr id="40" name="Rectangle 39"/>
          <p:cNvSpPr/>
          <p:nvPr/>
        </p:nvSpPr>
        <p:spPr>
          <a:xfrm>
            <a:off x="5829796" y="4486394"/>
            <a:ext cx="874791" cy="461665"/>
          </a:xfrm>
          <a:prstGeom prst="rect">
            <a:avLst/>
          </a:prstGeom>
        </p:spPr>
        <p:txBody>
          <a:bodyPr wrap="none">
            <a:spAutoFit/>
          </a:bodyPr>
          <a:lstStyle/>
          <a:p>
            <a:pPr algn="just"/>
            <a:r>
              <a:rPr lang="en-US" sz="2400" b="1" dirty="0" smtClean="0"/>
              <a:t>Essay</a:t>
            </a:r>
            <a:endParaRPr lang="en-US" sz="2400" b="1" dirty="0">
              <a:solidFill>
                <a:srgbClr val="FF0000"/>
              </a:solidFill>
            </a:endParaRPr>
          </a:p>
        </p:txBody>
      </p:sp>
    </p:spTree>
    <p:extLst>
      <p:ext uri="{BB962C8B-B14F-4D97-AF65-F5344CB8AC3E}">
        <p14:creationId xmlns:p14="http://schemas.microsoft.com/office/powerpoint/2010/main" val="2355506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rPr>
              <a:t>Validation</a:t>
            </a:r>
            <a:endParaRPr lang="en-US" sz="2800" b="1" dirty="0">
              <a:solidFill>
                <a:schemeClr val="bg1"/>
              </a:solidFill>
            </a:endParaRPr>
          </a:p>
        </p:txBody>
      </p:sp>
      <p:sp>
        <p:nvSpPr>
          <p:cNvPr id="3" name="Title 1"/>
          <p:cNvSpPr txBox="1">
            <a:spLocks/>
          </p:cNvSpPr>
          <p:nvPr/>
        </p:nvSpPr>
        <p:spPr>
          <a:xfrm>
            <a:off x="0" y="6404372"/>
            <a:ext cx="12191999"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cxnSp>
        <p:nvCxnSpPr>
          <p:cNvPr id="10" name="Straight Connector 9"/>
          <p:cNvCxnSpPr/>
          <p:nvPr/>
        </p:nvCxnSpPr>
        <p:spPr>
          <a:xfrm>
            <a:off x="8123659" y="752475"/>
            <a:ext cx="0" cy="5562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60506" y="752475"/>
            <a:ext cx="3807669" cy="555631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p>
        </p:txBody>
      </p:sp>
      <p:sp>
        <p:nvSpPr>
          <p:cNvPr id="15" name="Rectangle 14"/>
          <p:cNvSpPr/>
          <p:nvPr/>
        </p:nvSpPr>
        <p:spPr>
          <a:xfrm>
            <a:off x="8260506" y="784089"/>
            <a:ext cx="3807669" cy="444636"/>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Validation</a:t>
            </a:r>
            <a:endParaRPr lang="en-US" dirty="0">
              <a:solidFill>
                <a:schemeClr val="bg1"/>
              </a:solidFill>
            </a:endParaRPr>
          </a:p>
        </p:txBody>
      </p:sp>
      <p:sp>
        <p:nvSpPr>
          <p:cNvPr id="29" name="TextBox 28"/>
          <p:cNvSpPr txBox="1"/>
          <p:nvPr/>
        </p:nvSpPr>
        <p:spPr>
          <a:xfrm>
            <a:off x="8350792" y="1247775"/>
            <a:ext cx="3612606" cy="3293209"/>
          </a:xfrm>
          <a:prstGeom prst="rect">
            <a:avLst/>
          </a:prstGeom>
          <a:noFill/>
        </p:spPr>
        <p:txBody>
          <a:bodyPr wrap="square" rtlCol="0">
            <a:spAutoFit/>
          </a:bodyPr>
          <a:lstStyle/>
          <a:p>
            <a:r>
              <a:rPr lang="en-US" sz="1600" b="1" dirty="0" smtClean="0"/>
              <a:t>Map Scores:</a:t>
            </a:r>
          </a:p>
          <a:p>
            <a:pPr marL="342900" indent="-342900">
              <a:buAutoNum type="arabicPeriod"/>
            </a:pPr>
            <a:r>
              <a:rPr lang="en-US" sz="1600" dirty="0" smtClean="0"/>
              <a:t>Compare between corpus (e.g. emails, twitters should be lower than well curated </a:t>
            </a:r>
            <a:r>
              <a:rPr lang="en-US" sz="1600" dirty="0" err="1" smtClean="0"/>
              <a:t>corporas</a:t>
            </a:r>
            <a:r>
              <a:rPr lang="en-US" sz="1600" dirty="0" smtClean="0"/>
              <a:t>)</a:t>
            </a:r>
          </a:p>
          <a:p>
            <a:pPr marL="342900" indent="-342900">
              <a:buAutoNum type="arabicPeriod"/>
            </a:pPr>
            <a:r>
              <a:rPr lang="en-US" sz="1600" dirty="0" smtClean="0"/>
              <a:t>Compare with existing commercial tools, e.g. ETS and Pearson.</a:t>
            </a:r>
          </a:p>
          <a:p>
            <a:pPr marL="342900" indent="-342900">
              <a:buAutoNum type="arabicPeriod"/>
            </a:pPr>
            <a:r>
              <a:rPr lang="en-US" sz="1600" dirty="0" smtClean="0"/>
              <a:t>Compare quality from existing dataset (e.g. Wikipedia has rating systems)</a:t>
            </a:r>
          </a:p>
          <a:p>
            <a:pPr marL="342900" indent="-342900">
              <a:buAutoNum type="arabicPeriod"/>
            </a:pPr>
            <a:r>
              <a:rPr lang="en-US" sz="1600" dirty="0" smtClean="0"/>
              <a:t>…</a:t>
            </a:r>
          </a:p>
          <a:p>
            <a:pPr marL="342900" indent="-342900">
              <a:buAutoNum type="arabicPeriod"/>
            </a:pPr>
            <a:endParaRPr lang="en-US" sz="1600" dirty="0"/>
          </a:p>
          <a:p>
            <a:r>
              <a:rPr lang="en-US" sz="1600" dirty="0" smtClean="0"/>
              <a:t>The mapping can be as simple as weighted average, or a trained functions.</a:t>
            </a:r>
          </a:p>
        </p:txBody>
      </p:sp>
      <p:sp>
        <p:nvSpPr>
          <p:cNvPr id="4" name="Rounded Rectangle 3"/>
          <p:cNvSpPr/>
          <p:nvPr/>
        </p:nvSpPr>
        <p:spPr>
          <a:xfrm>
            <a:off x="1285875" y="1590675"/>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285875" y="1914525"/>
            <a:ext cx="714375" cy="1047750"/>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2819400" y="1590675"/>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2819400" y="2609849"/>
            <a:ext cx="714375" cy="352425"/>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352925" y="1590675"/>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4352925" y="2133599"/>
            <a:ext cx="714375" cy="828675"/>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5886450" y="1590675"/>
            <a:ext cx="714375" cy="1371600"/>
          </a:xfrm>
          <a:prstGeom prst="roundRect">
            <a:avLst>
              <a:gd name="adj" fmla="val 6000"/>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5886450" y="2133599"/>
            <a:ext cx="714375" cy="828676"/>
          </a:xfrm>
          <a:prstGeom prst="roundRect">
            <a:avLst>
              <a:gd name="adj" fmla="val 6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24299" y="5224342"/>
            <a:ext cx="1571625" cy="630942"/>
          </a:xfrm>
          <a:prstGeom prst="rect">
            <a:avLst/>
          </a:prstGeom>
          <a:ln w="25400">
            <a:solidFill>
              <a:schemeClr val="tx1"/>
            </a:solidFill>
          </a:ln>
        </p:spPr>
        <p:txBody>
          <a:bodyPr wrap="square">
            <a:spAutoFit/>
          </a:bodyPr>
          <a:lstStyle/>
          <a:p>
            <a:pPr algn="just"/>
            <a:r>
              <a:rPr lang="en-US" sz="3500" b="1" dirty="0" smtClean="0"/>
              <a:t>4.5</a:t>
            </a:r>
            <a:r>
              <a:rPr lang="en-US" sz="3500" b="1" dirty="0" smtClean="0">
                <a:solidFill>
                  <a:srgbClr val="FF0000"/>
                </a:solidFill>
              </a:rPr>
              <a:t>/5.0</a:t>
            </a:r>
            <a:endParaRPr lang="en-US" sz="3500" b="1" dirty="0">
              <a:solidFill>
                <a:srgbClr val="FF0000"/>
              </a:solidFill>
            </a:endParaRPr>
          </a:p>
        </p:txBody>
      </p:sp>
      <p:sp>
        <p:nvSpPr>
          <p:cNvPr id="16" name="Rectangle 15"/>
          <p:cNvSpPr/>
          <p:nvPr/>
        </p:nvSpPr>
        <p:spPr>
          <a:xfrm>
            <a:off x="2410902" y="5218552"/>
            <a:ext cx="1328377" cy="630942"/>
          </a:xfrm>
          <a:prstGeom prst="rect">
            <a:avLst/>
          </a:prstGeom>
        </p:spPr>
        <p:txBody>
          <a:bodyPr wrap="none">
            <a:spAutoFit/>
          </a:bodyPr>
          <a:lstStyle/>
          <a:p>
            <a:pPr algn="just"/>
            <a:r>
              <a:rPr lang="en-US" sz="3500" b="1" dirty="0" smtClean="0"/>
              <a:t>Score:</a:t>
            </a:r>
            <a:endParaRPr lang="en-US" sz="3500" b="1" dirty="0">
              <a:solidFill>
                <a:srgbClr val="FF0000"/>
              </a:solidFill>
            </a:endParaRPr>
          </a:p>
        </p:txBody>
      </p:sp>
      <p:sp>
        <p:nvSpPr>
          <p:cNvPr id="37" name="Rectangle 36"/>
          <p:cNvSpPr/>
          <p:nvPr/>
        </p:nvSpPr>
        <p:spPr>
          <a:xfrm>
            <a:off x="1212382" y="2895720"/>
            <a:ext cx="886974" cy="461665"/>
          </a:xfrm>
          <a:prstGeom prst="rect">
            <a:avLst/>
          </a:prstGeom>
        </p:spPr>
        <p:txBody>
          <a:bodyPr wrap="none">
            <a:spAutoFit/>
          </a:bodyPr>
          <a:lstStyle/>
          <a:p>
            <a:pPr algn="just"/>
            <a:r>
              <a:rPr lang="en-US" sz="2400" b="1" dirty="0" smtClean="0"/>
              <a:t>Word</a:t>
            </a:r>
            <a:endParaRPr lang="en-US" sz="2400" b="1" dirty="0">
              <a:solidFill>
                <a:srgbClr val="FF0000"/>
              </a:solidFill>
            </a:endParaRPr>
          </a:p>
        </p:txBody>
      </p:sp>
      <p:sp>
        <p:nvSpPr>
          <p:cNvPr id="38" name="Rectangle 37"/>
          <p:cNvSpPr/>
          <p:nvPr/>
        </p:nvSpPr>
        <p:spPr>
          <a:xfrm>
            <a:off x="2500513" y="2904106"/>
            <a:ext cx="1356205" cy="461665"/>
          </a:xfrm>
          <a:prstGeom prst="rect">
            <a:avLst/>
          </a:prstGeom>
        </p:spPr>
        <p:txBody>
          <a:bodyPr wrap="none">
            <a:spAutoFit/>
          </a:bodyPr>
          <a:lstStyle/>
          <a:p>
            <a:pPr algn="just"/>
            <a:r>
              <a:rPr lang="en-US" sz="2400" b="1" dirty="0" smtClean="0"/>
              <a:t>Sentence</a:t>
            </a:r>
            <a:endParaRPr lang="en-US" sz="2400" b="1" dirty="0">
              <a:solidFill>
                <a:srgbClr val="FF0000"/>
              </a:solidFill>
            </a:endParaRPr>
          </a:p>
        </p:txBody>
      </p:sp>
      <p:sp>
        <p:nvSpPr>
          <p:cNvPr id="39" name="Rectangle 38"/>
          <p:cNvSpPr/>
          <p:nvPr/>
        </p:nvSpPr>
        <p:spPr>
          <a:xfrm>
            <a:off x="3970294" y="2895719"/>
            <a:ext cx="1479636" cy="461665"/>
          </a:xfrm>
          <a:prstGeom prst="rect">
            <a:avLst/>
          </a:prstGeom>
        </p:spPr>
        <p:txBody>
          <a:bodyPr wrap="none">
            <a:spAutoFit/>
          </a:bodyPr>
          <a:lstStyle/>
          <a:p>
            <a:pPr algn="just"/>
            <a:r>
              <a:rPr lang="en-US" sz="2400" b="1" dirty="0" smtClean="0"/>
              <a:t>Paragraph</a:t>
            </a:r>
            <a:endParaRPr lang="en-US" sz="2400" b="1" dirty="0">
              <a:solidFill>
                <a:srgbClr val="FF0000"/>
              </a:solidFill>
            </a:endParaRPr>
          </a:p>
        </p:txBody>
      </p:sp>
      <p:sp>
        <p:nvSpPr>
          <p:cNvPr id="40" name="Rectangle 39"/>
          <p:cNvSpPr/>
          <p:nvPr/>
        </p:nvSpPr>
        <p:spPr>
          <a:xfrm>
            <a:off x="5829796" y="2895719"/>
            <a:ext cx="874791" cy="461665"/>
          </a:xfrm>
          <a:prstGeom prst="rect">
            <a:avLst/>
          </a:prstGeom>
        </p:spPr>
        <p:txBody>
          <a:bodyPr wrap="none">
            <a:spAutoFit/>
          </a:bodyPr>
          <a:lstStyle/>
          <a:p>
            <a:pPr algn="just"/>
            <a:r>
              <a:rPr lang="en-US" sz="2400" b="1" dirty="0" smtClean="0"/>
              <a:t>Essay</a:t>
            </a:r>
            <a:endParaRPr lang="en-US" sz="2400" b="1" dirty="0">
              <a:solidFill>
                <a:srgbClr val="FF0000"/>
              </a:solidFill>
            </a:endParaRPr>
          </a:p>
        </p:txBody>
      </p:sp>
      <p:cxnSp>
        <p:nvCxnSpPr>
          <p:cNvPr id="6" name="Straight Arrow Connector 5"/>
          <p:cNvCxnSpPr>
            <a:stCxn id="37" idx="2"/>
          </p:cNvCxnSpPr>
          <p:nvPr/>
        </p:nvCxnSpPr>
        <p:spPr>
          <a:xfrm>
            <a:off x="1655869" y="3357385"/>
            <a:ext cx="1385901" cy="10326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8" idx="2"/>
          </p:cNvCxnSpPr>
          <p:nvPr/>
        </p:nvCxnSpPr>
        <p:spPr>
          <a:xfrm>
            <a:off x="3178616" y="3365771"/>
            <a:ext cx="583102" cy="10326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39" idx="2"/>
          </p:cNvCxnSpPr>
          <p:nvPr/>
        </p:nvCxnSpPr>
        <p:spPr>
          <a:xfrm>
            <a:off x="4710112" y="3357384"/>
            <a:ext cx="16979" cy="997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0" idx="2"/>
          </p:cNvCxnSpPr>
          <p:nvPr/>
        </p:nvCxnSpPr>
        <p:spPr>
          <a:xfrm flipH="1">
            <a:off x="5467150" y="3357384"/>
            <a:ext cx="800042" cy="10326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913247" y="4390055"/>
            <a:ext cx="2718939" cy="630942"/>
          </a:xfrm>
          <a:prstGeom prst="rect">
            <a:avLst/>
          </a:prstGeom>
          <a:ln w="25400">
            <a:solidFill>
              <a:schemeClr val="tx1"/>
            </a:solidFill>
          </a:ln>
        </p:spPr>
        <p:txBody>
          <a:bodyPr wrap="square">
            <a:spAutoFit/>
          </a:bodyPr>
          <a:lstStyle/>
          <a:p>
            <a:pPr algn="ctr"/>
            <a:r>
              <a:rPr lang="en-US" sz="3500" b="1" dirty="0" smtClean="0"/>
              <a:t>Mapping</a:t>
            </a:r>
            <a:endParaRPr lang="en-US" sz="3500" b="1" dirty="0">
              <a:solidFill>
                <a:srgbClr val="FF0000"/>
              </a:solidFill>
            </a:endParaRPr>
          </a:p>
        </p:txBody>
      </p:sp>
    </p:spTree>
    <p:extLst>
      <p:ext uri="{BB962C8B-B14F-4D97-AF65-F5344CB8AC3E}">
        <p14:creationId xmlns:p14="http://schemas.microsoft.com/office/powerpoint/2010/main" val="3978006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255195" y="900277"/>
            <a:ext cx="3291840" cy="461469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44" name="Rectangle 43"/>
          <p:cNvSpPr/>
          <p:nvPr/>
        </p:nvSpPr>
        <p:spPr>
          <a:xfrm>
            <a:off x="3882390" y="900277"/>
            <a:ext cx="3291840" cy="461469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43" name="Rectangle 42"/>
          <p:cNvSpPr/>
          <p:nvPr/>
        </p:nvSpPr>
        <p:spPr>
          <a:xfrm>
            <a:off x="509585" y="900277"/>
            <a:ext cx="3291840" cy="461469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2" name="Title 1"/>
          <p:cNvSpPr txBox="1">
            <a:spLocks/>
          </p:cNvSpPr>
          <p:nvPr/>
        </p:nvSpPr>
        <p:spPr>
          <a:xfrm>
            <a:off x="0" y="0"/>
            <a:ext cx="12192000" cy="685800"/>
          </a:xfrm>
          <a:prstGeom prst="rect">
            <a:avLst/>
          </a:prstGeom>
          <a:solidFill>
            <a:schemeClr val="tx1"/>
          </a:solidFill>
        </p:spPr>
        <p:txBody>
          <a:bodyPr vert="horz" lIns="182880" tIns="0" rIns="182880" bIns="0" rtlCol="0" anchor="ctr" anchorCtr="0">
            <a:noAutofit/>
          </a:bodyPr>
          <a:lstStyle/>
          <a:p>
            <a:pPr algn="ctr">
              <a:spcBef>
                <a:spcPct val="0"/>
              </a:spcBef>
              <a:buSzPct val="90000"/>
              <a:defRPr/>
            </a:pPr>
            <a:r>
              <a:rPr lang="en-US" sz="2800" b="1" dirty="0" smtClean="0">
                <a:solidFill>
                  <a:schemeClr val="bg1"/>
                </a:solidFill>
              </a:rPr>
              <a:t>Milestones / Timelines</a:t>
            </a:r>
            <a:endParaRPr lang="en-US" sz="2800" b="1" dirty="0">
              <a:solidFill>
                <a:schemeClr val="bg1"/>
              </a:solidFill>
            </a:endParaRPr>
          </a:p>
        </p:txBody>
      </p:sp>
      <p:sp>
        <p:nvSpPr>
          <p:cNvPr id="3" name="Title 1"/>
          <p:cNvSpPr txBox="1">
            <a:spLocks/>
          </p:cNvSpPr>
          <p:nvPr/>
        </p:nvSpPr>
        <p:spPr>
          <a:xfrm>
            <a:off x="0" y="6404372"/>
            <a:ext cx="12191999" cy="453628"/>
          </a:xfrm>
          <a:prstGeom prst="rect">
            <a:avLst/>
          </a:prstGeom>
          <a:solidFill>
            <a:schemeClr val="tx1"/>
          </a:solidFill>
        </p:spPr>
        <p:txBody>
          <a:bodyPr vert="horz" lIns="182880" tIns="0" rIns="182880" bIns="0" rtlCol="0" anchor="ctr" anchorCtr="0">
            <a:noAutofit/>
          </a:bodyPr>
          <a:lstStyle/>
          <a:p>
            <a:pPr algn="r">
              <a:spcBef>
                <a:spcPct val="0"/>
              </a:spcBef>
              <a:buSzPct val="90000"/>
              <a:defRPr/>
            </a:pPr>
            <a:endParaRPr lang="en-US" b="1" dirty="0">
              <a:solidFill>
                <a:schemeClr val="bg1"/>
              </a:solidFill>
              <a:latin typeface="+mj-lt"/>
              <a:ea typeface="+mj-ea"/>
              <a:cs typeface="+mj-cs"/>
            </a:endParaRPr>
          </a:p>
        </p:txBody>
      </p:sp>
      <p:cxnSp>
        <p:nvCxnSpPr>
          <p:cNvPr id="10" name="Straight Connector 9"/>
          <p:cNvCxnSpPr/>
          <p:nvPr/>
        </p:nvCxnSpPr>
        <p:spPr>
          <a:xfrm>
            <a:off x="509586" y="2047875"/>
            <a:ext cx="11172825"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90551" y="1190625"/>
            <a:ext cx="3067050" cy="646331"/>
          </a:xfrm>
          <a:prstGeom prst="rect">
            <a:avLst/>
          </a:prstGeom>
          <a:noFill/>
        </p:spPr>
        <p:txBody>
          <a:bodyPr wrap="square" rtlCol="0">
            <a:spAutoFit/>
          </a:bodyPr>
          <a:lstStyle/>
          <a:p>
            <a:r>
              <a:rPr lang="en-US" dirty="0" smtClean="0"/>
              <a:t>05/30/16 – 06/20/16</a:t>
            </a:r>
          </a:p>
          <a:p>
            <a:r>
              <a:rPr lang="en-US" dirty="0" smtClean="0"/>
              <a:t>(week 2 – week 5)</a:t>
            </a:r>
            <a:endParaRPr lang="en-US" dirty="0"/>
          </a:p>
        </p:txBody>
      </p:sp>
      <p:sp>
        <p:nvSpPr>
          <p:cNvPr id="46" name="TextBox 45"/>
          <p:cNvSpPr txBox="1"/>
          <p:nvPr/>
        </p:nvSpPr>
        <p:spPr>
          <a:xfrm>
            <a:off x="3971926" y="1190625"/>
            <a:ext cx="3067050" cy="646331"/>
          </a:xfrm>
          <a:prstGeom prst="rect">
            <a:avLst/>
          </a:prstGeom>
          <a:noFill/>
        </p:spPr>
        <p:txBody>
          <a:bodyPr wrap="square" rtlCol="0">
            <a:spAutoFit/>
          </a:bodyPr>
          <a:lstStyle/>
          <a:p>
            <a:r>
              <a:rPr lang="en-US" dirty="0" smtClean="0"/>
              <a:t>06/20/16 – 07/11/16</a:t>
            </a:r>
          </a:p>
          <a:p>
            <a:r>
              <a:rPr lang="en-US" dirty="0" smtClean="0"/>
              <a:t>(week 5 – week 8)</a:t>
            </a:r>
            <a:endParaRPr lang="en-US" dirty="0"/>
          </a:p>
        </p:txBody>
      </p:sp>
      <p:sp>
        <p:nvSpPr>
          <p:cNvPr id="47" name="TextBox 46"/>
          <p:cNvSpPr txBox="1"/>
          <p:nvPr/>
        </p:nvSpPr>
        <p:spPr>
          <a:xfrm>
            <a:off x="7286626" y="1190625"/>
            <a:ext cx="3067050" cy="646331"/>
          </a:xfrm>
          <a:prstGeom prst="rect">
            <a:avLst/>
          </a:prstGeom>
          <a:noFill/>
        </p:spPr>
        <p:txBody>
          <a:bodyPr wrap="square" rtlCol="0">
            <a:spAutoFit/>
          </a:bodyPr>
          <a:lstStyle/>
          <a:p>
            <a:r>
              <a:rPr lang="en-US" dirty="0" smtClean="0"/>
              <a:t>07/11/16 – 08/01/16</a:t>
            </a:r>
          </a:p>
          <a:p>
            <a:r>
              <a:rPr lang="en-US" dirty="0" smtClean="0"/>
              <a:t>(week 8 – week 11)</a:t>
            </a:r>
            <a:endParaRPr lang="en-US" dirty="0"/>
          </a:p>
        </p:txBody>
      </p:sp>
      <p:sp>
        <p:nvSpPr>
          <p:cNvPr id="48" name="TextBox 47"/>
          <p:cNvSpPr txBox="1"/>
          <p:nvPr/>
        </p:nvSpPr>
        <p:spPr>
          <a:xfrm>
            <a:off x="10628000" y="1190625"/>
            <a:ext cx="1391599" cy="646331"/>
          </a:xfrm>
          <a:prstGeom prst="rect">
            <a:avLst/>
          </a:prstGeom>
          <a:noFill/>
        </p:spPr>
        <p:txBody>
          <a:bodyPr wrap="square" rtlCol="0">
            <a:spAutoFit/>
          </a:bodyPr>
          <a:lstStyle/>
          <a:p>
            <a:r>
              <a:rPr lang="en-US" dirty="0" smtClean="0"/>
              <a:t>Extra 2 weeks</a:t>
            </a:r>
            <a:endParaRPr lang="en-US" dirty="0"/>
          </a:p>
        </p:txBody>
      </p:sp>
      <p:sp>
        <p:nvSpPr>
          <p:cNvPr id="9" name="TextBox 8"/>
          <p:cNvSpPr txBox="1"/>
          <p:nvPr/>
        </p:nvSpPr>
        <p:spPr>
          <a:xfrm>
            <a:off x="704850" y="2276475"/>
            <a:ext cx="2886075" cy="3139321"/>
          </a:xfrm>
          <a:prstGeom prst="rect">
            <a:avLst/>
          </a:prstGeom>
          <a:noFill/>
        </p:spPr>
        <p:txBody>
          <a:bodyPr wrap="square" rtlCol="0">
            <a:spAutoFit/>
          </a:bodyPr>
          <a:lstStyle/>
          <a:p>
            <a:r>
              <a:rPr lang="en-US" dirty="0" smtClean="0"/>
              <a:t>1. Gather datasets</a:t>
            </a:r>
          </a:p>
          <a:p>
            <a:r>
              <a:rPr lang="en-US" dirty="0" smtClean="0"/>
              <a:t>May still need emails and twitter dataset.</a:t>
            </a:r>
          </a:p>
          <a:p>
            <a:endParaRPr lang="en-US" dirty="0"/>
          </a:p>
          <a:p>
            <a:r>
              <a:rPr lang="en-US" dirty="0" smtClean="0"/>
              <a:t>2. Generate 4 types of corruptions</a:t>
            </a:r>
          </a:p>
          <a:p>
            <a:endParaRPr lang="en-US" dirty="0" smtClean="0"/>
          </a:p>
          <a:p>
            <a:r>
              <a:rPr lang="en-US" dirty="0" smtClean="0"/>
              <a:t>3. Train binary classifier (in </a:t>
            </a:r>
            <a:r>
              <a:rPr lang="en-US" b="1" dirty="0" smtClean="0"/>
              <a:t>Validate </a:t>
            </a:r>
            <a:r>
              <a:rPr lang="en-US" dirty="0" smtClean="0"/>
              <a:t>training regime), use QA type to present valid essay and corrupted essays</a:t>
            </a:r>
            <a:endParaRPr lang="en-US" b="1" dirty="0"/>
          </a:p>
        </p:txBody>
      </p:sp>
      <p:pic>
        <p:nvPicPr>
          <p:cNvPr id="17" name="Picture 16"/>
          <p:cNvPicPr>
            <a:picLocks noChangeAspect="1"/>
          </p:cNvPicPr>
          <p:nvPr/>
        </p:nvPicPr>
        <p:blipFill>
          <a:blip r:embed="rId2"/>
          <a:stretch>
            <a:fillRect/>
          </a:stretch>
        </p:blipFill>
        <p:spPr>
          <a:xfrm>
            <a:off x="2785932" y="2276475"/>
            <a:ext cx="284113" cy="290512"/>
          </a:xfrm>
          <a:prstGeom prst="rect">
            <a:avLst/>
          </a:prstGeom>
        </p:spPr>
      </p:pic>
      <p:sp>
        <p:nvSpPr>
          <p:cNvPr id="49" name="TextBox 48"/>
          <p:cNvSpPr txBox="1"/>
          <p:nvPr/>
        </p:nvSpPr>
        <p:spPr>
          <a:xfrm>
            <a:off x="4085272" y="2560320"/>
            <a:ext cx="2886075" cy="2308324"/>
          </a:xfrm>
          <a:prstGeom prst="rect">
            <a:avLst/>
          </a:prstGeom>
          <a:noFill/>
        </p:spPr>
        <p:txBody>
          <a:bodyPr wrap="square" rtlCol="0">
            <a:spAutoFit/>
          </a:bodyPr>
          <a:lstStyle/>
          <a:p>
            <a:r>
              <a:rPr lang="en-US" dirty="0" smtClean="0"/>
              <a:t>1. Multi-class training regime</a:t>
            </a:r>
          </a:p>
          <a:p>
            <a:endParaRPr lang="en-US" dirty="0"/>
          </a:p>
          <a:p>
            <a:r>
              <a:rPr lang="en-US" dirty="0" smtClean="0"/>
              <a:t>2. Mixed corruptions</a:t>
            </a:r>
          </a:p>
          <a:p>
            <a:endParaRPr lang="en-US" dirty="0" smtClean="0"/>
          </a:p>
          <a:p>
            <a:r>
              <a:rPr lang="en-US" dirty="0" smtClean="0"/>
              <a:t>3. Start validations by essay comparisons</a:t>
            </a:r>
          </a:p>
          <a:p>
            <a:endParaRPr lang="en-US" b="1" dirty="0"/>
          </a:p>
          <a:p>
            <a:r>
              <a:rPr lang="en-US" dirty="0" smtClean="0"/>
              <a:t>4. More datasets</a:t>
            </a:r>
            <a:endParaRPr lang="en-US" dirty="0"/>
          </a:p>
        </p:txBody>
      </p:sp>
      <p:sp>
        <p:nvSpPr>
          <p:cNvPr id="50" name="TextBox 49"/>
          <p:cNvSpPr txBox="1"/>
          <p:nvPr/>
        </p:nvSpPr>
        <p:spPr>
          <a:xfrm>
            <a:off x="7361398" y="2729634"/>
            <a:ext cx="3079434" cy="1754326"/>
          </a:xfrm>
          <a:prstGeom prst="rect">
            <a:avLst/>
          </a:prstGeom>
          <a:noFill/>
        </p:spPr>
        <p:txBody>
          <a:bodyPr wrap="square" rtlCol="0">
            <a:spAutoFit/>
          </a:bodyPr>
          <a:lstStyle/>
          <a:p>
            <a:r>
              <a:rPr lang="en-US" dirty="0" smtClean="0"/>
              <a:t>1. Continue validation by mapping to commercial scores</a:t>
            </a:r>
          </a:p>
          <a:p>
            <a:pPr marL="342900" indent="-342900">
              <a:buAutoNum type="arabicPeriod"/>
            </a:pPr>
            <a:endParaRPr lang="en-US" b="1" dirty="0"/>
          </a:p>
          <a:p>
            <a:r>
              <a:rPr lang="en-US" dirty="0" smtClean="0"/>
              <a:t>2. Optimizations</a:t>
            </a:r>
          </a:p>
          <a:p>
            <a:endParaRPr lang="en-US" dirty="0"/>
          </a:p>
          <a:p>
            <a:r>
              <a:rPr lang="en-US" dirty="0" smtClean="0"/>
              <a:t>3. Prototype of user interface</a:t>
            </a:r>
            <a:endParaRPr lang="en-US" dirty="0"/>
          </a:p>
        </p:txBody>
      </p:sp>
      <p:sp>
        <p:nvSpPr>
          <p:cNvPr id="18" name="TextBox 17"/>
          <p:cNvSpPr txBox="1"/>
          <p:nvPr/>
        </p:nvSpPr>
        <p:spPr>
          <a:xfrm>
            <a:off x="551975" y="5471948"/>
            <a:ext cx="3210874" cy="646331"/>
          </a:xfrm>
          <a:prstGeom prst="rect">
            <a:avLst/>
          </a:prstGeom>
          <a:noFill/>
        </p:spPr>
        <p:txBody>
          <a:bodyPr wrap="square" rtlCol="0">
            <a:spAutoFit/>
          </a:bodyPr>
          <a:lstStyle/>
          <a:p>
            <a:pPr algn="ctr"/>
            <a:r>
              <a:rPr lang="en-US" b="1" dirty="0" smtClean="0">
                <a:solidFill>
                  <a:srgbClr val="FF0000"/>
                </a:solidFill>
              </a:rPr>
              <a:t>Milestone</a:t>
            </a:r>
          </a:p>
          <a:p>
            <a:r>
              <a:rPr lang="en-US" b="1" dirty="0" smtClean="0">
                <a:solidFill>
                  <a:srgbClr val="FF0000"/>
                </a:solidFill>
              </a:rPr>
              <a:t>Identify “Good” or “Bad” essays</a:t>
            </a:r>
            <a:endParaRPr lang="en-US" b="1" dirty="0">
              <a:solidFill>
                <a:srgbClr val="FF0000"/>
              </a:solidFill>
            </a:endParaRPr>
          </a:p>
        </p:txBody>
      </p:sp>
      <p:sp>
        <p:nvSpPr>
          <p:cNvPr id="51" name="TextBox 50"/>
          <p:cNvSpPr txBox="1"/>
          <p:nvPr/>
        </p:nvSpPr>
        <p:spPr>
          <a:xfrm>
            <a:off x="3882390" y="5468003"/>
            <a:ext cx="3289933" cy="646331"/>
          </a:xfrm>
          <a:prstGeom prst="rect">
            <a:avLst/>
          </a:prstGeom>
          <a:noFill/>
        </p:spPr>
        <p:txBody>
          <a:bodyPr wrap="square" rtlCol="0">
            <a:spAutoFit/>
          </a:bodyPr>
          <a:lstStyle/>
          <a:p>
            <a:pPr algn="ctr"/>
            <a:r>
              <a:rPr lang="en-US" b="1" dirty="0" smtClean="0">
                <a:solidFill>
                  <a:srgbClr val="FF0000"/>
                </a:solidFill>
              </a:rPr>
              <a:t>Milestone</a:t>
            </a:r>
          </a:p>
          <a:p>
            <a:pPr algn="ctr"/>
            <a:r>
              <a:rPr lang="en-US" b="1" dirty="0" smtClean="0">
                <a:solidFill>
                  <a:srgbClr val="FF0000"/>
                </a:solidFill>
              </a:rPr>
              <a:t>Identify why/how it is good/bad</a:t>
            </a:r>
            <a:endParaRPr lang="en-US" b="1" dirty="0">
              <a:solidFill>
                <a:srgbClr val="FF0000"/>
              </a:solidFill>
            </a:endParaRPr>
          </a:p>
        </p:txBody>
      </p:sp>
      <p:sp>
        <p:nvSpPr>
          <p:cNvPr id="52" name="TextBox 51"/>
          <p:cNvSpPr txBox="1"/>
          <p:nvPr/>
        </p:nvSpPr>
        <p:spPr>
          <a:xfrm>
            <a:off x="7174230" y="5468361"/>
            <a:ext cx="3468527" cy="646331"/>
          </a:xfrm>
          <a:prstGeom prst="rect">
            <a:avLst/>
          </a:prstGeom>
          <a:noFill/>
        </p:spPr>
        <p:txBody>
          <a:bodyPr wrap="square" rtlCol="0">
            <a:spAutoFit/>
          </a:bodyPr>
          <a:lstStyle/>
          <a:p>
            <a:pPr algn="ctr"/>
            <a:r>
              <a:rPr lang="en-US" b="1" dirty="0" smtClean="0">
                <a:solidFill>
                  <a:srgbClr val="FF0000"/>
                </a:solidFill>
              </a:rPr>
              <a:t>Milestone</a:t>
            </a:r>
          </a:p>
          <a:p>
            <a:pPr algn="ctr"/>
            <a:r>
              <a:rPr lang="en-US" b="1" dirty="0" smtClean="0">
                <a:solidFill>
                  <a:srgbClr val="FF0000"/>
                </a:solidFill>
              </a:rPr>
              <a:t>Scalable Automated Essay Scoring!</a:t>
            </a:r>
            <a:endParaRPr lang="en-US" b="1" dirty="0">
              <a:solidFill>
                <a:srgbClr val="FF0000"/>
              </a:solidFill>
            </a:endParaRPr>
          </a:p>
        </p:txBody>
      </p:sp>
      <p:sp>
        <p:nvSpPr>
          <p:cNvPr id="53" name="TextBox 52"/>
          <p:cNvSpPr txBox="1"/>
          <p:nvPr/>
        </p:nvSpPr>
        <p:spPr>
          <a:xfrm>
            <a:off x="10547035" y="3345150"/>
            <a:ext cx="934877" cy="369332"/>
          </a:xfrm>
          <a:prstGeom prst="rect">
            <a:avLst/>
          </a:prstGeom>
          <a:noFill/>
        </p:spPr>
        <p:txBody>
          <a:bodyPr wrap="square" rtlCol="0">
            <a:spAutoFit/>
          </a:bodyPr>
          <a:lstStyle/>
          <a:p>
            <a:r>
              <a:rPr lang="en-US" dirty="0" smtClean="0"/>
              <a:t>Backup</a:t>
            </a:r>
            <a:endParaRPr lang="en-US" dirty="0"/>
          </a:p>
        </p:txBody>
      </p:sp>
    </p:spTree>
    <p:extLst>
      <p:ext uri="{BB962C8B-B14F-4D97-AF65-F5344CB8AC3E}">
        <p14:creationId xmlns:p14="http://schemas.microsoft.com/office/powerpoint/2010/main" val="93802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392</Words>
  <Application>Microsoft Office PowerPoint</Application>
  <PresentationFormat>Widescreen</PresentationFormat>
  <Paragraphs>111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Large Scale Automated Essay Scoring</vt:lpstr>
      <vt:lpstr>PowerPoint Presentation</vt:lpstr>
      <vt:lpstr>PowerPoint Presentation</vt:lpstr>
      <vt:lpstr>PowerPoint Presentation</vt:lpstr>
      <vt:lpstr>PowerPoint Presentation</vt:lpstr>
      <vt:lpstr>PowerPoint Presentation</vt:lpstr>
      <vt:lpstr>PowerPoint Presentation</vt:lpstr>
    </vt:vector>
  </TitlesOfParts>
  <Company>MSRSuppDeploy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Essay Grading</dc:title>
  <dc:creator>fnu purnawirman</dc:creator>
  <cp:lastModifiedBy>fnu purnawirman</cp:lastModifiedBy>
  <cp:revision>21</cp:revision>
  <dcterms:created xsi:type="dcterms:W3CDTF">2016-05-27T19:17:59Z</dcterms:created>
  <dcterms:modified xsi:type="dcterms:W3CDTF">2016-05-28T00:30:44Z</dcterms:modified>
</cp:coreProperties>
</file>