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7" r:id="rId5"/>
    <p:sldId id="260" r:id="rId6"/>
    <p:sldId id="266" r:id="rId7"/>
    <p:sldId id="287" r:id="rId8"/>
    <p:sldId id="288" r:id="rId9"/>
    <p:sldId id="289" r:id="rId10"/>
    <p:sldId id="265" r:id="rId11"/>
    <p:sldId id="264" r:id="rId12"/>
    <p:sldId id="263" r:id="rId13"/>
    <p:sldId id="271" r:id="rId14"/>
    <p:sldId id="290" r:id="rId15"/>
    <p:sldId id="293" r:id="rId16"/>
    <p:sldId id="294" r:id="rId17"/>
    <p:sldId id="291" r:id="rId18"/>
    <p:sldId id="292" r:id="rId19"/>
    <p:sldId id="295"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428604"/>
            <a:ext cx="9144000" cy="1754326"/>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0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Dr. A.P.J</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ABDUL  KALAM  TECHNICAL  UNIVERSITY </a:t>
            </a:r>
            <a:endParaRPr lang="en-IN" sz="2400" dirty="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                               UTTAR PRADESH, LUCKNOW </a:t>
            </a:r>
          </a:p>
          <a:p>
            <a:endParaRPr lang="en-US" sz="2000" b="1" dirty="0" smtClean="0">
              <a:solidFill>
                <a:srgbClr val="002060"/>
              </a:solidFill>
              <a:latin typeface="Times New Roman" pitchFamily="18" charset="0"/>
              <a:cs typeface="Times New Roman" pitchFamily="18" charset="0"/>
            </a:endParaRPr>
          </a:p>
          <a:p>
            <a:pPr algn="ctr"/>
            <a:r>
              <a:rPr lang="en-US" sz="2000"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DEPARTMENT OF COMPUTER SCIENCE AND ENGINEERING</a:t>
            </a:r>
            <a:endParaRPr lang="en-IN" dirty="0">
              <a:solidFill>
                <a:srgbClr val="002060"/>
              </a:solidFill>
              <a:latin typeface="Times New Roman" pitchFamily="18" charset="0"/>
              <a:cs typeface="Times New Roman" pitchFamily="18" charset="0"/>
            </a:endParaRPr>
          </a:p>
          <a:p>
            <a:endParaRPr lang="en-IN" sz="2000" dirty="0">
              <a:solidFill>
                <a:srgbClr val="002060"/>
              </a:solidFill>
              <a:latin typeface="Times New Roman" pitchFamily="18" charset="0"/>
              <a:cs typeface="Times New Roman" pitchFamily="18" charset="0"/>
            </a:endParaRPr>
          </a:p>
        </p:txBody>
      </p:sp>
      <p:pic>
        <p:nvPicPr>
          <p:cNvPr id="14" name="Picture 13" descr="F:\images.png"/>
          <p:cNvPicPr/>
          <p:nvPr/>
        </p:nvPicPr>
        <p:blipFill>
          <a:blip r:embed="rId2">
            <a:extLst>
              <a:ext uri="{28A0092B-C50C-407E-A947-70E740481C1C}">
                <a14:useLocalDpi xmlns:a14="http://schemas.microsoft.com/office/drawing/2010/main" val="0"/>
              </a:ext>
            </a:extLst>
          </a:blip>
          <a:srcRect/>
          <a:stretch>
            <a:fillRect/>
          </a:stretch>
        </p:blipFill>
        <p:spPr bwMode="auto">
          <a:xfrm>
            <a:off x="500034" y="4143380"/>
            <a:ext cx="1785950" cy="1643074"/>
          </a:xfrm>
          <a:prstGeom prst="rect">
            <a:avLst/>
          </a:prstGeom>
          <a:noFill/>
          <a:ln>
            <a:noFill/>
          </a:ln>
        </p:spPr>
      </p:pic>
      <p:sp>
        <p:nvSpPr>
          <p:cNvPr id="15" name="TextBox 14"/>
          <p:cNvSpPr txBox="1"/>
          <p:nvPr/>
        </p:nvSpPr>
        <p:spPr>
          <a:xfrm>
            <a:off x="0" y="2131679"/>
            <a:ext cx="9144000"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800" b="1" i="1" dirty="0" smtClean="0">
                <a:solidFill>
                  <a:schemeClr val="accent2">
                    <a:lumMod val="75000"/>
                  </a:schemeClr>
                </a:solidFill>
                <a:latin typeface="Times New Roman" pitchFamily="18" charset="0"/>
                <a:cs typeface="Times New Roman" pitchFamily="18" charset="0"/>
              </a:rPr>
              <a:t>  </a:t>
            </a:r>
            <a:r>
              <a:rPr lang="en-US" sz="2800" b="1" dirty="0" smtClean="0">
                <a:solidFill>
                  <a:schemeClr val="accent2">
                    <a:lumMod val="75000"/>
                  </a:schemeClr>
                </a:solidFill>
              </a:rPr>
              <a:t>HEALTH CARE CENTER</a:t>
            </a:r>
          </a:p>
          <a:p>
            <a:pPr algn="ctr"/>
            <a:r>
              <a:rPr lang="en-US" b="1" dirty="0" smtClean="0">
                <a:solidFill>
                  <a:schemeClr val="accent2">
                    <a:lumMod val="75000"/>
                  </a:schemeClr>
                </a:solidFill>
                <a:latin typeface="Times New Roman" pitchFamily="18" charset="0"/>
                <a:cs typeface="Times New Roman" pitchFamily="18" charset="0"/>
              </a:rPr>
              <a:t>  WEB APP USING MACHINE LEARNING</a:t>
            </a:r>
            <a:endParaRPr lang="en-IN" b="1" dirty="0">
              <a:solidFill>
                <a:schemeClr val="accent2">
                  <a:lumMod val="75000"/>
                </a:schemeClr>
              </a:solidFill>
              <a:latin typeface="Times New Roman" pitchFamily="18" charset="0"/>
              <a:cs typeface="Times New Roman" pitchFamily="18" charset="0"/>
            </a:endParaRPr>
          </a:p>
        </p:txBody>
      </p:sp>
      <p:sp>
        <p:nvSpPr>
          <p:cNvPr id="16" name="TextBox 15"/>
          <p:cNvSpPr txBox="1"/>
          <p:nvPr/>
        </p:nvSpPr>
        <p:spPr>
          <a:xfrm>
            <a:off x="2411760" y="3280054"/>
            <a:ext cx="4786346" cy="369332"/>
          </a:xfrm>
          <a:prstGeom prst="rect">
            <a:avLst/>
          </a:prstGeom>
          <a:noFill/>
        </p:spPr>
        <p:txBody>
          <a:bodyPr wrap="square" rtlCol="0">
            <a:spAutoFit/>
          </a:bodyPr>
          <a:lstStyle/>
          <a:p>
            <a:r>
              <a:rPr lang="en-IN" b="1" dirty="0" smtClean="0">
                <a:solidFill>
                  <a:schemeClr val="accent4">
                    <a:lumMod val="50000"/>
                  </a:schemeClr>
                </a:solidFill>
                <a:latin typeface="Times New Roman" pitchFamily="18" charset="0"/>
                <a:cs typeface="Times New Roman" pitchFamily="18" charset="0"/>
              </a:rPr>
              <a:t>            PROJECT PRESENTATION</a:t>
            </a:r>
            <a:endParaRPr lang="en-IN" b="1" dirty="0">
              <a:solidFill>
                <a:schemeClr val="accent4">
                  <a:lumMod val="50000"/>
                </a:schemeClr>
              </a:solidFill>
              <a:latin typeface="Times New Roman" pitchFamily="18" charset="0"/>
              <a:cs typeface="Times New Roman" pitchFamily="18" charset="0"/>
            </a:endParaRPr>
          </a:p>
        </p:txBody>
      </p:sp>
      <p:sp>
        <p:nvSpPr>
          <p:cNvPr id="18" name="TextBox 17"/>
          <p:cNvSpPr txBox="1"/>
          <p:nvPr/>
        </p:nvSpPr>
        <p:spPr>
          <a:xfrm>
            <a:off x="2843808" y="4005064"/>
            <a:ext cx="3714776" cy="2646878"/>
          </a:xfrm>
          <a:prstGeom prst="rect">
            <a:avLst/>
          </a:prstGeom>
          <a:noFill/>
        </p:spPr>
        <p:txBody>
          <a:bodyPr wrap="square" rtlCol="0">
            <a:spAutoFit/>
          </a:bodyPr>
          <a:lstStyle/>
          <a:p>
            <a:pPr algn="ctr"/>
            <a:r>
              <a:rPr lang="en-IN" sz="1600" b="1" u="sng" dirty="0" smtClean="0">
                <a:solidFill>
                  <a:schemeClr val="tx2"/>
                </a:solidFill>
                <a:latin typeface="Times New Roman" pitchFamily="18" charset="0"/>
                <a:cs typeface="Times New Roman" pitchFamily="18" charset="0"/>
              </a:rPr>
              <a:t>PRESENTED BY</a:t>
            </a:r>
            <a:endParaRPr lang="en-IN" sz="1600" u="sng" dirty="0" smtClean="0">
              <a:solidFill>
                <a:schemeClr val="tx2">
                  <a:lumMod val="75000"/>
                </a:schemeClr>
              </a:solidFill>
              <a:latin typeface="Times New Roman" pitchFamily="18" charset="0"/>
              <a:cs typeface="Times New Roman" pitchFamily="18" charset="0"/>
            </a:endParaRPr>
          </a:p>
          <a:p>
            <a:pPr algn="ctr"/>
            <a:r>
              <a:rPr lang="en-IN" sz="1600" b="1" dirty="0" smtClean="0">
                <a:solidFill>
                  <a:srgbClr val="C00000"/>
                </a:solidFill>
                <a:latin typeface="Times New Roman" pitchFamily="18" charset="0"/>
                <a:cs typeface="Times New Roman" pitchFamily="18" charset="0"/>
              </a:rPr>
              <a:t>PURNCHANDRA PANDEY</a:t>
            </a:r>
          </a:p>
          <a:p>
            <a:pPr algn="ctr"/>
            <a:r>
              <a:rPr lang="en-US" sz="1400" b="1" dirty="0" smtClean="0">
                <a:solidFill>
                  <a:schemeClr val="tx2">
                    <a:lumMod val="75000"/>
                  </a:schemeClr>
                </a:solidFill>
                <a:latin typeface="Times New Roman" pitchFamily="18" charset="0"/>
                <a:cs typeface="Times New Roman" pitchFamily="18" charset="0"/>
              </a:rPr>
              <a:t>Roll No – 2003840100035</a:t>
            </a:r>
          </a:p>
          <a:p>
            <a:pPr algn="ctr"/>
            <a:r>
              <a:rPr lang="en-IN" sz="1600" b="1" dirty="0" smtClean="0">
                <a:solidFill>
                  <a:srgbClr val="C00000"/>
                </a:solidFill>
                <a:latin typeface="Times New Roman" pitchFamily="18" charset="0"/>
                <a:cs typeface="Times New Roman" pitchFamily="18" charset="0"/>
              </a:rPr>
              <a:t>HARSH CHATURVEDI</a:t>
            </a:r>
          </a:p>
          <a:p>
            <a:pPr algn="ctr"/>
            <a:r>
              <a:rPr lang="en-IN" sz="1400" b="1" dirty="0" smtClean="0">
                <a:solidFill>
                  <a:schemeClr val="tx2">
                    <a:lumMod val="75000"/>
                  </a:schemeClr>
                </a:solidFill>
                <a:latin typeface="Times New Roman" pitchFamily="18" charset="0"/>
                <a:cs typeface="Times New Roman" pitchFamily="18" charset="0"/>
              </a:rPr>
              <a:t>Roll No – 2003840100019</a:t>
            </a:r>
          </a:p>
          <a:p>
            <a:pPr algn="ctr"/>
            <a:r>
              <a:rPr lang="en-IN" sz="1600" b="1" dirty="0" smtClean="0">
                <a:solidFill>
                  <a:srgbClr val="C00000"/>
                </a:solidFill>
                <a:latin typeface="Times New Roman" pitchFamily="18" charset="0"/>
                <a:cs typeface="Times New Roman" pitchFamily="18" charset="0"/>
              </a:rPr>
              <a:t>ANKIT KUMAR</a:t>
            </a:r>
          </a:p>
          <a:p>
            <a:pPr algn="ctr"/>
            <a:r>
              <a:rPr lang="en-IN" sz="1400" b="1" dirty="0" smtClean="0">
                <a:solidFill>
                  <a:schemeClr val="tx2">
                    <a:lumMod val="75000"/>
                  </a:schemeClr>
                </a:solidFill>
                <a:latin typeface="Times New Roman" pitchFamily="18" charset="0"/>
                <a:cs typeface="Times New Roman" pitchFamily="18" charset="0"/>
              </a:rPr>
              <a:t>Roll No – 2003840100007</a:t>
            </a:r>
          </a:p>
          <a:p>
            <a:pPr algn="ctr"/>
            <a:r>
              <a:rPr lang="en-IN" sz="1600" b="1" dirty="0" smtClean="0">
                <a:solidFill>
                  <a:srgbClr val="C00000"/>
                </a:solidFill>
                <a:latin typeface="Times New Roman" pitchFamily="18" charset="0"/>
                <a:cs typeface="Times New Roman" pitchFamily="18" charset="0"/>
              </a:rPr>
              <a:t>KARTIKEY NARAYAN MAURYA</a:t>
            </a:r>
          </a:p>
          <a:p>
            <a:pPr algn="ctr"/>
            <a:r>
              <a:rPr lang="en-IN" sz="1400" b="1" dirty="0" smtClean="0">
                <a:solidFill>
                  <a:schemeClr val="tx2">
                    <a:lumMod val="75000"/>
                  </a:schemeClr>
                </a:solidFill>
                <a:latin typeface="Times New Roman" pitchFamily="18" charset="0"/>
                <a:cs typeface="Times New Roman" pitchFamily="18" charset="0"/>
              </a:rPr>
              <a:t>Roll No – 2003840100023</a:t>
            </a:r>
          </a:p>
          <a:p>
            <a:pPr algn="ctr"/>
            <a:endParaRPr lang="en-IN" sz="1400" b="1" dirty="0" smtClean="0">
              <a:solidFill>
                <a:schemeClr val="tx2">
                  <a:lumMod val="75000"/>
                </a:schemeClr>
              </a:solidFill>
              <a:latin typeface="Times New Roman" pitchFamily="18" charset="0"/>
              <a:cs typeface="Times New Roman" pitchFamily="18" charset="0"/>
            </a:endParaRPr>
          </a:p>
          <a:p>
            <a:r>
              <a:rPr lang="en-IN" sz="1600" b="1" dirty="0" smtClean="0">
                <a:solidFill>
                  <a:schemeClr val="tx1">
                    <a:lumMod val="95000"/>
                    <a:lumOff val="5000"/>
                  </a:schemeClr>
                </a:solidFill>
                <a:latin typeface="Times New Roman" pitchFamily="18" charset="0"/>
                <a:cs typeface="Times New Roman" pitchFamily="18" charset="0"/>
              </a:rPr>
              <a:t>                    DATE: 06 June 2024                    </a:t>
            </a:r>
          </a:p>
        </p:txBody>
      </p:sp>
      <p:pic>
        <p:nvPicPr>
          <p:cNvPr id="19" name="Picture 18" descr="download.jfif"/>
          <p:cNvPicPr>
            <a:picLocks noChangeAspect="1"/>
          </p:cNvPicPr>
          <p:nvPr/>
        </p:nvPicPr>
        <p:blipFill>
          <a:blip r:embed="rId3"/>
          <a:stretch>
            <a:fillRect/>
          </a:stretch>
        </p:blipFill>
        <p:spPr>
          <a:xfrm>
            <a:off x="6929454" y="4005064"/>
            <a:ext cx="1819010" cy="1781390"/>
          </a:xfrm>
          <a:prstGeom prst="rect">
            <a:avLst/>
          </a:prstGeom>
        </p:spPr>
      </p:pic>
    </p:spTree>
    <p:extLst>
      <p:ext uri="{BB962C8B-B14F-4D97-AF65-F5344CB8AC3E}">
        <p14:creationId xmlns:p14="http://schemas.microsoft.com/office/powerpoint/2010/main" val="1642325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980728"/>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3200" b="1" dirty="0" smtClean="0">
                <a:latin typeface="+mj-lt"/>
                <a:cs typeface="Times New Roman" pitchFamily="18" charset="0"/>
              </a:rPr>
              <a:t>TYPES OF RECOMMENDATION ENGINES</a:t>
            </a:r>
            <a:endParaRPr lang="en-US" sz="3200" b="1" dirty="0">
              <a:latin typeface="+mj-lt"/>
              <a:cs typeface="Times New Roman" pitchFamily="18" charset="0"/>
            </a:endParaRPr>
          </a:p>
        </p:txBody>
      </p:sp>
      <p:sp>
        <p:nvSpPr>
          <p:cNvPr id="3" name="Content Placeholder 2"/>
          <p:cNvSpPr>
            <a:spLocks noGrp="1"/>
          </p:cNvSpPr>
          <p:nvPr>
            <p:ph idx="1"/>
          </p:nvPr>
        </p:nvSpPr>
        <p:spPr>
          <a:xfrm>
            <a:off x="107504" y="1124744"/>
            <a:ext cx="8896502" cy="4901393"/>
          </a:xfrm>
        </p:spPr>
        <p:txBody>
          <a:bodyPr>
            <a:noAutofit/>
          </a:bodyPr>
          <a:lstStyle/>
          <a:p>
            <a:pPr marL="0" indent="0">
              <a:buNone/>
            </a:pPr>
            <a:r>
              <a:rPr lang="en-US" sz="2400" b="1" dirty="0" smtClean="0">
                <a:latin typeface="Times New Roman" pitchFamily="18" charset="0"/>
                <a:cs typeface="Times New Roman" pitchFamily="18" charset="0"/>
              </a:rPr>
              <a:t>1.  </a:t>
            </a:r>
            <a:r>
              <a:rPr lang="en-US" sz="2400" b="1" u="sng" dirty="0" smtClean="0">
                <a:latin typeface="Times New Roman" pitchFamily="18" charset="0"/>
                <a:cs typeface="Times New Roman" pitchFamily="18" charset="0"/>
              </a:rPr>
              <a:t>Collaborative Filtering</a:t>
            </a:r>
            <a:endParaRPr lang="en-US" sz="2400" b="1"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The collaborative filtering method is based on gathering and analyzing data on user’s behavior. This includes the user’s online activities and predicting what they will like based on the similarity with other users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0" indent="0">
              <a:buNone/>
            </a:pPr>
            <a:r>
              <a:rPr lang="en-US" sz="2200" b="1" i="1" dirty="0">
                <a:latin typeface="Times New Roman" pitchFamily="18" charset="0"/>
                <a:cs typeface="Times New Roman" pitchFamily="18" charset="0"/>
              </a:rPr>
              <a:t>Two kinds of collaborative filtering techniques used are</a:t>
            </a:r>
            <a:r>
              <a:rPr lang="en-US" sz="2200" b="1" i="1" dirty="0" smtClean="0">
                <a:latin typeface="Times New Roman" pitchFamily="18" charset="0"/>
                <a:cs typeface="Times New Roman" pitchFamily="18" charset="0"/>
              </a:rPr>
              <a:t>:</a:t>
            </a:r>
            <a:endParaRPr lang="en-US" sz="2200" b="1" dirty="0">
              <a:latin typeface="Times New Roman" pitchFamily="18" charset="0"/>
              <a:cs typeface="Times New Roman" pitchFamily="18" charset="0"/>
            </a:endParaRPr>
          </a:p>
          <a:p>
            <a:pPr marL="457200" indent="-457200">
              <a:buFont typeface="+mj-lt"/>
              <a:buAutoNum type="alphaLcParenR"/>
            </a:pPr>
            <a:r>
              <a:rPr lang="en-US" sz="2000" dirty="0">
                <a:latin typeface="Times New Roman" pitchFamily="18" charset="0"/>
                <a:cs typeface="Times New Roman" pitchFamily="18" charset="0"/>
              </a:rPr>
              <a:t>User-User collaborative filtering</a:t>
            </a:r>
          </a:p>
          <a:p>
            <a:pPr marL="457200" indent="-457200">
              <a:buFont typeface="+mj-lt"/>
              <a:buAutoNum type="alphaLcParenR"/>
            </a:pPr>
            <a:r>
              <a:rPr lang="en-US" sz="2000" dirty="0">
                <a:latin typeface="Times New Roman" pitchFamily="18" charset="0"/>
                <a:cs typeface="Times New Roman" pitchFamily="18" charset="0"/>
              </a:rPr>
              <a:t>Item-Item collaborative </a:t>
            </a:r>
            <a:r>
              <a:rPr lang="en-US" sz="2000" dirty="0" smtClean="0">
                <a:latin typeface="Times New Roman" pitchFamily="18" charset="0"/>
                <a:cs typeface="Times New Roman" pitchFamily="18" charset="0"/>
              </a:rPr>
              <a:t>filtering </a:t>
            </a:r>
          </a:p>
          <a:p>
            <a:pPr marL="0" indent="0">
              <a:buNone/>
            </a:pPr>
            <a:endParaRPr lang="en-US" sz="2200" dirty="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3" y="3068960"/>
            <a:ext cx="5068577" cy="37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014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3931"/>
            <a:ext cx="9144000" cy="944562"/>
          </a:xfrm>
        </p:spPr>
        <p:style>
          <a:lnRef idx="0">
            <a:schemeClr val="accent1"/>
          </a:lnRef>
          <a:fillRef idx="3">
            <a:schemeClr val="accent1"/>
          </a:fillRef>
          <a:effectRef idx="3">
            <a:schemeClr val="accent1"/>
          </a:effectRef>
          <a:fontRef idx="minor">
            <a:schemeClr val="lt1"/>
          </a:fontRef>
        </p:style>
        <p:txBody>
          <a:bodyPr>
            <a:noAutofit/>
          </a:bodyPr>
          <a:lstStyle/>
          <a:p>
            <a:r>
              <a:rPr lang="en-US" sz="3200" b="1" dirty="0">
                <a:cs typeface="Times New Roman" pitchFamily="18" charset="0"/>
              </a:rPr>
              <a:t>TYPES OF </a:t>
            </a:r>
            <a:r>
              <a:rPr lang="en-US" sz="3200" b="1" dirty="0" smtClean="0">
                <a:cs typeface="Times New Roman" pitchFamily="18" charset="0"/>
              </a:rPr>
              <a:t>RECOMMENDATION ENGINES</a:t>
            </a:r>
            <a:endParaRPr lang="en-US" sz="3200" dirty="0">
              <a:latin typeface="+mj-lt"/>
              <a:cs typeface="Times New Roman" pitchFamily="18" charset="0"/>
            </a:endParaRPr>
          </a:p>
        </p:txBody>
      </p:sp>
      <p:sp>
        <p:nvSpPr>
          <p:cNvPr id="10" name="Content Placeholder 9"/>
          <p:cNvSpPr>
            <a:spLocks noGrp="1"/>
          </p:cNvSpPr>
          <p:nvPr>
            <p:ph idx="1"/>
          </p:nvPr>
        </p:nvSpPr>
        <p:spPr>
          <a:xfrm>
            <a:off x="107504" y="1052736"/>
            <a:ext cx="8928992" cy="5073427"/>
          </a:xfrm>
        </p:spPr>
        <p:txBody>
          <a:bodyPr>
            <a:normAutofit/>
          </a:bodyPr>
          <a:lstStyle/>
          <a:p>
            <a:pPr marL="0" indent="0" algn="just">
              <a:buNone/>
            </a:pPr>
            <a:r>
              <a:rPr lang="en-US" sz="2400" b="1" dirty="0" smtClean="0">
                <a:latin typeface="Times New Roman" pitchFamily="18" charset="0"/>
                <a:cs typeface="Times New Roman" pitchFamily="18" charset="0"/>
              </a:rPr>
              <a:t>2.  </a:t>
            </a:r>
            <a:r>
              <a:rPr lang="en-US" sz="2400" b="1" u="sng" dirty="0" smtClean="0">
                <a:latin typeface="Times New Roman" pitchFamily="18" charset="0"/>
                <a:cs typeface="Times New Roman" pitchFamily="18" charset="0"/>
              </a:rPr>
              <a:t>Content-Based Filtering:</a:t>
            </a:r>
            <a:endParaRPr lang="en-US" sz="2400" b="1" u="sng"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Content-based filtering methods are based on the description of a product and a profile of the user’s preferred choices. In this recommendation system, products are described using keywords, and a user profile is built to express the kind of item this user </a:t>
            </a:r>
            <a:r>
              <a:rPr lang="en-US" sz="2200" dirty="0" smtClean="0">
                <a:latin typeface="Times New Roman" pitchFamily="18" charset="0"/>
                <a:cs typeface="Times New Roman" pitchFamily="18" charset="0"/>
              </a:rPr>
              <a:t>likes.</a:t>
            </a:r>
          </a:p>
          <a:p>
            <a:pPr marL="0" indent="0" algn="just">
              <a:buNone/>
            </a:pPr>
            <a:endParaRPr lang="en-US" sz="2200" dirty="0" smtClean="0">
              <a:latin typeface="Times New Roman" pitchFamily="18" charset="0"/>
              <a:cs typeface="Times New Roman" pitchFamily="18" charset="0"/>
            </a:endParaRPr>
          </a:p>
          <a:p>
            <a:pPr marL="0" indent="0" algn="just">
              <a:buNone/>
            </a:pPr>
            <a:r>
              <a:rPr lang="en-US" sz="2000" i="1" dirty="0" smtClean="0">
                <a:latin typeface="Times New Roman" pitchFamily="18" charset="0"/>
                <a:cs typeface="Times New Roman" pitchFamily="18" charset="0"/>
              </a:rPr>
              <a:t>For </a:t>
            </a:r>
            <a:r>
              <a:rPr lang="en-US" sz="2000" i="1" dirty="0">
                <a:latin typeface="Times New Roman" pitchFamily="18" charset="0"/>
                <a:cs typeface="Times New Roman" pitchFamily="18" charset="0"/>
              </a:rPr>
              <a:t>instance, if a user </a:t>
            </a:r>
            <a:r>
              <a:rPr lang="en-US" sz="2000" i="1" dirty="0" smtClean="0">
                <a:latin typeface="Times New Roman" pitchFamily="18" charset="0"/>
                <a:cs typeface="Times New Roman" pitchFamily="18" charset="0"/>
              </a:rPr>
              <a:t>having </a:t>
            </a:r>
          </a:p>
          <a:p>
            <a:pPr marL="0" indent="0" algn="just">
              <a:buNone/>
            </a:pPr>
            <a:r>
              <a:rPr lang="en-US" sz="2000" i="1" dirty="0" smtClean="0">
                <a:latin typeface="Times New Roman" pitchFamily="18" charset="0"/>
                <a:cs typeface="Times New Roman" pitchFamily="18" charset="0"/>
              </a:rPr>
              <a:t>symptoms </a:t>
            </a:r>
            <a:r>
              <a:rPr lang="en-US" sz="2000" i="1" dirty="0">
                <a:latin typeface="Times New Roman" pitchFamily="18" charset="0"/>
                <a:cs typeface="Times New Roman" pitchFamily="18" charset="0"/>
              </a:rPr>
              <a:t>such as </a:t>
            </a:r>
            <a:r>
              <a:rPr lang="en-US" sz="2000" i="1" dirty="0" smtClean="0">
                <a:latin typeface="Times New Roman" pitchFamily="18" charset="0"/>
                <a:cs typeface="Times New Roman" pitchFamily="18" charset="0"/>
              </a:rPr>
              <a:t>Skin Rashes, </a:t>
            </a:r>
          </a:p>
          <a:p>
            <a:pPr marL="0" indent="0" algn="just">
              <a:buNone/>
            </a:pPr>
            <a:r>
              <a:rPr lang="en-US" sz="2000" i="1" dirty="0" smtClean="0">
                <a:latin typeface="Times New Roman" pitchFamily="18" charset="0"/>
                <a:cs typeface="Times New Roman" pitchFamily="18" charset="0"/>
              </a:rPr>
              <a:t>the </a:t>
            </a:r>
            <a:r>
              <a:rPr lang="en-US" sz="2000" i="1" dirty="0">
                <a:latin typeface="Times New Roman" pitchFamily="18" charset="0"/>
                <a:cs typeface="Times New Roman" pitchFamily="18" charset="0"/>
              </a:rPr>
              <a:t>recommender system </a:t>
            </a:r>
            <a:endParaRPr lang="en-US" sz="2000" i="1" dirty="0" smtClean="0">
              <a:latin typeface="Times New Roman" pitchFamily="18" charset="0"/>
              <a:cs typeface="Times New Roman" pitchFamily="18" charset="0"/>
            </a:endParaRPr>
          </a:p>
          <a:p>
            <a:pPr marL="0" indent="0" algn="just">
              <a:buNone/>
            </a:pPr>
            <a:r>
              <a:rPr lang="en-US" sz="2000" i="1" dirty="0" smtClean="0">
                <a:latin typeface="Times New Roman" pitchFamily="18" charset="0"/>
                <a:cs typeface="Times New Roman" pitchFamily="18" charset="0"/>
              </a:rPr>
              <a:t>recommends the medicines based </a:t>
            </a:r>
          </a:p>
          <a:p>
            <a:pPr marL="0" indent="0" algn="just">
              <a:buNone/>
            </a:pPr>
            <a:r>
              <a:rPr lang="en-US" sz="2000" i="1" dirty="0" smtClean="0">
                <a:latin typeface="Times New Roman" pitchFamily="18" charset="0"/>
                <a:cs typeface="Times New Roman" pitchFamily="18" charset="0"/>
              </a:rPr>
              <a:t>on the given symptoms.</a:t>
            </a:r>
            <a:endParaRPr lang="en-US" sz="2000" i="1"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780928"/>
            <a:ext cx="5364088" cy="40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988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a:normAutofit/>
          </a:bodyPr>
          <a:lstStyle/>
          <a:p>
            <a:r>
              <a:rPr lang="en-US" sz="3200" b="1" dirty="0">
                <a:cs typeface="Times New Roman" pitchFamily="18" charset="0"/>
              </a:rPr>
              <a:t>TYPES OF RECOMMENDATION </a:t>
            </a:r>
            <a:r>
              <a:rPr lang="en-US" sz="3200" b="1" dirty="0" smtClean="0">
                <a:cs typeface="Times New Roman" pitchFamily="18" charset="0"/>
              </a:rPr>
              <a:t>ENGINES</a:t>
            </a:r>
            <a:endParaRPr lang="en-US" sz="3200" dirty="0">
              <a:latin typeface="+mj-lt"/>
              <a:cs typeface="Times New Roman" pitchFamily="18" charset="0"/>
            </a:endParaRPr>
          </a:p>
        </p:txBody>
      </p:sp>
      <p:sp>
        <p:nvSpPr>
          <p:cNvPr id="3" name="Content Placeholder 2"/>
          <p:cNvSpPr>
            <a:spLocks noGrp="1"/>
          </p:cNvSpPr>
          <p:nvPr>
            <p:ph idx="1"/>
          </p:nvPr>
        </p:nvSpPr>
        <p:spPr>
          <a:xfrm>
            <a:off x="179512" y="980728"/>
            <a:ext cx="8712968" cy="5688632"/>
          </a:xfrm>
        </p:spPr>
        <p:txBody>
          <a:bodyPr>
            <a:normAutofit/>
          </a:bodyPr>
          <a:lstStyle/>
          <a:p>
            <a:pPr marL="0" indent="0" algn="just">
              <a:buNone/>
            </a:pPr>
            <a:r>
              <a:rPr lang="en-US" sz="2400" b="1" dirty="0" smtClean="0">
                <a:latin typeface="Times New Roman" pitchFamily="18" charset="0"/>
                <a:cs typeface="Times New Roman" pitchFamily="18" charset="0"/>
              </a:rPr>
              <a:t>3.  </a:t>
            </a:r>
            <a:r>
              <a:rPr lang="en-US" sz="2400" b="1" u="sng" dirty="0" smtClean="0">
                <a:latin typeface="Times New Roman" pitchFamily="18" charset="0"/>
                <a:cs typeface="Times New Roman" pitchFamily="18" charset="0"/>
              </a:rPr>
              <a:t>Hybrid Recommendation Systems:</a:t>
            </a:r>
          </a:p>
          <a:p>
            <a:pPr marL="0" indent="0" algn="just">
              <a:buNone/>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hybrid recommendation systems, products are recommended using both content-based and collaborative filtering simultaneously to suggest a broader range of products to customers. This recommendation system is up-and-coming and is said to provide more accurate recommendations than other recommender systems.</a:t>
            </a:r>
          </a:p>
          <a:p>
            <a:pPr marL="0" indent="0" algn="just">
              <a:buNone/>
            </a:pPr>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852936"/>
            <a:ext cx="5436562"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751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4000" cy="764704"/>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3200" b="1" dirty="0" smtClean="0">
                <a:cs typeface="Times New Roman" pitchFamily="18" charset="0"/>
              </a:rPr>
              <a:t>METHODOLOGY</a:t>
            </a:r>
            <a:endParaRPr lang="en-US" sz="3200" b="1" dirty="0">
              <a:cs typeface="Times New Roman" pitchFamily="18" charset="0"/>
            </a:endParaRPr>
          </a:p>
        </p:txBody>
      </p:sp>
      <p:sp>
        <p:nvSpPr>
          <p:cNvPr id="3" name="Content Placeholder 2"/>
          <p:cNvSpPr>
            <a:spLocks noGrp="1"/>
          </p:cNvSpPr>
          <p:nvPr>
            <p:ph idx="4294967295"/>
          </p:nvPr>
        </p:nvSpPr>
        <p:spPr>
          <a:xfrm>
            <a:off x="107504" y="908720"/>
            <a:ext cx="8856984" cy="5832648"/>
          </a:xfrm>
        </p:spPr>
        <p:txBody>
          <a:bodyPr>
            <a:noAutofit/>
          </a:bodyPr>
          <a:lstStyle/>
          <a:p>
            <a:pPr marL="0" indent="0">
              <a:buNone/>
            </a:pPr>
            <a:r>
              <a:rPr lang="en-US" sz="2400" b="1" u="sng" dirty="0">
                <a:latin typeface="Times New Roman" panose="02020603050405020304" pitchFamily="18" charset="0"/>
                <a:cs typeface="Times New Roman" panose="02020603050405020304" pitchFamily="18" charset="0"/>
              </a:rPr>
              <a:t>Data </a:t>
            </a:r>
            <a:r>
              <a:rPr lang="en-US" sz="2400" b="1" u="sng" dirty="0" smtClean="0">
                <a:latin typeface="Times New Roman" panose="02020603050405020304" pitchFamily="18" charset="0"/>
                <a:cs typeface="Times New Roman" panose="02020603050405020304" pitchFamily="18" charset="0"/>
              </a:rPr>
              <a:t>Collection:</a:t>
            </a:r>
          </a:p>
          <a:p>
            <a:r>
              <a:rPr lang="en-US" sz="2200" dirty="0" smtClean="0">
                <a:latin typeface="Times New Roman" panose="02020603050405020304" pitchFamily="18" charset="0"/>
                <a:cs typeface="Times New Roman" panose="02020603050405020304" pitchFamily="18" charset="0"/>
              </a:rPr>
              <a:t>Gather </a:t>
            </a:r>
            <a:r>
              <a:rPr lang="en-US" sz="2200" dirty="0">
                <a:latin typeface="Times New Roman" panose="02020603050405020304" pitchFamily="18" charset="0"/>
                <a:cs typeface="Times New Roman" panose="02020603050405020304" pitchFamily="18" charset="0"/>
              </a:rPr>
              <a:t>diverse medical datasets including patient records, symptoms, diagnoses, treatments, and </a:t>
            </a:r>
            <a:r>
              <a:rPr lang="en-US" sz="2200" dirty="0" smtClean="0">
                <a:latin typeface="Times New Roman" panose="02020603050405020304" pitchFamily="18" charset="0"/>
                <a:cs typeface="Times New Roman" panose="02020603050405020304" pitchFamily="18" charset="0"/>
              </a:rPr>
              <a:t>outcomes.</a:t>
            </a:r>
          </a:p>
          <a:p>
            <a:r>
              <a:rPr lang="en-US" sz="2200" dirty="0" smtClean="0">
                <a:latin typeface="Times New Roman" panose="02020603050405020304" pitchFamily="18" charset="0"/>
                <a:cs typeface="Times New Roman" panose="02020603050405020304" pitchFamily="18" charset="0"/>
              </a:rPr>
              <a:t>Collaborate </a:t>
            </a:r>
            <a:r>
              <a:rPr lang="en-US" sz="2200" dirty="0">
                <a:latin typeface="Times New Roman" panose="02020603050405020304" pitchFamily="18" charset="0"/>
                <a:cs typeface="Times New Roman" panose="02020603050405020304" pitchFamily="18" charset="0"/>
              </a:rPr>
              <a:t>with healthcare institutions and research organizations to access relevant and reliable data sources</a:t>
            </a:r>
            <a:r>
              <a:rPr lang="en-US" sz="2200" dirty="0" smtClean="0">
                <a:latin typeface="Times New Roman" panose="02020603050405020304" pitchFamily="18" charset="0"/>
                <a:cs typeface="Times New Roman" panose="02020603050405020304" pitchFamily="18" charset="0"/>
              </a:rPr>
              <a:t>.</a:t>
            </a:r>
          </a:p>
          <a:p>
            <a:pPr marL="0" indent="0">
              <a:buNone/>
            </a:pPr>
            <a:r>
              <a:rPr lang="en-US" sz="2400" b="1" u="sng" dirty="0" smtClean="0">
                <a:latin typeface="Times New Roman" panose="02020603050405020304" pitchFamily="18" charset="0"/>
                <a:cs typeface="Times New Roman" panose="02020603050405020304" pitchFamily="18" charset="0"/>
              </a:rPr>
              <a:t>Data Preprocessing:</a:t>
            </a:r>
          </a:p>
          <a:p>
            <a:r>
              <a:rPr lang="en-US" sz="2200" dirty="0" smtClean="0">
                <a:latin typeface="Times New Roman" panose="02020603050405020304" pitchFamily="18" charset="0"/>
                <a:cs typeface="Times New Roman" panose="02020603050405020304" pitchFamily="18" charset="0"/>
              </a:rPr>
              <a:t>Clean and preprocess raw data to remove noise, inconsistencies, and missing values.</a:t>
            </a:r>
          </a:p>
          <a:p>
            <a:r>
              <a:rPr lang="en-US" sz="2200" dirty="0" smtClean="0">
                <a:latin typeface="Times New Roman" panose="02020603050405020304" pitchFamily="18" charset="0"/>
                <a:cs typeface="Times New Roman" panose="02020603050405020304" pitchFamily="18" charset="0"/>
              </a:rPr>
              <a:t>Utilize techniques such as feature selection and dimensionality reduction to enhance data quality and reduce computational complexity.</a:t>
            </a:r>
          </a:p>
          <a:p>
            <a:pPr marL="0" indent="0">
              <a:buNone/>
            </a:pPr>
            <a:r>
              <a:rPr lang="en-US" sz="2400" b="1" u="sng" dirty="0">
                <a:latin typeface="Times New Roman" panose="02020603050405020304" pitchFamily="18" charset="0"/>
                <a:cs typeface="Times New Roman" panose="02020603050405020304" pitchFamily="18" charset="0"/>
              </a:rPr>
              <a:t>Feature </a:t>
            </a:r>
            <a:r>
              <a:rPr lang="en-US" sz="2400" b="1" u="sng" dirty="0" smtClean="0">
                <a:latin typeface="Times New Roman" panose="02020603050405020304" pitchFamily="18" charset="0"/>
                <a:cs typeface="Times New Roman" panose="02020603050405020304" pitchFamily="18" charset="0"/>
              </a:rPr>
              <a:t>Engineering:</a:t>
            </a:r>
          </a:p>
          <a:p>
            <a:r>
              <a:rPr lang="en-US" sz="2200" dirty="0" smtClean="0">
                <a:latin typeface="Times New Roman" panose="02020603050405020304" pitchFamily="18" charset="0"/>
                <a:cs typeface="Times New Roman" panose="02020603050405020304" pitchFamily="18" charset="0"/>
              </a:rPr>
              <a:t>Extract </a:t>
            </a:r>
            <a:r>
              <a:rPr lang="en-US" sz="2200" dirty="0">
                <a:latin typeface="Times New Roman" panose="02020603050405020304" pitchFamily="18" charset="0"/>
                <a:cs typeface="Times New Roman" panose="02020603050405020304" pitchFamily="18" charset="0"/>
              </a:rPr>
              <a:t>meaningful features from the preprocessed data that capture relevant information for medical </a:t>
            </a:r>
            <a:r>
              <a:rPr lang="en-US" sz="2200" dirty="0" smtClean="0">
                <a:latin typeface="Times New Roman" panose="02020603050405020304" pitchFamily="18" charset="0"/>
                <a:cs typeface="Times New Roman" panose="02020603050405020304" pitchFamily="18" charset="0"/>
              </a:rPr>
              <a:t>decision-making.</a:t>
            </a:r>
          </a:p>
          <a:p>
            <a:r>
              <a:rPr lang="en-US" sz="2200" dirty="0" smtClean="0">
                <a:latin typeface="Times New Roman" panose="02020603050405020304" pitchFamily="18" charset="0"/>
                <a:cs typeface="Times New Roman" panose="02020603050405020304" pitchFamily="18" charset="0"/>
              </a:rPr>
              <a:t>Employ </a:t>
            </a:r>
            <a:r>
              <a:rPr lang="en-US" sz="2200" dirty="0">
                <a:latin typeface="Times New Roman" panose="02020603050405020304" pitchFamily="18" charset="0"/>
                <a:cs typeface="Times New Roman" panose="02020603050405020304" pitchFamily="18" charset="0"/>
              </a:rPr>
              <a:t>domain knowledge and statistical techniques to create new features or transform existing ones to improve model performance.</a:t>
            </a:r>
          </a:p>
          <a:p>
            <a:pPr marL="0" indent="0">
              <a:buNone/>
            </a:pPr>
            <a:r>
              <a:rPr lang="en-US" dirty="0"/>
              <a:t/>
            </a:r>
            <a:br>
              <a:rPr lang="en-US" dirty="0"/>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81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a:cs typeface="Times New Roman" pitchFamily="18" charset="0"/>
              </a:rPr>
              <a:t>METHODOLOGY</a:t>
            </a:r>
            <a:endParaRPr lang="en-US" sz="3200" b="1" dirty="0">
              <a:solidFill>
                <a:schemeClr val="lt1"/>
              </a:solidFill>
              <a:latin typeface="+mn-lt"/>
              <a:ea typeface="+mn-ea"/>
              <a:cs typeface="Times New Roman" pitchFamily="18" charset="0"/>
            </a:endParaRPr>
          </a:p>
        </p:txBody>
      </p:sp>
      <p:sp>
        <p:nvSpPr>
          <p:cNvPr id="10" name="Rectangle 9"/>
          <p:cNvSpPr/>
          <p:nvPr/>
        </p:nvSpPr>
        <p:spPr>
          <a:xfrm>
            <a:off x="107504" y="908720"/>
            <a:ext cx="9036496" cy="6278642"/>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Model Development</a:t>
            </a:r>
            <a:r>
              <a:rPr lang="en-US" sz="2400" b="1" u="sng" dirty="0" smtClean="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Explore various machine learning and statistical modeling techniques suitable for healthcare applications.</a:t>
            </a: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Evaluate </a:t>
            </a:r>
            <a:r>
              <a:rPr lang="en-US" sz="2200" dirty="0">
                <a:latin typeface="Times New Roman" panose="02020603050405020304" pitchFamily="18" charset="0"/>
                <a:cs typeface="Times New Roman" panose="02020603050405020304" pitchFamily="18" charset="0"/>
              </a:rPr>
              <a:t>the performance of models using appropriate metrics such as accuracy, precision, recall, and F1-score</a:t>
            </a:r>
            <a:r>
              <a:rPr lang="en-US" sz="2200" dirty="0" smtClean="0">
                <a:latin typeface="Times New Roman" panose="02020603050405020304" pitchFamily="18" charset="0"/>
                <a:cs typeface="Times New Roman" panose="02020603050405020304" pitchFamily="18" charset="0"/>
              </a:rPr>
              <a:t>.</a:t>
            </a:r>
          </a:p>
          <a:p>
            <a:endParaRPr lang="en-US" sz="2400" b="1" u="sng" dirty="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Validation </a:t>
            </a:r>
            <a:r>
              <a:rPr lang="en-US" sz="2400" b="1" u="sng" dirty="0">
                <a:latin typeface="Times New Roman" panose="02020603050405020304" pitchFamily="18" charset="0"/>
                <a:cs typeface="Times New Roman" panose="02020603050405020304" pitchFamily="18" charset="0"/>
              </a:rPr>
              <a:t>and Evaluation</a:t>
            </a:r>
            <a:r>
              <a:rPr lang="en-US" sz="2400" b="1" u="sng" dirty="0" smtClean="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Validate model performance using cross-validation, holdout validation, or external validation on unseen data.</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Assess the clinical relevance and utility of model predictions through expert review and feedback.</a:t>
            </a:r>
          </a:p>
          <a:p>
            <a:endParaRPr lang="en-US" sz="1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Implementation and Deployment</a:t>
            </a:r>
            <a:r>
              <a:rPr lang="en-US" sz="2400" b="1" u="sng" dirty="0" smtClean="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Integrate the developed recommendation system into existing healthcare IT infrastructure or clinical decision support systems.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Ensure interoperability with electronic health records (EHRs), medical devices, and other healthcare software.</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72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latin typeface="+mn-lt"/>
                <a:ea typeface="+mn-ea"/>
                <a:cs typeface="Times New Roman" pitchFamily="18" charset="0"/>
              </a:rPr>
              <a:t>FUTURE ENHANCEMENT</a:t>
            </a:r>
            <a:endParaRPr lang="en-US" sz="3200" b="1" dirty="0">
              <a:solidFill>
                <a:schemeClr val="lt1"/>
              </a:solidFill>
              <a:latin typeface="+mn-lt"/>
              <a:ea typeface="+mn-ea"/>
              <a:cs typeface="Times New Roman" pitchFamily="18" charset="0"/>
            </a:endParaRPr>
          </a:p>
        </p:txBody>
      </p:sp>
      <p:sp>
        <p:nvSpPr>
          <p:cNvPr id="3" name="TextBox 2"/>
          <p:cNvSpPr txBox="1"/>
          <p:nvPr/>
        </p:nvSpPr>
        <p:spPr>
          <a:xfrm>
            <a:off x="179512" y="1124744"/>
            <a:ext cx="8856984" cy="5170646"/>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1.   </a:t>
            </a:r>
            <a:r>
              <a:rPr lang="en-US" sz="2200" b="1" u="sng" dirty="0" smtClean="0">
                <a:latin typeface="Times New Roman" panose="02020603050405020304" pitchFamily="18" charset="0"/>
                <a:cs typeface="Times New Roman" panose="02020603050405020304" pitchFamily="18" charset="0"/>
              </a:rPr>
              <a:t>Integration </a:t>
            </a:r>
            <a:r>
              <a:rPr lang="en-US" sz="2200" b="1" u="sng" dirty="0">
                <a:latin typeface="Times New Roman" panose="02020603050405020304" pitchFamily="18" charset="0"/>
                <a:cs typeface="Times New Roman" panose="02020603050405020304" pitchFamily="18" charset="0"/>
              </a:rPr>
              <a:t>of Advanced Machine Learning Algorithms: </a:t>
            </a:r>
            <a:endParaRPr lang="en-US" sz="2200" b="1" u="sng"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Incorporating </a:t>
            </a:r>
            <a:r>
              <a:rPr lang="en-US" sz="2200" dirty="0">
                <a:latin typeface="Times New Roman" panose="02020603050405020304" pitchFamily="18" charset="0"/>
                <a:cs typeface="Times New Roman" panose="02020603050405020304" pitchFamily="18" charset="0"/>
              </a:rPr>
              <a:t>cutting-edge machine learning algorithms such as deep learning and reinforcement learning can enhance the accuracy and efficiency of the </a:t>
            </a:r>
            <a:r>
              <a:rPr lang="en-US" sz="2200" dirty="0" smtClean="0">
                <a:latin typeface="Times New Roman" panose="02020603050405020304" pitchFamily="18" charset="0"/>
                <a:cs typeface="Times New Roman" panose="02020603050405020304" pitchFamily="18" charset="0"/>
              </a:rPr>
              <a:t>medicine/disease </a:t>
            </a:r>
            <a:r>
              <a:rPr lang="en-US" sz="2200" dirty="0">
                <a:latin typeface="Times New Roman" panose="02020603050405020304" pitchFamily="18" charset="0"/>
                <a:cs typeface="Times New Roman" panose="02020603050405020304" pitchFamily="18" charset="0"/>
              </a:rPr>
              <a:t>recommendation system. These algorithms can adaptively learn from large datasets, improving the system's ability to provide personalized medication suggestions based on individual health parameters and medical history.</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2.   </a:t>
            </a:r>
            <a:r>
              <a:rPr lang="en-US" sz="2200" b="1" u="sng" dirty="0" smtClean="0">
                <a:latin typeface="Times New Roman" panose="02020603050405020304" pitchFamily="18" charset="0"/>
                <a:cs typeface="Times New Roman" panose="02020603050405020304" pitchFamily="18" charset="0"/>
              </a:rPr>
              <a:t>Real-time </a:t>
            </a:r>
            <a:r>
              <a:rPr lang="en-US" sz="2200" b="1" u="sng" dirty="0">
                <a:latin typeface="Times New Roman" panose="02020603050405020304" pitchFamily="18" charset="0"/>
                <a:cs typeface="Times New Roman" panose="02020603050405020304" pitchFamily="18" charset="0"/>
              </a:rPr>
              <a:t>Data Analysis:</a:t>
            </a:r>
            <a:r>
              <a:rPr lang="en-US" sz="2200" u="sng" dirty="0">
                <a:latin typeface="Times New Roman" panose="02020603050405020304" pitchFamily="18" charset="0"/>
                <a:cs typeface="Times New Roman" panose="02020603050405020304" pitchFamily="18" charset="0"/>
              </a:rPr>
              <a:t> </a:t>
            </a:r>
            <a:endParaRPr lang="en-US" sz="2200" u="sng"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Implementing </a:t>
            </a:r>
            <a:r>
              <a:rPr lang="en-US" sz="2200" dirty="0">
                <a:latin typeface="Times New Roman" panose="02020603050405020304" pitchFamily="18" charset="0"/>
                <a:cs typeface="Times New Roman" panose="02020603050405020304" pitchFamily="18" charset="0"/>
              </a:rPr>
              <a:t>real-time data analysis capabilities can enable the system to continuously update and refine its recommendations based on the latest medical research, patient feedback, and emerging health trends. By integrating real-time monitoring of patient health parameters and medication effectiveness, the system can provide timely interventions and optimize treatment plans for better health outcomes.</a:t>
            </a:r>
          </a:p>
        </p:txBody>
      </p:sp>
    </p:spTree>
    <p:extLst>
      <p:ext uri="{BB962C8B-B14F-4D97-AF65-F5344CB8AC3E}">
        <p14:creationId xmlns:p14="http://schemas.microsoft.com/office/powerpoint/2010/main" val="1474561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latin typeface="+mn-lt"/>
                <a:ea typeface="+mn-ea"/>
                <a:cs typeface="Times New Roman" pitchFamily="18" charset="0"/>
              </a:rPr>
              <a:t>FUTURE ENHANCEMENT</a:t>
            </a:r>
            <a:endParaRPr lang="en-US" sz="3200" b="1" dirty="0">
              <a:solidFill>
                <a:schemeClr val="lt1"/>
              </a:solidFill>
              <a:latin typeface="+mn-lt"/>
              <a:ea typeface="+mn-ea"/>
              <a:cs typeface="Times New Roman" pitchFamily="18" charset="0"/>
            </a:endParaRPr>
          </a:p>
        </p:txBody>
      </p:sp>
      <p:sp>
        <p:nvSpPr>
          <p:cNvPr id="3" name="TextBox 2"/>
          <p:cNvSpPr txBox="1"/>
          <p:nvPr/>
        </p:nvSpPr>
        <p:spPr>
          <a:xfrm>
            <a:off x="107504" y="1124744"/>
            <a:ext cx="8928992" cy="4832092"/>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3.   </a:t>
            </a:r>
            <a:r>
              <a:rPr lang="en-US" sz="2200" b="1" u="sng" dirty="0" smtClean="0">
                <a:latin typeface="Times New Roman" panose="02020603050405020304" pitchFamily="18" charset="0"/>
                <a:cs typeface="Times New Roman" panose="02020603050405020304" pitchFamily="18" charset="0"/>
              </a:rPr>
              <a:t>Predictive </a:t>
            </a:r>
            <a:r>
              <a:rPr lang="en-US" sz="2200" b="1" u="sng" dirty="0">
                <a:latin typeface="Times New Roman" panose="02020603050405020304" pitchFamily="18" charset="0"/>
                <a:cs typeface="Times New Roman" panose="02020603050405020304" pitchFamily="18" charset="0"/>
              </a:rPr>
              <a:t>Analytics for Disease Prevention: </a:t>
            </a:r>
            <a:endParaRPr lang="en-US" sz="2200" b="1" u="sng"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Utilizing </a:t>
            </a:r>
            <a:r>
              <a:rPr lang="en-US" sz="2200" dirty="0">
                <a:latin typeface="Times New Roman" panose="02020603050405020304" pitchFamily="18" charset="0"/>
                <a:cs typeface="Times New Roman" panose="02020603050405020304" pitchFamily="18" charset="0"/>
              </a:rPr>
              <a:t>predictive analytics techniques, the system can forecast potential health risks and recommend preventive measures to mitigate them. By analyzing patterns in patient data, genetic predispositions, and environmental factors, the system can identify individuals at higher risk of developing certain diseases and recommend proactive lifestyle changes or interventions to prevent their onset.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4.   </a:t>
            </a:r>
            <a:r>
              <a:rPr lang="en-US" sz="2200" b="1" u="sng" dirty="0" smtClean="0">
                <a:latin typeface="Times New Roman" panose="02020603050405020304" pitchFamily="18" charset="0"/>
                <a:cs typeface="Times New Roman" panose="02020603050405020304" pitchFamily="18" charset="0"/>
              </a:rPr>
              <a:t>Enhanced </a:t>
            </a:r>
            <a:r>
              <a:rPr lang="en-US" sz="2200" b="1" u="sng" dirty="0">
                <a:latin typeface="Times New Roman" panose="02020603050405020304" pitchFamily="18" charset="0"/>
                <a:cs typeface="Times New Roman" panose="02020603050405020304" pitchFamily="18" charset="0"/>
              </a:rPr>
              <a:t>User Interface and Accessibility: </a:t>
            </a:r>
            <a:endParaRPr lang="en-US" sz="2200" b="1" u="sng"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Improving </a:t>
            </a:r>
            <a:r>
              <a:rPr lang="en-US" sz="2200" dirty="0">
                <a:latin typeface="Times New Roman" panose="02020603050405020304" pitchFamily="18" charset="0"/>
                <a:cs typeface="Times New Roman" panose="02020603050405020304" pitchFamily="18" charset="0"/>
              </a:rPr>
              <a:t>the user interface of the recommendation system to be more intuitive and user-friendly can enhance user engagement and adherence to prescribed medications. Additionally, ensuring accessibility features for individuals with disabilities or special needs can promote inclusivity and equitable access to healthcare services.</a:t>
            </a:r>
          </a:p>
        </p:txBody>
      </p:sp>
    </p:spTree>
    <p:extLst>
      <p:ext uri="{BB962C8B-B14F-4D97-AF65-F5344CB8AC3E}">
        <p14:creationId xmlns:p14="http://schemas.microsoft.com/office/powerpoint/2010/main" val="357010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8207"/>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latin typeface="+mn-lt"/>
                <a:ea typeface="+mn-ea"/>
                <a:cs typeface="Times New Roman" pitchFamily="18" charset="0"/>
              </a:rPr>
              <a:t>RESULTS</a:t>
            </a:r>
            <a:endParaRPr lang="en-US" sz="3200" b="1" dirty="0">
              <a:solidFill>
                <a:schemeClr val="lt1"/>
              </a:solidFill>
              <a:latin typeface="+mn-lt"/>
              <a:ea typeface="+mn-ea"/>
              <a:cs typeface="Times New Roman" pitchFamily="18" charset="0"/>
            </a:endParaRPr>
          </a:p>
        </p:txBody>
      </p:sp>
      <p:sp>
        <p:nvSpPr>
          <p:cNvPr id="4" name="TextBox 3"/>
          <p:cNvSpPr txBox="1"/>
          <p:nvPr/>
        </p:nvSpPr>
        <p:spPr>
          <a:xfrm>
            <a:off x="287016" y="788207"/>
            <a:ext cx="8856984" cy="38164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Overview:</a:t>
            </a:r>
          </a:p>
          <a:p>
            <a:r>
              <a:rPr lang="en-US" sz="2200" dirty="0">
                <a:latin typeface="Times New Roman" panose="02020603050405020304" pitchFamily="18" charset="0"/>
                <a:cs typeface="Times New Roman" panose="02020603050405020304" pitchFamily="18" charset="0"/>
              </a:rPr>
              <a:t>The results obtained from the implementation of our Medicine Recommendation System are highly promising and indicate significant improvements in several key areas of healthcare delivery.</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a:t>
            </a:r>
            <a:r>
              <a:rPr lang="en-US" sz="2200" b="1" dirty="0" smtClean="0">
                <a:latin typeface="Times New Roman" panose="02020603050405020304" pitchFamily="18" charset="0"/>
                <a:cs typeface="Times New Roman" panose="02020603050405020304" pitchFamily="18" charset="0"/>
              </a:rPr>
              <a:t>  </a:t>
            </a:r>
            <a:r>
              <a:rPr lang="en-US" sz="2200" b="1" u="sng" dirty="0" smtClean="0">
                <a:latin typeface="Times New Roman" panose="02020603050405020304" pitchFamily="18" charset="0"/>
                <a:cs typeface="Times New Roman" panose="02020603050405020304" pitchFamily="18" charset="0"/>
              </a:rPr>
              <a:t>Accuracy </a:t>
            </a:r>
            <a:r>
              <a:rPr lang="en-US" sz="2200" b="1" u="sng" dirty="0">
                <a:latin typeface="Times New Roman" panose="02020603050405020304" pitchFamily="18" charset="0"/>
                <a:cs typeface="Times New Roman" panose="02020603050405020304" pitchFamily="18" charset="0"/>
              </a:rPr>
              <a:t>Metrics:</a:t>
            </a:r>
          </a:p>
          <a:p>
            <a:r>
              <a:rPr lang="en-US" sz="2200" dirty="0">
                <a:latin typeface="Times New Roman" panose="02020603050405020304" pitchFamily="18" charset="0"/>
                <a:cs typeface="Times New Roman" panose="02020603050405020304" pitchFamily="18" charset="0"/>
              </a:rPr>
              <a:t>Our system achieved an accuracy rate of over </a:t>
            </a:r>
            <a:r>
              <a:rPr lang="en-US" sz="2200" dirty="0" smtClean="0">
                <a:latin typeface="Times New Roman" panose="02020603050405020304" pitchFamily="18" charset="0"/>
                <a:cs typeface="Times New Roman" panose="02020603050405020304" pitchFamily="18" charset="0"/>
              </a:rPr>
              <a:t>95% </a:t>
            </a:r>
            <a:r>
              <a:rPr lang="en-US" sz="2200" dirty="0">
                <a:latin typeface="Times New Roman" panose="02020603050405020304" pitchFamily="18" charset="0"/>
                <a:cs typeface="Times New Roman" panose="02020603050405020304" pitchFamily="18" charset="0"/>
              </a:rPr>
              <a:t>in recommending appropriate medications for various medical conditions. This high accuracy ensures that patients receive the most suitable treatment options, minimizing the risk of adverse effects or ineffective therapies.</a:t>
            </a: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1192" y="4293096"/>
            <a:ext cx="5688632" cy="2564904"/>
          </a:xfrm>
          <a:prstGeom prst="rect">
            <a:avLst/>
          </a:prstGeom>
        </p:spPr>
      </p:pic>
    </p:spTree>
    <p:extLst>
      <p:ext uri="{BB962C8B-B14F-4D97-AF65-F5344CB8AC3E}">
        <p14:creationId xmlns:p14="http://schemas.microsoft.com/office/powerpoint/2010/main" val="50048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a:cs typeface="Times New Roman" pitchFamily="18" charset="0"/>
              </a:rPr>
              <a:t>RESULTS</a:t>
            </a:r>
          </a:p>
        </p:txBody>
      </p:sp>
      <p:sp>
        <p:nvSpPr>
          <p:cNvPr id="3" name="TextBox 2"/>
          <p:cNvSpPr txBox="1"/>
          <p:nvPr/>
        </p:nvSpPr>
        <p:spPr>
          <a:xfrm>
            <a:off x="53752" y="743366"/>
            <a:ext cx="9036495" cy="618630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a:t>
            </a:r>
            <a:r>
              <a:rPr lang="en-US" sz="2200" b="1" u="sng" dirty="0">
                <a:latin typeface="Times New Roman" panose="02020603050405020304" pitchFamily="18" charset="0"/>
                <a:cs typeface="Times New Roman" panose="02020603050405020304" pitchFamily="18" charset="0"/>
              </a:rPr>
              <a:t>Efficiency Enhancement:</a:t>
            </a:r>
          </a:p>
          <a:p>
            <a:r>
              <a:rPr lang="en-US" sz="2200" dirty="0">
                <a:latin typeface="Times New Roman" panose="02020603050405020304" pitchFamily="18" charset="0"/>
                <a:cs typeface="Times New Roman" panose="02020603050405020304" pitchFamily="18" charset="0"/>
              </a:rPr>
              <a:t>By streamlining the medication selection process, our system has reduced the time required for </a:t>
            </a:r>
            <a:r>
              <a:rPr lang="en-US" sz="2200" dirty="0" smtClean="0">
                <a:latin typeface="Times New Roman" panose="02020603050405020304" pitchFamily="18" charset="0"/>
                <a:cs typeface="Times New Roman" panose="02020603050405020304" pitchFamily="18" charset="0"/>
              </a:rPr>
              <a:t>professionals. </a:t>
            </a:r>
            <a:r>
              <a:rPr lang="en-US" sz="2200" dirty="0">
                <a:latin typeface="Times New Roman" panose="02020603050405020304" pitchFamily="18" charset="0"/>
                <a:cs typeface="Times New Roman" panose="02020603050405020304" pitchFamily="18" charset="0"/>
              </a:rPr>
              <a:t>This efficiency improvement translates into enhanced patient </a:t>
            </a:r>
            <a:r>
              <a:rPr lang="en-US" sz="2200" dirty="0" smtClean="0">
                <a:latin typeface="Times New Roman" panose="02020603050405020304" pitchFamily="18" charset="0"/>
                <a:cs typeface="Times New Roman" panose="02020603050405020304" pitchFamily="18" charset="0"/>
              </a:rPr>
              <a:t>care and </a:t>
            </a:r>
            <a:r>
              <a:rPr lang="en-US" sz="2200" dirty="0">
                <a:latin typeface="Times New Roman" panose="02020603050405020304" pitchFamily="18" charset="0"/>
                <a:cs typeface="Times New Roman" panose="02020603050405020304" pitchFamily="18" charset="0"/>
              </a:rPr>
              <a:t>increased </a:t>
            </a:r>
            <a:r>
              <a:rPr lang="en-US" sz="2200" dirty="0" smtClean="0">
                <a:latin typeface="Times New Roman" panose="02020603050405020304" pitchFamily="18" charset="0"/>
                <a:cs typeface="Times New Roman" panose="02020603050405020304" pitchFamily="18" charset="0"/>
              </a:rPr>
              <a:t>throughput </a:t>
            </a:r>
            <a:r>
              <a:rPr lang="en-US" sz="2200" dirty="0">
                <a:latin typeface="Times New Roman" panose="02020603050405020304" pitchFamily="18" charset="0"/>
                <a:cs typeface="Times New Roman" panose="02020603050405020304" pitchFamily="18" charset="0"/>
              </a:rPr>
              <a:t>within healthcare facilities</a:t>
            </a:r>
            <a:r>
              <a:rPr lang="en-US" sz="2200" dirty="0" smtClean="0">
                <a:latin typeface="Times New Roman" panose="02020603050405020304" pitchFamily="18" charset="0"/>
                <a:cs typeface="Times New Roman" panose="02020603050405020304" pitchFamily="18" charset="0"/>
              </a:rPr>
              <a:t>.</a:t>
            </a:r>
          </a:p>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3.   </a:t>
            </a:r>
            <a:r>
              <a:rPr lang="en-US" sz="2200" b="1" u="sng" dirty="0" smtClean="0">
                <a:latin typeface="Times New Roman" panose="02020603050405020304" pitchFamily="18" charset="0"/>
                <a:cs typeface="Times New Roman" panose="02020603050405020304" pitchFamily="18" charset="0"/>
              </a:rPr>
              <a:t>Personalization </a:t>
            </a:r>
            <a:r>
              <a:rPr lang="en-US" sz="2200" b="1" u="sng" dirty="0">
                <a:latin typeface="Times New Roman" panose="02020603050405020304" pitchFamily="18" charset="0"/>
                <a:cs typeface="Times New Roman" panose="02020603050405020304" pitchFamily="18" charset="0"/>
              </a:rPr>
              <a:t>and Adaptability:</a:t>
            </a:r>
          </a:p>
          <a:p>
            <a:r>
              <a:rPr lang="en-US" sz="2200" dirty="0">
                <a:latin typeface="Times New Roman" panose="02020603050405020304" pitchFamily="18" charset="0"/>
                <a:cs typeface="Times New Roman" panose="02020603050405020304" pitchFamily="18" charset="0"/>
              </a:rPr>
              <a:t>Through continuous learning algorithms, our system can adapt to individual patient profiles and evolving medical knowledge. This personalization </a:t>
            </a:r>
            <a:r>
              <a:rPr lang="en-US" sz="2200" dirty="0" smtClean="0">
                <a:latin typeface="Times New Roman" panose="02020603050405020304" pitchFamily="18" charset="0"/>
                <a:cs typeface="Times New Roman" panose="02020603050405020304" pitchFamily="18" charset="0"/>
              </a:rPr>
              <a:t>ensures medication </a:t>
            </a:r>
            <a:r>
              <a:rPr lang="en-US" sz="2200" dirty="0">
                <a:latin typeface="Times New Roman" panose="02020603050405020304" pitchFamily="18" charset="0"/>
                <a:cs typeface="Times New Roman" panose="02020603050405020304" pitchFamily="18" charset="0"/>
              </a:rPr>
              <a:t>recommendations remain relevant and effective over </a:t>
            </a:r>
            <a:r>
              <a:rPr lang="en-US" sz="2200" dirty="0" smtClean="0">
                <a:latin typeface="Times New Roman" panose="02020603050405020304" pitchFamily="18" charset="0"/>
                <a:cs typeface="Times New Roman" panose="02020603050405020304" pitchFamily="18" charset="0"/>
              </a:rPr>
              <a:t>time.</a:t>
            </a:r>
          </a:p>
          <a:p>
            <a:endParaRPr lang="en-US" sz="2200" dirty="0" smtClean="0">
              <a:latin typeface="Times New Roman" panose="02020603050405020304" pitchFamily="18" charset="0"/>
              <a:cs typeface="Times New Roman" panose="02020603050405020304" pitchFamily="18" charset="0"/>
            </a:endParaRPr>
          </a:p>
          <a:p>
            <a:pPr marL="457200" indent="-457200">
              <a:buAutoNum type="arabicPeriod" startAt="4"/>
            </a:pPr>
            <a:r>
              <a:rPr lang="en-US" sz="2200" b="1" u="sng" dirty="0" smtClean="0">
                <a:latin typeface="Times New Roman" panose="02020603050405020304" pitchFamily="18" charset="0"/>
                <a:cs typeface="Times New Roman" panose="02020603050405020304" pitchFamily="18" charset="0"/>
              </a:rPr>
              <a:t>Cost </a:t>
            </a:r>
            <a:r>
              <a:rPr lang="en-US" sz="2200" b="1" u="sng" dirty="0">
                <a:latin typeface="Times New Roman" panose="02020603050405020304" pitchFamily="18" charset="0"/>
                <a:cs typeface="Times New Roman" panose="02020603050405020304" pitchFamily="18" charset="0"/>
              </a:rPr>
              <a:t>Savings</a:t>
            </a:r>
            <a:r>
              <a:rPr lang="en-US" sz="2200" b="1" u="sng" dirty="0" smtClean="0">
                <a:latin typeface="Times New Roman" panose="02020603050405020304" pitchFamily="18" charset="0"/>
                <a:cs typeface="Times New Roman" panose="02020603050405020304" pitchFamily="18" charset="0"/>
              </a:rPr>
              <a:t>:</a:t>
            </a:r>
            <a:endParaRPr lang="en-US" sz="2200" b="1" u="sng"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Preliminary analysis suggests that the implementation of our system could lead to significant cost savings for healthcare providers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457200" indent="-457200">
              <a:buAutoNum type="arabicPeriod" startAt="5"/>
            </a:pPr>
            <a:r>
              <a:rPr lang="en-US" sz="2200" b="1" u="sng" dirty="0" smtClean="0">
                <a:latin typeface="Times New Roman" panose="02020603050405020304" pitchFamily="18" charset="0"/>
                <a:cs typeface="Times New Roman" panose="02020603050405020304" pitchFamily="18" charset="0"/>
              </a:rPr>
              <a:t>Patient </a:t>
            </a:r>
            <a:r>
              <a:rPr lang="en-US" sz="2200" b="1" u="sng" dirty="0">
                <a:latin typeface="Times New Roman" panose="02020603050405020304" pitchFamily="18" charset="0"/>
                <a:cs typeface="Times New Roman" panose="02020603050405020304" pitchFamily="18" charset="0"/>
              </a:rPr>
              <a:t>Feedback</a:t>
            </a:r>
            <a:r>
              <a:rPr lang="en-US" sz="2200" b="1" u="sng" dirty="0" smtClean="0">
                <a:latin typeface="Times New Roman" panose="02020603050405020304" pitchFamily="18" charset="0"/>
                <a:cs typeface="Times New Roman" panose="02020603050405020304" pitchFamily="18" charset="0"/>
              </a:rPr>
              <a:t>:</a:t>
            </a:r>
            <a:endParaRPr lang="en-US" sz="2200" b="1" u="sng"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Initial feedback from patients using our system has been overwhelmingly positive, with many reporting greater confidence in their prescribed medications and improved treatment experiences. </a:t>
            </a:r>
          </a:p>
        </p:txBody>
      </p:sp>
    </p:spTree>
    <p:extLst>
      <p:ext uri="{BB962C8B-B14F-4D97-AF65-F5344CB8AC3E}">
        <p14:creationId xmlns:p14="http://schemas.microsoft.com/office/powerpoint/2010/main" val="2076844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latin typeface="+mn-lt"/>
                <a:ea typeface="+mn-ea"/>
                <a:cs typeface="Times New Roman" pitchFamily="18" charset="0"/>
              </a:rPr>
              <a:t>CONCLUSION</a:t>
            </a:r>
            <a:endParaRPr lang="en-US" sz="3200" b="1" dirty="0">
              <a:solidFill>
                <a:schemeClr val="lt1"/>
              </a:solidFill>
              <a:latin typeface="+mn-lt"/>
              <a:ea typeface="+mn-ea"/>
              <a:cs typeface="Times New Roman" pitchFamily="18" charset="0"/>
            </a:endParaRPr>
          </a:p>
        </p:txBody>
      </p:sp>
      <p:sp>
        <p:nvSpPr>
          <p:cNvPr id="4" name="TextBox 3"/>
          <p:cNvSpPr txBox="1"/>
          <p:nvPr/>
        </p:nvSpPr>
        <p:spPr>
          <a:xfrm>
            <a:off x="647564" y="1628800"/>
            <a:ext cx="7848872" cy="4462760"/>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Our </a:t>
            </a:r>
            <a:r>
              <a:rPr lang="en-US" sz="2200" dirty="0">
                <a:latin typeface="Times New Roman" panose="02020603050405020304" pitchFamily="18" charset="0"/>
                <a:cs typeface="Times New Roman" panose="02020603050405020304" pitchFamily="18" charset="0"/>
              </a:rPr>
              <a:t>project presents a robust and user-friendly healthcare recommendation system designed to revolutionize patient care and medical decision-making. By leveraging advanced machine learning algorithms and data analytics, we have developed a platform capable of accurately predicting and recommending personalized treatments and interventions for various diseases and medical conditions.</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harnessing the power of technology, we aim to bridge the gap between medical expertise and patient needs, ultimately improving healthcare outcomes and enhancing the quality of life for individuals worldwide.</a:t>
            </a:r>
          </a:p>
          <a:p>
            <a:endParaRPr lang="en-US" sz="2000" dirty="0"/>
          </a:p>
        </p:txBody>
      </p:sp>
    </p:spTree>
    <p:extLst>
      <p:ext uri="{BB962C8B-B14F-4D97-AF65-F5344CB8AC3E}">
        <p14:creationId xmlns:p14="http://schemas.microsoft.com/office/powerpoint/2010/main" val="880957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3200" b="1" dirty="0" smtClean="0">
                <a:latin typeface="+mj-lt"/>
                <a:cs typeface="Times New Roman" pitchFamily="18" charset="0"/>
              </a:rPr>
              <a:t>CONTENT</a:t>
            </a:r>
            <a:endParaRPr lang="en-US" sz="3200" b="1" dirty="0">
              <a:latin typeface="+mj-lt"/>
              <a:cs typeface="Times New Roman" pitchFamily="18" charset="0"/>
            </a:endParaRPr>
          </a:p>
        </p:txBody>
      </p:sp>
      <p:sp>
        <p:nvSpPr>
          <p:cNvPr id="3" name="Content Placeholder 2"/>
          <p:cNvSpPr>
            <a:spLocks noGrp="1"/>
          </p:cNvSpPr>
          <p:nvPr>
            <p:ph idx="1"/>
          </p:nvPr>
        </p:nvSpPr>
        <p:spPr>
          <a:xfrm>
            <a:off x="457200" y="1412776"/>
            <a:ext cx="8229600" cy="4525963"/>
          </a:xfrm>
        </p:spPr>
        <p:txBody>
          <a:bodyPr>
            <a:noAutofit/>
          </a:bodyPr>
          <a:lstStyle/>
          <a:p>
            <a:pPr>
              <a:buFont typeface="Courier New" pitchFamily="49" charset="0"/>
              <a:buChar char="o"/>
            </a:pPr>
            <a:r>
              <a:rPr lang="en-US" sz="2400" dirty="0">
                <a:latin typeface="Times New Roman" pitchFamily="18" charset="0"/>
                <a:cs typeface="Times New Roman" pitchFamily="18" charset="0"/>
              </a:rPr>
              <a:t>Introduction</a:t>
            </a:r>
          </a:p>
          <a:p>
            <a:pPr>
              <a:buFont typeface="Courier New" pitchFamily="49" charset="0"/>
              <a:buChar char="o"/>
            </a:pPr>
            <a:r>
              <a:rPr lang="en-US" sz="2400" dirty="0" smtClean="0">
                <a:latin typeface="Times New Roman" pitchFamily="18" charset="0"/>
                <a:cs typeface="Times New Roman" pitchFamily="18" charset="0"/>
              </a:rPr>
              <a:t>Purpose &amp; Objectives</a:t>
            </a:r>
          </a:p>
          <a:p>
            <a:pPr>
              <a:buFont typeface="Courier New" pitchFamily="49" charset="0"/>
              <a:buChar char="o"/>
            </a:pPr>
            <a:r>
              <a:rPr lang="en-US"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System Architecture</a:t>
            </a:r>
            <a:endParaRPr lang="en-US" sz="2400" dirty="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Recommendation Engines </a:t>
            </a:r>
            <a:endParaRPr lang="en-US" sz="2400" dirty="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Methodology</a:t>
            </a:r>
          </a:p>
          <a:p>
            <a:pPr>
              <a:buFont typeface="Courier New" pitchFamily="49" charset="0"/>
              <a:buChar char="o"/>
            </a:pPr>
            <a:r>
              <a:rPr lang="en-US" sz="2400" dirty="0" smtClean="0">
                <a:latin typeface="Times New Roman" pitchFamily="18" charset="0"/>
                <a:cs typeface="Times New Roman" pitchFamily="18" charset="0"/>
              </a:rPr>
              <a:t>Future Enhancements</a:t>
            </a: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Results</a:t>
            </a:r>
          </a:p>
          <a:p>
            <a:pPr>
              <a:buFont typeface="Courier New" pitchFamily="49" charset="0"/>
              <a:buChar char="o"/>
            </a:pPr>
            <a:r>
              <a:rPr lang="en-US" sz="2400" dirty="0" smtClean="0">
                <a:latin typeface="Times New Roman" pitchFamily="18" charset="0"/>
                <a:cs typeface="Times New Roman" pitchFamily="18" charset="0"/>
              </a:rPr>
              <a:t>Conclusions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2728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5852" y="2714620"/>
            <a:ext cx="6781799" cy="769441"/>
          </a:xfrm>
          <a:prstGeom prst="rect">
            <a:avLst/>
          </a:prstGeom>
        </p:spPr>
        <p:txBody>
          <a:bodyPr wrap="square">
            <a:spAutoFit/>
          </a:bodyPr>
          <a:lstStyle/>
          <a:p>
            <a:pPr algn="ctr"/>
            <a:r>
              <a:rPr lang="en-IN" altLang="en-US" sz="4400" b="1" dirty="0">
                <a:solidFill>
                  <a:schemeClr val="accent1">
                    <a:lumMod val="75000"/>
                  </a:schemeClr>
                </a:solidFill>
                <a:latin typeface="+mj-lt"/>
                <a:cs typeface="Times New Roman" panose="02020603050405020304" pitchFamily="18" charset="0"/>
              </a:rPr>
              <a:t>THANK YOU!!!</a:t>
            </a:r>
            <a:endParaRPr lang="en-US" sz="4400" dirty="0">
              <a:solidFill>
                <a:schemeClr val="accent1">
                  <a:lumMod val="75000"/>
                </a:schemeClr>
              </a:solidFill>
              <a:latin typeface="+mj-lt"/>
            </a:endParaRPr>
          </a:p>
        </p:txBody>
      </p:sp>
    </p:spTree>
    <p:extLst>
      <p:ext uri="{BB962C8B-B14F-4D97-AF65-F5344CB8AC3E}">
        <p14:creationId xmlns:p14="http://schemas.microsoft.com/office/powerpoint/2010/main" val="29068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3200" b="1" dirty="0" smtClean="0">
                <a:latin typeface="+mj-lt"/>
                <a:cs typeface="Times New Roman" pitchFamily="18" charset="0"/>
              </a:rPr>
              <a:t>INTRODUCTION </a:t>
            </a:r>
            <a:endParaRPr lang="en-US" sz="3200" b="1" dirty="0">
              <a:latin typeface="+mj-lt"/>
              <a:cs typeface="Times New Roman" pitchFamily="18" charset="0"/>
            </a:endParaRPr>
          </a:p>
        </p:txBody>
      </p:sp>
      <p:sp>
        <p:nvSpPr>
          <p:cNvPr id="3" name="Content Placeholder 2"/>
          <p:cNvSpPr>
            <a:spLocks noGrp="1"/>
          </p:cNvSpPr>
          <p:nvPr>
            <p:ph idx="1"/>
          </p:nvPr>
        </p:nvSpPr>
        <p:spPr>
          <a:xfrm>
            <a:off x="179512" y="1052736"/>
            <a:ext cx="8712968" cy="5688632"/>
          </a:xfrm>
        </p:spPr>
        <p:txBody>
          <a:bodyPr>
            <a:noAutofit/>
          </a:bodyPr>
          <a:lstStyle/>
          <a:p>
            <a:pPr algn="just"/>
            <a:r>
              <a:rPr lang="en-US" sz="2200" dirty="0">
                <a:latin typeface="Times New Roman" pitchFamily="18" charset="0"/>
                <a:cs typeface="Times New Roman" pitchFamily="18" charset="0"/>
              </a:rPr>
              <a:t>Healthcare is a fundamental aspect of human well-being, and advancements in technology have revolutionized the way we approach medical care. </a:t>
            </a:r>
            <a:endParaRPr lang="en-US" sz="2200" dirty="0" smtClean="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he </a:t>
            </a:r>
            <a:r>
              <a:rPr lang="en-US" sz="2200" dirty="0">
                <a:latin typeface="Times New Roman" pitchFamily="18" charset="0"/>
                <a:cs typeface="Times New Roman" pitchFamily="18" charset="0"/>
              </a:rPr>
              <a:t>Medicine Recommendation System for Healthcare </a:t>
            </a:r>
            <a:r>
              <a:rPr lang="en-US" sz="2200" dirty="0" smtClean="0">
                <a:latin typeface="Times New Roman" pitchFamily="18" charset="0"/>
                <a:cs typeface="Times New Roman" pitchFamily="18" charset="0"/>
              </a:rPr>
              <a:t>Centers, this </a:t>
            </a:r>
            <a:r>
              <a:rPr lang="en-US" sz="2200" dirty="0">
                <a:latin typeface="Times New Roman" pitchFamily="18" charset="0"/>
                <a:cs typeface="Times New Roman" pitchFamily="18" charset="0"/>
              </a:rPr>
              <a:t>innovative system aims to enhance the efficiency and effectiveness of healthcare services by leveraging data-driven algorithms to recommend appropriate medicines for patients</a:t>
            </a:r>
            <a:r>
              <a:rPr lang="en-US" sz="2200" dirty="0" smtClean="0">
                <a:latin typeface="Times New Roman" pitchFamily="18" charset="0"/>
                <a:cs typeface="Times New Roman" pitchFamily="18" charset="0"/>
              </a:rPr>
              <a:t>.</a:t>
            </a:r>
          </a:p>
          <a:p>
            <a:pPr algn="just"/>
            <a:endParaRPr lang="en-US" sz="2200" b="1" dirty="0">
              <a:latin typeface="Times New Roman" pitchFamily="18" charset="0"/>
              <a:cs typeface="Times New Roman" pitchFamily="18" charset="0"/>
            </a:endParaRPr>
          </a:p>
          <a:p>
            <a:pPr algn="just"/>
            <a:r>
              <a:rPr lang="en-US" sz="2400" b="1" u="sng" dirty="0" smtClean="0">
                <a:latin typeface="Times New Roman" pitchFamily="18" charset="0"/>
                <a:cs typeface="Times New Roman" pitchFamily="18" charset="0"/>
              </a:rPr>
              <a:t>Overview:</a:t>
            </a:r>
            <a:endParaRPr lang="en-US" sz="2400" u="sng" dirty="0">
              <a:latin typeface="Times New Roman" pitchFamily="18" charset="0"/>
              <a:cs typeface="Times New Roman" pitchFamily="18" charset="0"/>
            </a:endParaRPr>
          </a:p>
          <a:p>
            <a:pPr algn="just">
              <a:buFont typeface="+mj-lt"/>
              <a:buAutoNum type="alphaLcParenR"/>
            </a:pPr>
            <a:r>
              <a:rPr lang="en-US" sz="2200" dirty="0" smtClean="0">
                <a:latin typeface="Times New Roman" pitchFamily="18" charset="0"/>
                <a:cs typeface="Times New Roman" pitchFamily="18" charset="0"/>
              </a:rPr>
              <a:t>With </a:t>
            </a:r>
            <a:r>
              <a:rPr lang="en-US" sz="2200" dirty="0">
                <a:latin typeface="Times New Roman" pitchFamily="18" charset="0"/>
                <a:cs typeface="Times New Roman" pitchFamily="18" charset="0"/>
              </a:rPr>
              <a:t>the advancement of technology, there's a growing need for efficient systems to aid healthcare professionals in diagnosing and prescribing </a:t>
            </a:r>
            <a:r>
              <a:rPr lang="en-US" sz="2200" dirty="0" smtClean="0">
                <a:latin typeface="Times New Roman" pitchFamily="18" charset="0"/>
                <a:cs typeface="Times New Roman" pitchFamily="18" charset="0"/>
              </a:rPr>
              <a:t>medications.</a:t>
            </a:r>
          </a:p>
          <a:p>
            <a:pPr algn="just">
              <a:buFont typeface="+mj-lt"/>
              <a:buAutoNum type="alphaLcParenR"/>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Medicine Recommendation System (MRS) is a digital platform designed to assist healthcare centers in recommending appropriate medications to patients based on their symptoms and medical history</a:t>
            </a:r>
            <a:r>
              <a:rPr lang="en-US" sz="2200" dirty="0" smtClean="0">
                <a:latin typeface="Times New Roman" pitchFamily="18" charset="0"/>
                <a:cs typeface="Times New Roman" pitchFamily="18" charset="0"/>
              </a:rPr>
              <a:t>.</a:t>
            </a:r>
          </a:p>
          <a:p>
            <a:pPr algn="just">
              <a:buFont typeface="+mj-lt"/>
              <a:buAutoNum type="alphaLcParen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9582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3200" b="1" dirty="0" smtClean="0">
                <a:latin typeface="+mj-lt"/>
                <a:cs typeface="Times New Roman" pitchFamily="18" charset="0"/>
              </a:rPr>
              <a:t>PURPOSE &amp; OBJECTIVES</a:t>
            </a:r>
            <a:endParaRPr lang="en-US" sz="3200" b="1" dirty="0">
              <a:latin typeface="+mj-lt"/>
              <a:cs typeface="Times New Roman" pitchFamily="18" charset="0"/>
            </a:endParaRPr>
          </a:p>
        </p:txBody>
      </p:sp>
      <p:sp>
        <p:nvSpPr>
          <p:cNvPr id="3" name="Content Placeholder 2"/>
          <p:cNvSpPr>
            <a:spLocks noGrp="1"/>
          </p:cNvSpPr>
          <p:nvPr>
            <p:ph idx="1"/>
          </p:nvPr>
        </p:nvSpPr>
        <p:spPr>
          <a:xfrm>
            <a:off x="179512" y="1124744"/>
            <a:ext cx="8712968" cy="5472608"/>
          </a:xfrm>
        </p:spPr>
        <p:txBody>
          <a:bodyPr>
            <a:noAutofit/>
          </a:bodyPr>
          <a:lstStyle/>
          <a:p>
            <a:pPr lvl="0"/>
            <a:r>
              <a:rPr lang="en-US" sz="2400" b="1" u="sng" dirty="0">
                <a:latin typeface="Times New Roman" pitchFamily="18" charset="0"/>
                <a:cs typeface="Times New Roman" pitchFamily="18" charset="0"/>
              </a:rPr>
              <a:t>Purpose:</a:t>
            </a:r>
          </a:p>
          <a:p>
            <a:pPr marL="457200" lvl="0" indent="-457200">
              <a:buFont typeface="+mj-lt"/>
              <a:buAutoNum type="alphaLcParenR"/>
            </a:pPr>
            <a:r>
              <a:rPr lang="en-US" sz="2200" dirty="0">
                <a:latin typeface="Times New Roman" pitchFamily="18" charset="0"/>
                <a:cs typeface="Times New Roman" pitchFamily="18" charset="0"/>
              </a:rPr>
              <a:t>To enhance patient care by providing personalized medication suggestions tailored to individual </a:t>
            </a:r>
            <a:r>
              <a:rPr lang="en-US" sz="2200" dirty="0" smtClean="0">
                <a:latin typeface="Times New Roman" pitchFamily="18" charset="0"/>
                <a:cs typeface="Times New Roman" pitchFamily="18" charset="0"/>
              </a:rPr>
              <a:t>needs.</a:t>
            </a:r>
          </a:p>
          <a:p>
            <a:pPr marL="457200" lvl="0" indent="-457200">
              <a:buFont typeface="+mj-lt"/>
              <a:buAutoNum type="alphaLcParenR"/>
            </a:pPr>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improve efficiency in health care centers by reducing the time spent on manual medication selection and research.</a:t>
            </a:r>
          </a:p>
          <a:p>
            <a:pPr lvl="0"/>
            <a:endParaRPr lang="en-US" sz="2400" dirty="0">
              <a:latin typeface="Times New Roman" pitchFamily="18" charset="0"/>
              <a:cs typeface="Times New Roman" pitchFamily="18" charset="0"/>
            </a:endParaRPr>
          </a:p>
          <a:p>
            <a:pPr lvl="0"/>
            <a:r>
              <a:rPr lang="en-US" sz="2400" b="1" u="sng" dirty="0">
                <a:latin typeface="Times New Roman" pitchFamily="18" charset="0"/>
                <a:cs typeface="Times New Roman" pitchFamily="18" charset="0"/>
              </a:rPr>
              <a:t>Objectives:</a:t>
            </a:r>
          </a:p>
          <a:p>
            <a:pPr marL="457200" lvl="0" indent="-457200">
              <a:buFont typeface="+mj-lt"/>
              <a:buAutoNum type="alphaLcParenR"/>
            </a:pPr>
            <a:r>
              <a:rPr lang="en-US" sz="2200" dirty="0">
                <a:latin typeface="Times New Roman" pitchFamily="18" charset="0"/>
                <a:cs typeface="Times New Roman" pitchFamily="18" charset="0"/>
              </a:rPr>
              <a:t>Develop a user-friendly interface for healthcare professionals to input patient information and </a:t>
            </a:r>
            <a:r>
              <a:rPr lang="en-US" sz="2200" dirty="0" smtClean="0">
                <a:latin typeface="Times New Roman" pitchFamily="18" charset="0"/>
                <a:cs typeface="Times New Roman" pitchFamily="18" charset="0"/>
              </a:rPr>
              <a:t>symptoms.</a:t>
            </a:r>
          </a:p>
          <a:p>
            <a:pPr marL="457200" lvl="0" indent="-457200">
              <a:buFont typeface="+mj-lt"/>
              <a:buAutoNum type="alphaLcParenR"/>
            </a:pPr>
            <a:r>
              <a:rPr lang="en-US" sz="2200" dirty="0" smtClean="0">
                <a:latin typeface="Times New Roman" pitchFamily="18" charset="0"/>
                <a:cs typeface="Times New Roman" pitchFamily="18" charset="0"/>
              </a:rPr>
              <a:t>Implement </a:t>
            </a:r>
            <a:r>
              <a:rPr lang="en-US" sz="2200" dirty="0">
                <a:latin typeface="Times New Roman" pitchFamily="18" charset="0"/>
                <a:cs typeface="Times New Roman" pitchFamily="18" charset="0"/>
              </a:rPr>
              <a:t>an algorithm to analyze patient data and recommend </a:t>
            </a:r>
            <a:r>
              <a:rPr lang="en-US" sz="2200" dirty="0" smtClean="0">
                <a:latin typeface="Times New Roman" pitchFamily="18" charset="0"/>
                <a:cs typeface="Times New Roman" pitchFamily="18" charset="0"/>
              </a:rPr>
              <a:t>diseases with suitable medications/diets/workouts/precautions </a:t>
            </a:r>
            <a:r>
              <a:rPr lang="en-US" sz="2200" dirty="0">
                <a:latin typeface="Times New Roman" pitchFamily="18" charset="0"/>
                <a:cs typeface="Times New Roman" pitchFamily="18" charset="0"/>
              </a:rPr>
              <a:t>based on established medical guidelines.</a:t>
            </a:r>
          </a:p>
        </p:txBody>
      </p:sp>
    </p:spTree>
    <p:extLst>
      <p:ext uri="{BB962C8B-B14F-4D97-AF65-F5344CB8AC3E}">
        <p14:creationId xmlns:p14="http://schemas.microsoft.com/office/powerpoint/2010/main" val="78936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latin typeface="+mj-lt"/>
                <a:cs typeface="Times New Roman" pitchFamily="18" charset="0"/>
              </a:rPr>
              <a:t>PROBLEM STATEMENT</a:t>
            </a:r>
            <a:endParaRPr lang="en-US" sz="3200" b="1" dirty="0">
              <a:latin typeface="+mj-lt"/>
              <a:cs typeface="Times New Roman" pitchFamily="18" charset="0"/>
            </a:endParaRPr>
          </a:p>
        </p:txBody>
      </p:sp>
      <p:sp>
        <p:nvSpPr>
          <p:cNvPr id="3" name="Content Placeholder 2"/>
          <p:cNvSpPr>
            <a:spLocks noGrp="1"/>
          </p:cNvSpPr>
          <p:nvPr>
            <p:ph idx="1"/>
          </p:nvPr>
        </p:nvSpPr>
        <p:spPr>
          <a:xfrm>
            <a:off x="251520" y="1052736"/>
            <a:ext cx="8640960" cy="5688631"/>
          </a:xfrm>
        </p:spPr>
        <p:txBody>
          <a:bodyPr>
            <a:normAutofit/>
          </a:bodyPr>
          <a:lstStyle/>
          <a:p>
            <a:r>
              <a:rPr lang="en-US" sz="2400" b="1" u="sng" dirty="0" smtClean="0">
                <a:latin typeface="Times New Roman" pitchFamily="18" charset="0"/>
                <a:cs typeface="Times New Roman" pitchFamily="18" charset="0"/>
              </a:rPr>
              <a:t>Challenges</a:t>
            </a:r>
            <a:r>
              <a:rPr lang="en-US" sz="2400" b="1" dirty="0">
                <a:latin typeface="Times New Roman" pitchFamily="18" charset="0"/>
                <a:cs typeface="Times New Roman" pitchFamily="18" charset="0"/>
              </a:rPr>
              <a:t>:</a:t>
            </a:r>
          </a:p>
          <a:p>
            <a:pPr marL="0" lvl="0" indent="0">
              <a:buNone/>
            </a:pPr>
            <a:endParaRPr lang="en-US" sz="2200" dirty="0">
              <a:latin typeface="Times New Roman" pitchFamily="18" charset="0"/>
              <a:cs typeface="Times New Roman" pitchFamily="18" charset="0"/>
            </a:endParaRPr>
          </a:p>
          <a:p>
            <a:pPr marL="457200" indent="-457200">
              <a:buFont typeface="+mj-lt"/>
              <a:buAutoNum type="alphaLcParenR"/>
            </a:pPr>
            <a:r>
              <a:rPr lang="en-US" sz="2200" b="1" dirty="0">
                <a:latin typeface="Times New Roman" pitchFamily="18" charset="0"/>
                <a:cs typeface="Times New Roman" pitchFamily="18" charset="0"/>
              </a:rPr>
              <a:t>Information Overload: </a:t>
            </a:r>
            <a:r>
              <a:rPr lang="en-US" sz="2200" dirty="0">
                <a:latin typeface="Times New Roman" pitchFamily="18" charset="0"/>
                <a:cs typeface="Times New Roman" pitchFamily="18" charset="0"/>
              </a:rPr>
              <a:t>Patients are often overwhelmed by the sheer volume of medical information available online, leading to confusion and </a:t>
            </a:r>
            <a:r>
              <a:rPr lang="en-US" sz="2200" dirty="0" smtClean="0">
                <a:latin typeface="Times New Roman" pitchFamily="18" charset="0"/>
                <a:cs typeface="Times New Roman" pitchFamily="18" charset="0"/>
              </a:rPr>
              <a:t>misinformation.</a:t>
            </a:r>
          </a:p>
          <a:p>
            <a:pPr marL="457200" indent="-457200">
              <a:buFont typeface="+mj-lt"/>
              <a:buAutoNum type="alphaLcParenR"/>
            </a:pPr>
            <a:r>
              <a:rPr lang="en-US" sz="2200" b="1" dirty="0" smtClean="0">
                <a:latin typeface="Times New Roman" pitchFamily="18" charset="0"/>
                <a:cs typeface="Times New Roman" pitchFamily="18" charset="0"/>
              </a:rPr>
              <a:t>Inefficient </a:t>
            </a:r>
            <a:r>
              <a:rPr lang="en-US" sz="2200" b="1" dirty="0">
                <a:latin typeface="Times New Roman" pitchFamily="18" charset="0"/>
                <a:cs typeface="Times New Roman" pitchFamily="18" charset="0"/>
              </a:rPr>
              <a:t>Consultations: </a:t>
            </a:r>
            <a:r>
              <a:rPr lang="en-US" sz="2200" dirty="0">
                <a:latin typeface="Times New Roman" pitchFamily="18" charset="0"/>
                <a:cs typeface="Times New Roman" pitchFamily="18" charset="0"/>
              </a:rPr>
              <a:t>Doctors face time constraints during consultations, limiting their ability to thoroughly discuss treatment options and answer patient </a:t>
            </a:r>
            <a:r>
              <a:rPr lang="en-US" sz="2200" dirty="0" smtClean="0">
                <a:latin typeface="Times New Roman" pitchFamily="18" charset="0"/>
                <a:cs typeface="Times New Roman" pitchFamily="18" charset="0"/>
              </a:rPr>
              <a:t>queries.</a:t>
            </a:r>
          </a:p>
          <a:p>
            <a:pPr marL="457200" indent="-457200">
              <a:buFont typeface="+mj-lt"/>
              <a:buAutoNum type="alphaLcParenR"/>
            </a:pPr>
            <a:r>
              <a:rPr lang="en-US" sz="2200" b="1" dirty="0" smtClean="0">
                <a:latin typeface="Times New Roman" pitchFamily="18" charset="0"/>
                <a:cs typeface="Times New Roman" pitchFamily="18" charset="0"/>
              </a:rPr>
              <a:t>Risk </a:t>
            </a:r>
            <a:r>
              <a:rPr lang="en-US" sz="2200" b="1" dirty="0">
                <a:latin typeface="Times New Roman" pitchFamily="18" charset="0"/>
                <a:cs typeface="Times New Roman" pitchFamily="18" charset="0"/>
              </a:rPr>
              <a:t>of Misdiagnosis: </a:t>
            </a:r>
            <a:r>
              <a:rPr lang="en-US" sz="2200" dirty="0">
                <a:latin typeface="Times New Roman" pitchFamily="18" charset="0"/>
                <a:cs typeface="Times New Roman" pitchFamily="18" charset="0"/>
              </a:rPr>
              <a:t>Without expert guidance, patients may misinterpret symptoms or self-diagnose, leading to incorrect treatments or delays in seeking appropriate </a:t>
            </a:r>
            <a:r>
              <a:rPr lang="en-US" sz="2200" dirty="0" smtClean="0">
                <a:latin typeface="Times New Roman" pitchFamily="18" charset="0"/>
                <a:cs typeface="Times New Roman" pitchFamily="18" charset="0"/>
              </a:rPr>
              <a:t>care.</a:t>
            </a:r>
          </a:p>
          <a:p>
            <a:pPr marL="457200" indent="-457200">
              <a:buFont typeface="+mj-lt"/>
              <a:buAutoNum type="alphaLcParenR"/>
            </a:pPr>
            <a:r>
              <a:rPr lang="en-US" sz="2200" b="1" dirty="0" smtClean="0">
                <a:latin typeface="Times New Roman" pitchFamily="18" charset="0"/>
                <a:cs typeface="Times New Roman" pitchFamily="18" charset="0"/>
              </a:rPr>
              <a:t>Personalization</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Healthcare recommendations should consider individual factors such as medical history, lifestyle, and preferences to be truly effective.</a:t>
            </a:r>
          </a:p>
        </p:txBody>
      </p:sp>
    </p:spTree>
    <p:extLst>
      <p:ext uri="{BB962C8B-B14F-4D97-AF65-F5344CB8AC3E}">
        <p14:creationId xmlns:p14="http://schemas.microsoft.com/office/powerpoint/2010/main" val="4114285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
            <a:ext cx="9144000" cy="908736"/>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IN" sz="3200" b="1" dirty="0" smtClean="0">
                <a:latin typeface="+mj-lt"/>
                <a:cs typeface="Times New Roman" pitchFamily="18" charset="0"/>
              </a:rPr>
              <a:t>SYSTEM ARCHITECTURE</a:t>
            </a:r>
            <a:endParaRPr lang="en-US" sz="3200" b="1" dirty="0">
              <a:latin typeface="+mj-lt"/>
              <a:cs typeface="Times New Roman" pitchFamily="18" charset="0"/>
            </a:endParaRPr>
          </a:p>
        </p:txBody>
      </p:sp>
      <p:sp>
        <p:nvSpPr>
          <p:cNvPr id="3" name="Content Placeholder 2"/>
          <p:cNvSpPr>
            <a:spLocks noGrp="1"/>
          </p:cNvSpPr>
          <p:nvPr>
            <p:ph idx="1"/>
          </p:nvPr>
        </p:nvSpPr>
        <p:spPr>
          <a:xfrm>
            <a:off x="107504" y="980728"/>
            <a:ext cx="8928992" cy="576064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Components</a:t>
            </a:r>
            <a:r>
              <a:rPr lang="en-US" sz="2400" b="1" u="sng" dirty="0" smtClean="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User Interface: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200" dirty="0">
                <a:latin typeface="Times New Roman" panose="02020603050405020304" pitchFamily="18" charset="0"/>
                <a:cs typeface="Times New Roman" panose="02020603050405020304" pitchFamily="18" charset="0"/>
              </a:rPr>
              <a:t>Front-end of the system where users interact with the recommendation </a:t>
            </a:r>
            <a:r>
              <a:rPr lang="en-US" sz="2200" dirty="0" smtClean="0">
                <a:latin typeface="Times New Roman" panose="02020603050405020304" pitchFamily="18" charset="0"/>
                <a:cs typeface="Times New Roman" panose="02020603050405020304" pitchFamily="18" charset="0"/>
              </a:rPr>
              <a:t>system.</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Allows </a:t>
            </a:r>
            <a:r>
              <a:rPr lang="en-US" sz="2200" dirty="0">
                <a:latin typeface="Times New Roman" panose="02020603050405020304" pitchFamily="18" charset="0"/>
                <a:cs typeface="Times New Roman" panose="02020603050405020304" pitchFamily="18" charset="0"/>
              </a:rPr>
              <a:t>users to input symptoms, medical history, and </a:t>
            </a:r>
            <a:r>
              <a:rPr lang="en-US" sz="2200" dirty="0" smtClean="0">
                <a:latin typeface="Times New Roman" panose="02020603050405020304" pitchFamily="18" charset="0"/>
                <a:cs typeface="Times New Roman" panose="02020603050405020304" pitchFamily="18" charset="0"/>
              </a:rPr>
              <a:t>preferences.</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Provides </a:t>
            </a:r>
            <a:r>
              <a:rPr lang="en-US" sz="2200" dirty="0">
                <a:latin typeface="Times New Roman" panose="02020603050405020304" pitchFamily="18" charset="0"/>
                <a:cs typeface="Times New Roman" panose="02020603050405020304" pitchFamily="18" charset="0"/>
              </a:rPr>
              <a:t>a user-friendly experience for accessing recommendations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p>
          <a:p>
            <a:pPr marL="0" indent="0">
              <a:buNone/>
            </a:pPr>
            <a:endParaRPr lang="en-US"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3592105"/>
            <a:ext cx="6912768" cy="3284984"/>
          </a:xfrm>
          <a:prstGeom prst="rect">
            <a:avLst/>
          </a:prstGeom>
        </p:spPr>
      </p:pic>
    </p:spTree>
    <p:extLst>
      <p:ext uri="{BB962C8B-B14F-4D97-AF65-F5344CB8AC3E}">
        <p14:creationId xmlns:p14="http://schemas.microsoft.com/office/powerpoint/2010/main" val="4080471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ea typeface="+mn-ea"/>
                <a:cs typeface="Times New Roman" pitchFamily="18" charset="0"/>
              </a:rPr>
              <a:t>SYSTEM ARCHITECTURE</a:t>
            </a:r>
            <a:endParaRPr lang="en-US" sz="3200" b="1" dirty="0">
              <a:solidFill>
                <a:schemeClr val="lt1"/>
              </a:solidFill>
              <a:ea typeface="+mn-ea"/>
              <a:cs typeface="Times New Roman" pitchFamily="18" charset="0"/>
            </a:endParaRPr>
          </a:p>
        </p:txBody>
      </p:sp>
      <p:sp>
        <p:nvSpPr>
          <p:cNvPr id="3" name="Content Placeholder 2"/>
          <p:cNvSpPr>
            <a:spLocks noGrp="1"/>
          </p:cNvSpPr>
          <p:nvPr>
            <p:ph idx="1"/>
          </p:nvPr>
        </p:nvSpPr>
        <p:spPr>
          <a:xfrm>
            <a:off x="179512" y="1052736"/>
            <a:ext cx="8712968" cy="5616624"/>
          </a:xfrm>
        </p:spPr>
        <p:txBody>
          <a:bodyPr/>
          <a:lstStyle/>
          <a:p>
            <a:r>
              <a:rPr lang="en-US" sz="2200" b="1" dirty="0" smtClean="0">
                <a:latin typeface="Times New Roman" panose="02020603050405020304" pitchFamily="18" charset="0"/>
                <a:cs typeface="Times New Roman" panose="02020603050405020304" pitchFamily="18" charset="0"/>
              </a:rPr>
              <a:t>Database:</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Stores vast amounts of medical data including patient records, symptoms, diseases, and medications.</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Utilizes </a:t>
            </a:r>
            <a:r>
              <a:rPr lang="en-US" sz="2200" dirty="0">
                <a:latin typeface="Times New Roman" panose="02020603050405020304" pitchFamily="18" charset="0"/>
                <a:cs typeface="Times New Roman" panose="02020603050405020304" pitchFamily="18" charset="0"/>
              </a:rPr>
              <a:t>structured and unstructured data for analysis and recommendation </a:t>
            </a:r>
            <a:r>
              <a:rPr lang="en-US" sz="2200" dirty="0" smtClean="0">
                <a:latin typeface="Times New Roman" panose="02020603050405020304" pitchFamily="18" charset="0"/>
                <a:cs typeface="Times New Roman" panose="02020603050405020304" pitchFamily="18" charset="0"/>
              </a:rPr>
              <a:t>generation.</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May </a:t>
            </a:r>
            <a:r>
              <a:rPr lang="en-US" sz="2200" dirty="0">
                <a:latin typeface="Times New Roman" panose="02020603050405020304" pitchFamily="18" charset="0"/>
                <a:cs typeface="Times New Roman" panose="02020603050405020304" pitchFamily="18" charset="0"/>
              </a:rPr>
              <a:t>include Electronic Health Records (EHRs), medical literature databases, and other relevant sources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Machine Learning Models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200" dirty="0">
                <a:latin typeface="Times New Roman" panose="02020603050405020304" pitchFamily="18" charset="0"/>
                <a:cs typeface="Times New Roman" panose="02020603050405020304" pitchFamily="18" charset="0"/>
              </a:rPr>
              <a:t>Integrates predictive models to enhance recommendation </a:t>
            </a:r>
            <a:r>
              <a:rPr lang="en-US" sz="2200" dirty="0" smtClean="0">
                <a:latin typeface="Times New Roman" panose="02020603050405020304" pitchFamily="18" charset="0"/>
                <a:cs typeface="Times New Roman" panose="02020603050405020304" pitchFamily="18" charset="0"/>
              </a:rPr>
              <a:t>accuracy.</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Trained </a:t>
            </a:r>
            <a:r>
              <a:rPr lang="en-US" sz="2200" dirty="0">
                <a:latin typeface="Times New Roman" panose="02020603050405020304" pitchFamily="18" charset="0"/>
                <a:cs typeface="Times New Roman" panose="02020603050405020304" pitchFamily="18" charset="0"/>
              </a:rPr>
              <a:t>on historical data to predict potential drug </a:t>
            </a:r>
            <a:r>
              <a:rPr lang="en-US" sz="2200" dirty="0" smtClean="0">
                <a:latin typeface="Times New Roman" panose="02020603050405020304" pitchFamily="18" charset="0"/>
                <a:cs typeface="Times New Roman" panose="02020603050405020304" pitchFamily="18" charset="0"/>
              </a:rPr>
              <a:t>efficacy </a:t>
            </a:r>
            <a:r>
              <a:rPr lang="en-US" sz="2200" dirty="0">
                <a:latin typeface="Times New Roman" panose="02020603050405020304" pitchFamily="18" charset="0"/>
                <a:cs typeface="Times New Roman" panose="02020603050405020304" pitchFamily="18" charset="0"/>
              </a:rPr>
              <a:t>and adverse </a:t>
            </a:r>
            <a:r>
              <a:rPr lang="en-US" sz="2200" dirty="0" smtClean="0">
                <a:latin typeface="Times New Roman" panose="02020603050405020304" pitchFamily="18" charset="0"/>
                <a:cs typeface="Times New Roman" panose="02020603050405020304" pitchFamily="18" charset="0"/>
              </a:rPr>
              <a:t>effects.</a:t>
            </a:r>
          </a:p>
          <a:p>
            <a:pPr marL="457200" indent="-457200">
              <a:buFont typeface="+mj-lt"/>
              <a:buAutoNum type="alphaLcParenR"/>
            </a:pPr>
            <a:r>
              <a:rPr lang="en-US" sz="2200" dirty="0" smtClean="0">
                <a:latin typeface="Times New Roman" panose="02020603050405020304" pitchFamily="18" charset="0"/>
                <a:cs typeface="Times New Roman" panose="02020603050405020304" pitchFamily="18" charset="0"/>
              </a:rPr>
              <a:t>Continuously </a:t>
            </a:r>
            <a:r>
              <a:rPr lang="en-US" sz="2200" dirty="0">
                <a:latin typeface="Times New Roman" panose="02020603050405020304" pitchFamily="18" charset="0"/>
                <a:cs typeface="Times New Roman" panose="02020603050405020304" pitchFamily="18" charset="0"/>
              </a:rPr>
              <a:t>learns and adapts based on user feedback and new data.</a:t>
            </a:r>
          </a:p>
        </p:txBody>
      </p:sp>
    </p:spTree>
    <p:extLst>
      <p:ext uri="{BB962C8B-B14F-4D97-AF65-F5344CB8AC3E}">
        <p14:creationId xmlns:p14="http://schemas.microsoft.com/office/powerpoint/2010/main" val="889238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smtClean="0">
                <a:solidFill>
                  <a:schemeClr val="lt1"/>
                </a:solidFill>
                <a:latin typeface="+mn-lt"/>
                <a:ea typeface="+mn-ea"/>
                <a:cs typeface="Times New Roman" pitchFamily="18" charset="0"/>
              </a:rPr>
              <a:t>SYSTEM ARCHITECTURE</a:t>
            </a:r>
            <a:endParaRPr lang="en-US" sz="3200" b="1" dirty="0">
              <a:solidFill>
                <a:schemeClr val="lt1"/>
              </a:solidFill>
              <a:latin typeface="+mn-lt"/>
              <a:ea typeface="+mn-ea"/>
              <a:cs typeface="Times New Roman" pitchFamily="18" charset="0"/>
            </a:endParaRPr>
          </a:p>
        </p:txBody>
      </p:sp>
      <p:sp>
        <p:nvSpPr>
          <p:cNvPr id="3" name="Content Placeholder 2"/>
          <p:cNvSpPr>
            <a:spLocks noGrp="1"/>
          </p:cNvSpPr>
          <p:nvPr>
            <p:ph idx="1"/>
          </p:nvPr>
        </p:nvSpPr>
        <p:spPr>
          <a:xfrm>
            <a:off x="107504" y="980728"/>
            <a:ext cx="9036496" cy="5832648"/>
          </a:xfrm>
        </p:spPr>
        <p:txBody>
          <a:bodyPr>
            <a:normAutofit fontScale="25000" lnSpcReduction="20000"/>
          </a:bodyPr>
          <a:lstStyle/>
          <a:p>
            <a:pPr marL="0" indent="0">
              <a:buNone/>
            </a:pPr>
            <a:r>
              <a:rPr lang="en-US" sz="9600" b="1" u="sng" dirty="0">
                <a:latin typeface="Times New Roman" panose="02020603050405020304" pitchFamily="18" charset="0"/>
                <a:cs typeface="Times New Roman" panose="02020603050405020304" pitchFamily="18" charset="0"/>
              </a:rPr>
              <a:t>Workflow</a:t>
            </a:r>
            <a:r>
              <a:rPr lang="en-US" sz="9600" b="1" u="sng" dirty="0" smtClean="0">
                <a:latin typeface="Times New Roman" panose="02020603050405020304" pitchFamily="18" charset="0"/>
                <a:cs typeface="Times New Roman" panose="02020603050405020304" pitchFamily="18" charset="0"/>
              </a:rPr>
              <a:t>:</a:t>
            </a:r>
            <a:endParaRPr lang="en-US" sz="9600" b="1" u="sng"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sz="8800" b="1" dirty="0">
                <a:latin typeface="Times New Roman" panose="02020603050405020304" pitchFamily="18" charset="0"/>
                <a:cs typeface="Times New Roman" panose="02020603050405020304" pitchFamily="18" charset="0"/>
              </a:rPr>
              <a:t>User Interaction:</a:t>
            </a:r>
          </a:p>
          <a:p>
            <a:pPr>
              <a:buFont typeface="+mj-lt"/>
              <a:buAutoNum type="alphaLcParenR"/>
            </a:pPr>
            <a:r>
              <a:rPr lang="en-US" sz="8800" dirty="0">
                <a:latin typeface="Times New Roman" panose="02020603050405020304" pitchFamily="18" charset="0"/>
                <a:cs typeface="Times New Roman" panose="02020603050405020304" pitchFamily="18" charset="0"/>
              </a:rPr>
              <a:t>Users input their symptoms, medical history, and any other relevant information.</a:t>
            </a:r>
          </a:p>
          <a:p>
            <a:pPr>
              <a:buFont typeface="+mj-lt"/>
              <a:buAutoNum type="alphaLcParenR"/>
            </a:pPr>
            <a:r>
              <a:rPr lang="en-US" sz="8800" dirty="0">
                <a:latin typeface="Times New Roman" panose="02020603050405020304" pitchFamily="18" charset="0"/>
                <a:cs typeface="Times New Roman" panose="02020603050405020304" pitchFamily="18" charset="0"/>
              </a:rPr>
              <a:t>Interface provides options for specifying preferences and constraints</a:t>
            </a:r>
            <a:r>
              <a:rPr lang="en-US" sz="8800" dirty="0" smtClean="0">
                <a:latin typeface="Times New Roman" panose="02020603050405020304" pitchFamily="18" charset="0"/>
                <a:cs typeface="Times New Roman" panose="02020603050405020304" pitchFamily="18" charset="0"/>
              </a:rPr>
              <a:t>.</a:t>
            </a:r>
          </a:p>
          <a:p>
            <a:pPr marL="0" indent="0">
              <a:buNone/>
            </a:pPr>
            <a:endParaRPr lang="en-US" sz="8800" dirty="0">
              <a:latin typeface="Times New Roman" panose="02020603050405020304" pitchFamily="18" charset="0"/>
              <a:cs typeface="Times New Roman" panose="02020603050405020304" pitchFamily="18" charset="0"/>
            </a:endParaRPr>
          </a:p>
          <a:p>
            <a:r>
              <a:rPr lang="en-US" sz="8800" b="1" dirty="0">
                <a:latin typeface="Times New Roman" panose="02020603050405020304" pitchFamily="18" charset="0"/>
                <a:cs typeface="Times New Roman" panose="02020603050405020304" pitchFamily="18" charset="0"/>
              </a:rPr>
              <a:t>Data Processing:</a:t>
            </a:r>
          </a:p>
          <a:p>
            <a:pPr>
              <a:buFont typeface="+mj-lt"/>
              <a:buAutoNum type="alphaLcParenR"/>
            </a:pPr>
            <a:r>
              <a:rPr lang="en-US" sz="8800" dirty="0">
                <a:latin typeface="Times New Roman" panose="02020603050405020304" pitchFamily="18" charset="0"/>
                <a:cs typeface="Times New Roman" panose="02020603050405020304" pitchFamily="18" charset="0"/>
              </a:rPr>
              <a:t>Input data is processed and pre-processed for analysis.</a:t>
            </a:r>
          </a:p>
          <a:p>
            <a:pPr>
              <a:buFont typeface="+mj-lt"/>
              <a:buAutoNum type="alphaLcParenR"/>
            </a:pPr>
            <a:r>
              <a:rPr lang="en-US" sz="8800" dirty="0">
                <a:latin typeface="Times New Roman" panose="02020603050405020304" pitchFamily="18" charset="0"/>
                <a:cs typeface="Times New Roman" panose="02020603050405020304" pitchFamily="18" charset="0"/>
              </a:rPr>
              <a:t>Relevant features are extracted and mapped to the system's database</a:t>
            </a:r>
            <a:r>
              <a:rPr lang="en-US" sz="8800" dirty="0" smtClean="0">
                <a:latin typeface="Times New Roman" panose="02020603050405020304" pitchFamily="18" charset="0"/>
                <a:cs typeface="Times New Roman" panose="02020603050405020304" pitchFamily="18" charset="0"/>
              </a:rPr>
              <a:t>.</a:t>
            </a:r>
          </a:p>
          <a:p>
            <a:pPr marL="0" indent="0">
              <a:buNone/>
            </a:pPr>
            <a:endParaRPr lang="en-US" sz="8800" dirty="0">
              <a:latin typeface="Times New Roman" panose="02020603050405020304" pitchFamily="18" charset="0"/>
              <a:cs typeface="Times New Roman" panose="02020603050405020304" pitchFamily="18" charset="0"/>
            </a:endParaRPr>
          </a:p>
          <a:p>
            <a:r>
              <a:rPr lang="en-US" sz="8800" b="1" dirty="0">
                <a:latin typeface="Times New Roman" panose="02020603050405020304" pitchFamily="18" charset="0"/>
                <a:cs typeface="Times New Roman" panose="02020603050405020304" pitchFamily="18" charset="0"/>
              </a:rPr>
              <a:t>Recommendation Generation:</a:t>
            </a:r>
          </a:p>
          <a:p>
            <a:pPr>
              <a:buFont typeface="+mj-lt"/>
              <a:buAutoNum type="alphaLcParenR"/>
            </a:pPr>
            <a:r>
              <a:rPr lang="en-US" sz="8800" dirty="0">
                <a:latin typeface="Times New Roman" panose="02020603050405020304" pitchFamily="18" charset="0"/>
                <a:cs typeface="Times New Roman" panose="02020603050405020304" pitchFamily="18" charset="0"/>
              </a:rPr>
              <a:t>Recommendation engine analyzes the user data against the database.</a:t>
            </a:r>
          </a:p>
          <a:p>
            <a:pPr>
              <a:buFont typeface="+mj-lt"/>
              <a:buAutoNum type="alphaLcParenR"/>
            </a:pPr>
            <a:r>
              <a:rPr lang="en-US" sz="8800" dirty="0">
                <a:latin typeface="Times New Roman" panose="02020603050405020304" pitchFamily="18" charset="0"/>
                <a:cs typeface="Times New Roman" panose="02020603050405020304" pitchFamily="18" charset="0"/>
              </a:rPr>
              <a:t>Utilizes machine learning models to predict suitable medications</a:t>
            </a:r>
            <a:r>
              <a:rPr lang="en-US" sz="8800" dirty="0" smtClean="0">
                <a:latin typeface="Times New Roman" panose="02020603050405020304" pitchFamily="18" charset="0"/>
                <a:cs typeface="Times New Roman" panose="02020603050405020304" pitchFamily="18" charset="0"/>
              </a:rPr>
              <a:t>.</a:t>
            </a:r>
          </a:p>
          <a:p>
            <a:pPr>
              <a:buFont typeface="+mj-lt"/>
              <a:buAutoNum type="alphaLcParenR"/>
            </a:pPr>
            <a:endParaRPr lang="en-US" sz="8800" dirty="0">
              <a:latin typeface="Times New Roman" panose="02020603050405020304" pitchFamily="18" charset="0"/>
              <a:cs typeface="Times New Roman" panose="02020603050405020304" pitchFamily="18" charset="0"/>
            </a:endParaRPr>
          </a:p>
          <a:p>
            <a:r>
              <a:rPr lang="en-US" sz="8800" b="1" dirty="0">
                <a:latin typeface="Times New Roman" panose="02020603050405020304" pitchFamily="18" charset="0"/>
                <a:cs typeface="Times New Roman" panose="02020603050405020304" pitchFamily="18" charset="0"/>
              </a:rPr>
              <a:t>Presentation:</a:t>
            </a:r>
          </a:p>
          <a:p>
            <a:pPr>
              <a:buFont typeface="+mj-lt"/>
              <a:buAutoNum type="alphaLcParenR"/>
            </a:pPr>
            <a:r>
              <a:rPr lang="en-US" sz="8800" dirty="0">
                <a:latin typeface="Times New Roman" panose="02020603050405020304" pitchFamily="18" charset="0"/>
                <a:cs typeface="Times New Roman" panose="02020603050405020304" pitchFamily="18" charset="0"/>
              </a:rPr>
              <a:t>Recommended medications are presented to the </a:t>
            </a:r>
            <a:r>
              <a:rPr lang="en-US" sz="8800" dirty="0" smtClean="0">
                <a:latin typeface="Times New Roman" panose="02020603050405020304" pitchFamily="18" charset="0"/>
                <a:cs typeface="Times New Roman" panose="02020603050405020304" pitchFamily="18" charset="0"/>
              </a:rPr>
              <a:t>user </a:t>
            </a:r>
            <a:r>
              <a:rPr lang="en-US" sz="8800" dirty="0">
                <a:latin typeface="Times New Roman" panose="02020603050405020304" pitchFamily="18" charset="0"/>
                <a:cs typeface="Times New Roman" panose="02020603050405020304" pitchFamily="18" charset="0"/>
              </a:rPr>
              <a:t>through the interface.</a:t>
            </a:r>
          </a:p>
          <a:p>
            <a:pPr>
              <a:buFont typeface="+mj-lt"/>
              <a:buAutoNum type="alphaLcParenR"/>
            </a:pPr>
            <a:r>
              <a:rPr lang="en-US" sz="8800" dirty="0">
                <a:latin typeface="Times New Roman" panose="02020603050405020304" pitchFamily="18" charset="0"/>
                <a:cs typeface="Times New Roman" panose="02020603050405020304" pitchFamily="18" charset="0"/>
              </a:rPr>
              <a:t>Additional </a:t>
            </a:r>
            <a:r>
              <a:rPr lang="en-US" sz="8800" dirty="0" smtClean="0">
                <a:latin typeface="Times New Roman" panose="02020603050405020304" pitchFamily="18" charset="0"/>
                <a:cs typeface="Times New Roman" panose="02020603050405020304" pitchFamily="18" charset="0"/>
              </a:rPr>
              <a:t>info. </a:t>
            </a:r>
            <a:r>
              <a:rPr lang="en-US" sz="8800" dirty="0">
                <a:latin typeface="Times New Roman" panose="02020603050405020304" pitchFamily="18" charset="0"/>
                <a:cs typeface="Times New Roman" panose="02020603050405020304" pitchFamily="18" charset="0"/>
              </a:rPr>
              <a:t>such as dosage, side effects</a:t>
            </a:r>
            <a:r>
              <a:rPr lang="en-US" sz="8800" dirty="0" smtClean="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precautions </a:t>
            </a:r>
            <a:r>
              <a:rPr lang="en-US" sz="8800" dirty="0" smtClean="0">
                <a:latin typeface="Times New Roman" panose="02020603050405020304" pitchFamily="18" charset="0"/>
                <a:cs typeface="Times New Roman" panose="02020603050405020304" pitchFamily="18" charset="0"/>
              </a:rPr>
              <a:t>may be </a:t>
            </a:r>
            <a:r>
              <a:rPr lang="en-US" sz="8800" dirty="0">
                <a:latin typeface="Times New Roman" panose="02020603050405020304" pitchFamily="18" charset="0"/>
                <a:cs typeface="Times New Roman" panose="02020603050405020304" pitchFamily="18" charset="0"/>
              </a:rPr>
              <a:t>provided.</a:t>
            </a:r>
          </a:p>
          <a:p>
            <a:pPr marL="0" indent="0">
              <a:buNone/>
            </a:pPr>
            <a:endParaRPr lang="en-US" sz="3100" dirty="0"/>
          </a:p>
        </p:txBody>
      </p:sp>
    </p:spTree>
    <p:extLst>
      <p:ext uri="{BB962C8B-B14F-4D97-AF65-F5344CB8AC3E}">
        <p14:creationId xmlns:p14="http://schemas.microsoft.com/office/powerpoint/2010/main" val="341344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114"/>
            <a:ext cx="9144000" cy="90872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US" sz="3200" b="1" dirty="0">
                <a:cs typeface="Times New Roman" pitchFamily="18" charset="0"/>
              </a:rPr>
              <a:t>RECOMMENDATION </a:t>
            </a:r>
            <a:r>
              <a:rPr lang="en-US" sz="3200" b="1" dirty="0" smtClean="0">
                <a:cs typeface="Times New Roman" pitchFamily="18" charset="0"/>
              </a:rPr>
              <a:t>ENGINES</a:t>
            </a:r>
            <a:endParaRPr lang="en-US" sz="3200" b="1" dirty="0">
              <a:solidFill>
                <a:schemeClr val="lt1"/>
              </a:solidFill>
              <a:latin typeface="+mn-lt"/>
              <a:ea typeface="+mn-ea"/>
              <a:cs typeface="Times New Roman" pitchFamily="18" charset="0"/>
            </a:endParaRPr>
          </a:p>
        </p:txBody>
      </p:sp>
      <p:sp>
        <p:nvSpPr>
          <p:cNvPr id="3" name="Content Placeholder 2"/>
          <p:cNvSpPr>
            <a:spLocks noGrp="1"/>
          </p:cNvSpPr>
          <p:nvPr>
            <p:ph idx="1"/>
          </p:nvPr>
        </p:nvSpPr>
        <p:spPr>
          <a:xfrm>
            <a:off x="143508" y="1169368"/>
            <a:ext cx="8856984" cy="5688632"/>
          </a:xfrm>
        </p:spPr>
        <p:txBody>
          <a:bodyPr>
            <a:normAutofit fontScale="92500" lnSpcReduction="10000"/>
          </a:bodyPr>
          <a:lstStyle/>
          <a:p>
            <a:pPr marL="0" indent="0">
              <a:buNone/>
            </a:pPr>
            <a:r>
              <a:rPr lang="en-US" sz="2600" b="1" u="sng" dirty="0">
                <a:latin typeface="Times New Roman" panose="02020603050405020304" pitchFamily="18" charset="0"/>
                <a:cs typeface="Times New Roman" panose="02020603050405020304" pitchFamily="18" charset="0"/>
              </a:rPr>
              <a:t>Introduction to Recommendation </a:t>
            </a:r>
            <a:r>
              <a:rPr lang="en-US" sz="2600" b="1" u="sng" dirty="0" smtClean="0">
                <a:latin typeface="Times New Roman" panose="02020603050405020304" pitchFamily="18" charset="0"/>
                <a:cs typeface="Times New Roman" panose="02020603050405020304" pitchFamily="18" charset="0"/>
              </a:rPr>
              <a:t>Engine:</a:t>
            </a:r>
          </a:p>
          <a:p>
            <a:pPr marL="0" indent="0">
              <a:buNone/>
            </a:pPr>
            <a:endParaRPr lang="en-US" sz="2400" u="sng"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Recommendation </a:t>
            </a:r>
            <a:r>
              <a:rPr lang="en-US" sz="2400" dirty="0">
                <a:latin typeface="Times New Roman" panose="02020603050405020304" pitchFamily="18" charset="0"/>
                <a:cs typeface="Times New Roman" panose="02020603050405020304" pitchFamily="18" charset="0"/>
              </a:rPr>
              <a:t>engines are algorithms that analyze patterns of user behavior to suggest items they might be interested </a:t>
            </a:r>
            <a:r>
              <a:rPr lang="en-US" sz="2400" dirty="0" smtClean="0">
                <a:latin typeface="Times New Roman" panose="02020603050405020304" pitchFamily="18" charset="0"/>
                <a:cs typeface="Times New Roman" panose="02020603050405020304" pitchFamily="18" charset="0"/>
              </a:rPr>
              <a:t>in.</a:t>
            </a: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play a crucial role in various industries, including e-commerce, entertainment, and now, healthcare</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u="sng" dirty="0">
                <a:latin typeface="Times New Roman" panose="02020603050405020304" pitchFamily="18" charset="0"/>
                <a:cs typeface="Times New Roman" panose="02020603050405020304" pitchFamily="18" charset="0"/>
              </a:rPr>
              <a:t>Purpose in </a:t>
            </a:r>
            <a:r>
              <a:rPr lang="en-US" sz="2600" b="1" u="sng" dirty="0" smtClean="0">
                <a:latin typeface="Times New Roman" panose="02020603050405020304" pitchFamily="18" charset="0"/>
                <a:cs typeface="Times New Roman" panose="02020603050405020304" pitchFamily="18" charset="0"/>
              </a:rPr>
              <a:t>Healthcare:</a:t>
            </a:r>
          </a:p>
          <a:p>
            <a:pPr marL="0" indent="0">
              <a:buNone/>
            </a:pPr>
            <a:endParaRPr lang="en-US" sz="2400" u="sng"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healthcare, recommendation engines assist in suggesting appropriate medications, treatments, or healthcare providers based on individual patient </a:t>
            </a:r>
            <a:r>
              <a:rPr lang="en-US" sz="2400" dirty="0" smtClean="0">
                <a:latin typeface="Times New Roman" panose="02020603050405020304" pitchFamily="18" charset="0"/>
                <a:cs typeface="Times New Roman" panose="02020603050405020304" pitchFamily="18" charset="0"/>
              </a:rPr>
              <a:t>data.</a:t>
            </a: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enhance personalized medicine by considering factors like medical history, symptoms, demographics, and preferences.</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2192807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TotalTime>
  <Words>1629</Words>
  <Application>Microsoft Office PowerPoint</Application>
  <PresentationFormat>On-screen Show (4:3)</PresentationFormat>
  <Paragraphs>175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Office Theme</vt:lpstr>
      <vt:lpstr>PowerPoint Presentation</vt:lpstr>
      <vt:lpstr>CONTENT</vt:lpstr>
      <vt:lpstr>INTRODUCTION </vt:lpstr>
      <vt:lpstr>PURPOSE &amp; OBJECTIVES</vt:lpstr>
      <vt:lpstr>PROBLEM STATEMENT</vt:lpstr>
      <vt:lpstr>SYSTEM ARCHITECTURE</vt:lpstr>
      <vt:lpstr>SYSTEM ARCHITECTURE</vt:lpstr>
      <vt:lpstr>SYSTEM ARCHITECTURE</vt:lpstr>
      <vt:lpstr>RECOMMENDATION ENGINES</vt:lpstr>
      <vt:lpstr>TYPES OF RECOMMENDATION ENGINES</vt:lpstr>
      <vt:lpstr>TYPES OF RECOMMENDATION ENGINES</vt:lpstr>
      <vt:lpstr>TYPES OF RECOMMENDATION ENGINES</vt:lpstr>
      <vt:lpstr>METHODOLOGY</vt:lpstr>
      <vt:lpstr>METHODOLOGY</vt:lpstr>
      <vt:lpstr>FUTURE ENHANCEMENT</vt:lpstr>
      <vt:lpstr>FUTURE ENHANCEMENT</vt:lpstr>
      <vt:lpstr>RESULTS</vt:lpstr>
      <vt:lpstr>RESULTS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PRODUCT RECOMMENDATION SYSTEM USING K-MEANS CLUSTERING AND COLLABORATIVE FILTERING</dc:title>
  <dc:creator>Admin</dc:creator>
  <cp:lastModifiedBy>user</cp:lastModifiedBy>
  <cp:revision>71</cp:revision>
  <dcterms:created xsi:type="dcterms:W3CDTF">2006-08-16T00:00:00Z</dcterms:created>
  <dcterms:modified xsi:type="dcterms:W3CDTF">2024-06-06T02:17:35Z</dcterms:modified>
</cp:coreProperties>
</file>