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67" r:id="rId12"/>
    <p:sldId id="275" r:id="rId13"/>
    <p:sldId id="268" r:id="rId14"/>
    <p:sldId id="269" r:id="rId15"/>
    <p:sldId id="270" r:id="rId16"/>
    <p:sldId id="271" r:id="rId17"/>
    <p:sldId id="276" r:id="rId18"/>
    <p:sldId id="277" r:id="rId19"/>
    <p:sldId id="265" r:id="rId20"/>
    <p:sldId id="272" r:id="rId21"/>
    <p:sldId id="266"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9" autoAdjust="0"/>
    <p:restoredTop sz="94660"/>
  </p:normalViewPr>
  <p:slideViewPr>
    <p:cSldViewPr snapToGrid="0">
      <p:cViewPr varScale="1">
        <p:scale>
          <a:sx n="80" d="100"/>
          <a:sy n="80" d="100"/>
        </p:scale>
        <p:origin x="1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5CBE28-3FA2-4E35-B8D8-2E10455BFD5B}" type="datetimeFigureOut">
              <a:rPr lang="en-US" smtClean="0"/>
              <a:t>06-Jun-15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332260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CBE28-3FA2-4E35-B8D8-2E10455BFD5B}" type="datetimeFigureOut">
              <a:rPr lang="en-US" smtClean="0"/>
              <a:t>06-Jun-15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309582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CBE28-3FA2-4E35-B8D8-2E10455BFD5B}" type="datetimeFigureOut">
              <a:rPr lang="en-US" smtClean="0"/>
              <a:t>06-Jun-15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334818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CBE28-3FA2-4E35-B8D8-2E10455BFD5B}" type="datetimeFigureOut">
              <a:rPr lang="en-US" smtClean="0"/>
              <a:t>06-Jun-15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159760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5CBE28-3FA2-4E35-B8D8-2E10455BFD5B}" type="datetimeFigureOut">
              <a:rPr lang="en-US" smtClean="0"/>
              <a:t>06-Jun-15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121485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5CBE28-3FA2-4E35-B8D8-2E10455BFD5B}" type="datetimeFigureOut">
              <a:rPr lang="en-US" smtClean="0"/>
              <a:t>06-Jun-15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161881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5CBE28-3FA2-4E35-B8D8-2E10455BFD5B}" type="datetimeFigureOut">
              <a:rPr lang="en-US" smtClean="0"/>
              <a:t>06-Jun-15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402978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5CBE28-3FA2-4E35-B8D8-2E10455BFD5B}" type="datetimeFigureOut">
              <a:rPr lang="en-US" smtClean="0"/>
              <a:t>06-Jun-15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336488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CBE28-3FA2-4E35-B8D8-2E10455BFD5B}" type="datetimeFigureOut">
              <a:rPr lang="en-US" smtClean="0"/>
              <a:t>06-Jun-15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369546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5CBE28-3FA2-4E35-B8D8-2E10455BFD5B}" type="datetimeFigureOut">
              <a:rPr lang="en-US" smtClean="0"/>
              <a:t>06-Jun-15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58592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5CBE28-3FA2-4E35-B8D8-2E10455BFD5B}" type="datetimeFigureOut">
              <a:rPr lang="en-US" smtClean="0"/>
              <a:t>06-Jun-15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C177E-F6F3-413B-8FC7-6691935291AA}" type="slidenum">
              <a:rPr lang="en-US" smtClean="0"/>
              <a:t>‹#›</a:t>
            </a:fld>
            <a:endParaRPr lang="en-US"/>
          </a:p>
        </p:txBody>
      </p:sp>
    </p:spTree>
    <p:extLst>
      <p:ext uri="{BB962C8B-B14F-4D97-AF65-F5344CB8AC3E}">
        <p14:creationId xmlns:p14="http://schemas.microsoft.com/office/powerpoint/2010/main" val="255491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CBE28-3FA2-4E35-B8D8-2E10455BFD5B}" type="datetimeFigureOut">
              <a:rPr lang="en-US" smtClean="0"/>
              <a:t>06-Jun-15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C177E-F6F3-413B-8FC7-6691935291AA}" type="slidenum">
              <a:rPr lang="en-US" smtClean="0"/>
              <a:t>‹#›</a:t>
            </a:fld>
            <a:endParaRPr lang="en-US"/>
          </a:p>
        </p:txBody>
      </p:sp>
    </p:spTree>
    <p:extLst>
      <p:ext uri="{BB962C8B-B14F-4D97-AF65-F5344CB8AC3E}">
        <p14:creationId xmlns:p14="http://schemas.microsoft.com/office/powerpoint/2010/main" val="224625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as.wiley.com/WileyCDA/Section/id-302477.html?query=David+Wall" TargetMode="External"/><Relationship Id="rId3" Type="http://schemas.openxmlformats.org/officeDocument/2006/relationships/hyperlink" Target="https://www.goodreads.com/author/show/93469.Ramez_Elmasri" TargetMode="External"/><Relationship Id="rId7" Type="http://schemas.openxmlformats.org/officeDocument/2006/relationships/hyperlink" Target="http://as.wiley.com/WileyCDA/Section/id-302477.html?query=Jay+Greenspan" TargetMode="External"/><Relationship Id="rId12" Type="http://schemas.openxmlformats.org/officeDocument/2006/relationships/hyperlink" Target="http://stackoverflow.com/questions/16358361/php-headerredirect-not-working-on-live-server" TargetMode="External"/><Relationship Id="rId2" Type="http://schemas.openxmlformats.org/officeDocument/2006/relationships/hyperlink" Target="https://www.goodreads.com/author/show/93468.Shamkant_B_Navathe" TargetMode="External"/><Relationship Id="rId1" Type="http://schemas.openxmlformats.org/officeDocument/2006/relationships/slideLayout" Target="../slideLayouts/slideLayout1.xml"/><Relationship Id="rId6" Type="http://schemas.openxmlformats.org/officeDocument/2006/relationships/hyperlink" Target="http://www.cse.msu.edu/~chengb/RE-491/Papers/IEEE-SRS-practice.pdf" TargetMode="External"/><Relationship Id="rId11" Type="http://schemas.openxmlformats.org/officeDocument/2006/relationships/hyperlink" Target="http://www.w3schools.com/php/default.asp" TargetMode="External"/><Relationship Id="rId5" Type="http://schemas.openxmlformats.org/officeDocument/2006/relationships/hyperlink" Target="http://www.virtualsplat.com/software-solution/store-management-software.asp" TargetMode="External"/><Relationship Id="rId10" Type="http://schemas.openxmlformats.org/officeDocument/2006/relationships/hyperlink" Target="http://w3schools.invisionzone.com/index.php?showtopic=47997" TargetMode="External"/><Relationship Id="rId4" Type="http://schemas.openxmlformats.org/officeDocument/2006/relationships/hyperlink" Target="https://www.goodreads.com/book/show/22144390-fundamentals-of-database-systems-with-e-book" TargetMode="External"/><Relationship Id="rId9" Type="http://schemas.openxmlformats.org/officeDocument/2006/relationships/hyperlink" Target="http://www.tutorialspoint.com/mysql/mysql-using-joins.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210" y="96252"/>
            <a:ext cx="9280357" cy="3645569"/>
          </a:xfrm>
        </p:spPr>
        <p:txBody>
          <a:bodyPr>
            <a:normAutofit/>
          </a:bodyPr>
          <a:lstStyle/>
          <a:p>
            <a:r>
              <a:rPr lang="en-US" sz="2400" b="1" dirty="0" smtClean="0">
                <a:latin typeface="Times New Roman" panose="02020603050405020304" pitchFamily="18" charset="0"/>
                <a:cs typeface="Times New Roman" panose="02020603050405020304" pitchFamily="18" charset="0"/>
              </a:rPr>
              <a:t>MID TERM PROJECT REPORT ON:</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COMPONENT  MANAGEMENT  SYSTEM</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Guided By </a:t>
            </a:r>
            <a:br>
              <a:rPr lang="en-US" sz="27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Dr. Vinod Pathari</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Mr. Dhanaraj K. J</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89359" y="5106413"/>
            <a:ext cx="6637419" cy="2461878"/>
          </a:xfrm>
        </p:spPr>
        <p:txBody>
          <a:bodyPr/>
          <a:lstStyle/>
          <a:p>
            <a:r>
              <a:rPr lang="en-US" dirty="0" smtClean="0">
                <a:latin typeface="Times New Roman" panose="02020603050405020304" pitchFamily="18" charset="0"/>
                <a:cs typeface="Times New Roman" panose="02020603050405020304" pitchFamily="18" charset="0"/>
              </a:rPr>
              <a:t>Presented by : Purnendu </a:t>
            </a:r>
            <a:r>
              <a:rPr lang="en-US" dirty="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umar Roy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M120368CA</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69" y="2983832"/>
            <a:ext cx="3665476" cy="3353520"/>
          </a:xfrm>
          <a:prstGeom prst="rect">
            <a:avLst/>
          </a:prstGeom>
        </p:spPr>
      </p:pic>
    </p:spTree>
    <p:extLst>
      <p:ext uri="{BB962C8B-B14F-4D97-AF65-F5344CB8AC3E}">
        <p14:creationId xmlns:p14="http://schemas.microsoft.com/office/powerpoint/2010/main" val="3352484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400"/>
            <a:ext cx="3457074" cy="561306"/>
          </a:xfrm>
        </p:spPr>
        <p:txBody>
          <a:bodyPr>
            <a:normAutofit fontScale="90000"/>
          </a:bodyPr>
          <a:lstStyle/>
          <a:p>
            <a:r>
              <a:rPr lang="en-US" dirty="0">
                <a:latin typeface="Times New Roman" panose="02020603050405020304" pitchFamily="18" charset="0"/>
                <a:cs typeface="Times New Roman" panose="02020603050405020304" pitchFamily="18" charset="0"/>
              </a:rPr>
              <a:t>Design </a:t>
            </a:r>
            <a:r>
              <a:rPr lang="en-US" i="1" dirty="0" err="1">
                <a:latin typeface="Times New Roman" panose="02020603050405020304" pitchFamily="18" charset="0"/>
                <a:cs typeface="Times New Roman" panose="02020603050405020304" pitchFamily="18" charset="0"/>
              </a:rPr>
              <a:t>contd</a:t>
            </a:r>
            <a:r>
              <a:rPr lang="en-US" i="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a:xfrm>
            <a:off x="116305" y="754814"/>
            <a:ext cx="2915653" cy="412249"/>
          </a:xfrm>
        </p:spPr>
        <p:txBody>
          <a:bodyPr>
            <a:normAutofit fontScale="77500" lnSpcReduction="20000"/>
          </a:bodyPr>
          <a:lstStyle/>
          <a:p>
            <a:r>
              <a:rPr lang="en-US" b="1" dirty="0" smtClean="0">
                <a:latin typeface="Times New Roman" panose="02020603050405020304" pitchFamily="18" charset="0"/>
                <a:cs typeface="Times New Roman" panose="02020603050405020304" pitchFamily="18" charset="0"/>
              </a:rPr>
              <a:t>Data Flow Diagram</a:t>
            </a:r>
            <a:endParaRPr lang="en-US" b="1" dirty="0">
              <a:latin typeface="Times New Roman" panose="02020603050405020304" pitchFamily="18" charset="0"/>
              <a:cs typeface="Times New Roman" panose="02020603050405020304" pitchFamily="18" charset="0"/>
            </a:endParaRPr>
          </a:p>
        </p:txBody>
      </p:sp>
      <p:pic>
        <p:nvPicPr>
          <p:cNvPr id="4" name="Picture 3" descr="D:\6th_sem(1st_jan-may)\FInal_project\UML_Diagrams\dbimg\Untitled Diagram (1).jpg"/>
          <p:cNvPicPr/>
          <p:nvPr/>
        </p:nvPicPr>
        <p:blipFill>
          <a:blip r:embed="rId2">
            <a:extLst>
              <a:ext uri="{28A0092B-C50C-407E-A947-70E740481C1C}">
                <a14:useLocalDpi xmlns:a14="http://schemas.microsoft.com/office/drawing/2010/main" val="0"/>
              </a:ext>
            </a:extLst>
          </a:blip>
          <a:srcRect/>
          <a:stretch>
            <a:fillRect/>
          </a:stretch>
        </p:blipFill>
        <p:spPr bwMode="auto">
          <a:xfrm>
            <a:off x="1817586" y="1272171"/>
            <a:ext cx="9034897" cy="5104565"/>
          </a:xfrm>
          <a:prstGeom prst="rect">
            <a:avLst/>
          </a:prstGeom>
          <a:noFill/>
          <a:ln>
            <a:noFill/>
          </a:ln>
        </p:spPr>
      </p:pic>
    </p:spTree>
    <p:extLst>
      <p:ext uri="{BB962C8B-B14F-4D97-AF65-F5344CB8AC3E}">
        <p14:creationId xmlns:p14="http://schemas.microsoft.com/office/powerpoint/2010/main" val="591927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216442" cy="453774"/>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Screen shots:</a:t>
            </a:r>
            <a:endParaRPr lang="en-US" sz="3200" dirty="0"/>
          </a:p>
        </p:txBody>
      </p:sp>
      <p:sp>
        <p:nvSpPr>
          <p:cNvPr id="3" name="Subtitle 2"/>
          <p:cNvSpPr>
            <a:spLocks noGrp="1"/>
          </p:cNvSpPr>
          <p:nvPr>
            <p:ph type="subTitle" idx="1"/>
          </p:nvPr>
        </p:nvSpPr>
        <p:spPr>
          <a:xfrm>
            <a:off x="1720514" y="0"/>
            <a:ext cx="3890211" cy="649705"/>
          </a:xfrm>
        </p:spPr>
        <p:txBody>
          <a:bodyPr/>
          <a:lstStyle/>
          <a:p>
            <a:r>
              <a:rPr lang="en-US" dirty="0" smtClean="0"/>
              <a:t>Home Page</a:t>
            </a:r>
            <a:endParaRPr lang="en-US" dirty="0"/>
          </a:p>
        </p:txBody>
      </p:sp>
      <p:pic>
        <p:nvPicPr>
          <p:cNvPr id="6" name="Picture 5" descr="C:\Users\spydo\Desktop\homepage.jpg"/>
          <p:cNvPicPr/>
          <p:nvPr/>
        </p:nvPicPr>
        <p:blipFill>
          <a:blip r:embed="rId2">
            <a:extLst>
              <a:ext uri="{28A0092B-C50C-407E-A947-70E740481C1C}">
                <a14:useLocalDpi xmlns:a14="http://schemas.microsoft.com/office/drawing/2010/main" val="0"/>
              </a:ext>
            </a:extLst>
          </a:blip>
          <a:srcRect/>
          <a:stretch>
            <a:fillRect/>
          </a:stretch>
        </p:blipFill>
        <p:spPr bwMode="auto">
          <a:xfrm>
            <a:off x="782553" y="649705"/>
            <a:ext cx="10382752" cy="5883442"/>
          </a:xfrm>
          <a:prstGeom prst="rect">
            <a:avLst/>
          </a:prstGeom>
          <a:noFill/>
          <a:ln>
            <a:noFill/>
          </a:ln>
        </p:spPr>
      </p:pic>
    </p:spTree>
    <p:extLst>
      <p:ext uri="{BB962C8B-B14F-4D97-AF65-F5344CB8AC3E}">
        <p14:creationId xmlns:p14="http://schemas.microsoft.com/office/powerpoint/2010/main" val="2841437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44779" cy="782053"/>
          </a:xfrm>
        </p:spPr>
        <p:txBody>
          <a:bodyPr>
            <a:normAutofit/>
          </a:bodyPr>
          <a:lstStyle/>
          <a:p>
            <a:r>
              <a:rPr lang="en-US" sz="2000" b="1" dirty="0" smtClean="0">
                <a:latin typeface="Times New Roman" panose="02020603050405020304" pitchFamily="18" charset="0"/>
                <a:cs typeface="Times New Roman" panose="02020603050405020304" pitchFamily="18" charset="0"/>
              </a:rPr>
              <a:t>Contact Page:</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75" y="738347"/>
            <a:ext cx="10664742" cy="5995990"/>
          </a:xfrm>
          <a:prstGeom prst="rect">
            <a:avLst/>
          </a:prstGeom>
        </p:spPr>
      </p:pic>
    </p:spTree>
    <p:extLst>
      <p:ext uri="{BB962C8B-B14F-4D97-AF65-F5344CB8AC3E}">
        <p14:creationId xmlns:p14="http://schemas.microsoft.com/office/powerpoint/2010/main" val="3748580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192055" cy="739036"/>
          </a:xfrm>
        </p:spPr>
        <p:txBody>
          <a:bodyPr>
            <a:normAutofit/>
          </a:bodyPr>
          <a:lstStyle/>
          <a:p>
            <a:r>
              <a:rPr lang="en-US" sz="2400" dirty="0" smtClean="0">
                <a:latin typeface="Times New Roman" panose="02020603050405020304" pitchFamily="18" charset="0"/>
                <a:cs typeface="Times New Roman" panose="02020603050405020304" pitchFamily="18" charset="0"/>
              </a:rPr>
              <a:t>Admin page: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027" y="740710"/>
            <a:ext cx="10880492" cy="6117290"/>
          </a:xfrm>
          <a:prstGeom prst="rect">
            <a:avLst/>
          </a:prstGeom>
        </p:spPr>
      </p:pic>
    </p:spTree>
    <p:extLst>
      <p:ext uri="{BB962C8B-B14F-4D97-AF65-F5344CB8AC3E}">
        <p14:creationId xmlns:p14="http://schemas.microsoft.com/office/powerpoint/2010/main" val="3963976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029217" cy="475989"/>
          </a:xfrm>
        </p:spPr>
        <p:txBody>
          <a:bodyPr>
            <a:normAutofit/>
          </a:bodyPr>
          <a:lstStyle/>
          <a:p>
            <a:r>
              <a:rPr lang="en-US" sz="2400" dirty="0" smtClean="0">
                <a:latin typeface="Times New Roman" panose="02020603050405020304" pitchFamily="18" charset="0"/>
                <a:cs typeface="Times New Roman" panose="02020603050405020304" pitchFamily="18" charset="0"/>
              </a:rPr>
              <a:t>Faculty page: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70" y="559701"/>
            <a:ext cx="11202444" cy="6298299"/>
          </a:xfrm>
          <a:prstGeom prst="rect">
            <a:avLst/>
          </a:prstGeom>
        </p:spPr>
      </p:pic>
    </p:spTree>
    <p:extLst>
      <p:ext uri="{BB962C8B-B14F-4D97-AF65-F5344CB8AC3E}">
        <p14:creationId xmlns:p14="http://schemas.microsoft.com/office/powerpoint/2010/main" val="2301487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648326" cy="493295"/>
          </a:xfrm>
        </p:spPr>
        <p:txBody>
          <a:bodyPr>
            <a:normAutofit/>
          </a:bodyPr>
          <a:lstStyle/>
          <a:p>
            <a:r>
              <a:rPr lang="en-US" sz="2400" dirty="0" smtClean="0">
                <a:latin typeface="Times New Roman" panose="02020603050405020304" pitchFamily="18" charset="0"/>
                <a:cs typeface="Times New Roman" panose="02020603050405020304" pitchFamily="18" charset="0"/>
              </a:rPr>
              <a:t>Staff page:</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04601" y="493295"/>
            <a:ext cx="11044996" cy="6209778"/>
          </a:xfrm>
          <a:prstGeom prst="rect">
            <a:avLst/>
          </a:prstGeom>
        </p:spPr>
      </p:pic>
    </p:spTree>
    <p:extLst>
      <p:ext uri="{BB962C8B-B14F-4D97-AF65-F5344CB8AC3E}">
        <p14:creationId xmlns:p14="http://schemas.microsoft.com/office/powerpoint/2010/main" val="2772898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197768" cy="478004"/>
          </a:xfrm>
        </p:spPr>
        <p:txBody>
          <a:bodyPr>
            <a:normAutofit/>
          </a:bodyPr>
          <a:lstStyle/>
          <a:p>
            <a:r>
              <a:rPr lang="en-US" sz="2700" dirty="0" smtClean="0">
                <a:latin typeface="Times New Roman" panose="02020603050405020304" pitchFamily="18" charset="0"/>
                <a:cs typeface="Times New Roman" panose="02020603050405020304" pitchFamily="18" charset="0"/>
              </a:rPr>
              <a:t>Student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73" y="666264"/>
            <a:ext cx="11012905" cy="6191736"/>
          </a:xfrm>
          <a:prstGeom prst="rect">
            <a:avLst/>
          </a:prstGeom>
        </p:spPr>
      </p:pic>
    </p:spTree>
    <p:extLst>
      <p:ext uri="{BB962C8B-B14F-4D97-AF65-F5344CB8AC3E}">
        <p14:creationId xmlns:p14="http://schemas.microsoft.com/office/powerpoint/2010/main" val="45403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247147" cy="842211"/>
          </a:xfrm>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Discussion forum:</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For Users</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9139" y="1173261"/>
            <a:ext cx="10710145" cy="6021516"/>
          </a:xfrm>
          <a:prstGeom prst="rect">
            <a:avLst/>
          </a:prstGeom>
        </p:spPr>
      </p:pic>
    </p:spTree>
    <p:extLst>
      <p:ext uri="{BB962C8B-B14F-4D97-AF65-F5344CB8AC3E}">
        <p14:creationId xmlns:p14="http://schemas.microsoft.com/office/powerpoint/2010/main" val="3834947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3206663" cy="776614"/>
          </a:xfrm>
        </p:spPr>
        <p:txBody>
          <a:bodyPr>
            <a:normAutofit fontScale="90000"/>
          </a:bodyPr>
          <a:lstStyle/>
          <a:p>
            <a:r>
              <a:rPr lang="en-US" sz="3100" b="1" dirty="0">
                <a:latin typeface="Times New Roman" panose="02020603050405020304" pitchFamily="18" charset="0"/>
                <a:cs typeface="Times New Roman" panose="02020603050405020304" pitchFamily="18" charset="0"/>
              </a:rPr>
              <a:t>Discussion forum:</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administrator</a:t>
            </a:r>
            <a:endParaRPr lang="en-US" sz="2000" dirty="0"/>
          </a:p>
        </p:txBody>
      </p:sp>
      <p:pic>
        <p:nvPicPr>
          <p:cNvPr id="4" name="Picture 3" descr="C:\Users\spydo\Desktop\addis.jpg"/>
          <p:cNvPicPr/>
          <p:nvPr/>
        </p:nvPicPr>
        <p:blipFill>
          <a:blip r:embed="rId2">
            <a:extLst>
              <a:ext uri="{28A0092B-C50C-407E-A947-70E740481C1C}">
                <a14:useLocalDpi xmlns:a14="http://schemas.microsoft.com/office/drawing/2010/main" val="0"/>
              </a:ext>
            </a:extLst>
          </a:blip>
          <a:srcRect/>
          <a:stretch>
            <a:fillRect/>
          </a:stretch>
        </p:blipFill>
        <p:spPr bwMode="auto">
          <a:xfrm>
            <a:off x="876822" y="1014608"/>
            <a:ext cx="9958191" cy="5561556"/>
          </a:xfrm>
          <a:prstGeom prst="rect">
            <a:avLst/>
          </a:prstGeom>
          <a:noFill/>
          <a:ln>
            <a:noFill/>
          </a:ln>
        </p:spPr>
      </p:pic>
    </p:spTree>
    <p:extLst>
      <p:ext uri="{BB962C8B-B14F-4D97-AF65-F5344CB8AC3E}">
        <p14:creationId xmlns:p14="http://schemas.microsoft.com/office/powerpoint/2010/main" val="1853179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9841" y="0"/>
            <a:ext cx="4403559" cy="854243"/>
          </a:xfrm>
        </p:spPr>
        <p:txBody>
          <a:bodyPr>
            <a:normAutofit/>
          </a:bodyPr>
          <a:lstStyle/>
          <a:p>
            <a:r>
              <a:rPr lang="en-US" sz="4000" b="1" dirty="0" smtClean="0">
                <a:latin typeface="Times New Roman" panose="02020603050405020304" pitchFamily="18" charset="0"/>
                <a:cs typeface="Times New Roman" panose="02020603050405020304" pitchFamily="18" charset="0"/>
              </a:rPr>
              <a:t>Work Done</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0783" y="1027281"/>
            <a:ext cx="10070431" cy="5108824"/>
          </a:xfrm>
        </p:spPr>
        <p:txBody>
          <a:bodyPr>
            <a:normAutofit fontScale="92500"/>
          </a:bodyPr>
          <a:lstStyle/>
          <a:p>
            <a:pPr marL="342900" indent="-342900" algn="l">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Created login system for different types of user for component management system.</a:t>
            </a:r>
          </a:p>
          <a:p>
            <a:pPr marL="342900" indent="-342900" algn="l">
              <a:lnSpc>
                <a:spcPct val="15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Created </a:t>
            </a:r>
            <a:r>
              <a:rPr lang="en-US" dirty="0">
                <a:latin typeface="Times New Roman" panose="02020603050405020304" pitchFamily="18" charset="0"/>
                <a:cs typeface="Times New Roman" panose="02020603050405020304" pitchFamily="18" charset="0"/>
              </a:rPr>
              <a:t>all of the part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administrator for component Management System.</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Created </a:t>
            </a:r>
            <a:r>
              <a:rPr lang="en-US" dirty="0">
                <a:latin typeface="Times New Roman" panose="02020603050405020304" pitchFamily="18" charset="0"/>
                <a:cs typeface="Times New Roman" panose="02020603050405020304" pitchFamily="18" charset="0"/>
              </a:rPr>
              <a:t>issue and return feature in CMS</a:t>
            </a:r>
            <a:r>
              <a:rPr lang="en-US"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Created all of the part of faculty page such as search, request issue, approval </a:t>
            </a:r>
            <a:r>
              <a:rPr lang="en-US" dirty="0" smtClean="0">
                <a:latin typeface="Times New Roman" panose="02020603050405020304" pitchFamily="18" charset="0"/>
                <a:cs typeface="Times New Roman" panose="02020603050405020304" pitchFamily="18" charset="0"/>
              </a:rPr>
              <a:t>issue.</a:t>
            </a:r>
          </a:p>
          <a:p>
            <a:pPr marL="342900" indent="-342900" algn="l">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Created </a:t>
            </a:r>
            <a:r>
              <a:rPr lang="en-US" dirty="0">
                <a:latin typeface="Times New Roman" panose="02020603050405020304" pitchFamily="18" charset="0"/>
                <a:cs typeface="Times New Roman" panose="02020603050405020304" pitchFamily="18" charset="0"/>
              </a:rPr>
              <a:t>staff section’s features such as request issue, request purchase, issue request, </a:t>
            </a:r>
            <a:r>
              <a:rPr lang="en-US" dirty="0" smtClean="0">
                <a:latin typeface="Times New Roman" panose="02020603050405020304" pitchFamily="18" charset="0"/>
                <a:cs typeface="Times New Roman" panose="02020603050405020304" pitchFamily="18" charset="0"/>
              </a:rPr>
              <a:t>return Issue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liabilities.</a:t>
            </a:r>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Created all the part of student page such as search, request issue, request purchase, view status, </a:t>
            </a:r>
            <a:r>
              <a:rPr lang="en-US" dirty="0" smtClean="0">
                <a:latin typeface="Times New Roman" panose="02020603050405020304" pitchFamily="18" charset="0"/>
                <a:cs typeface="Times New Roman" panose="02020603050405020304" pitchFamily="18" charset="0"/>
              </a:rPr>
              <a:t>liabilities.</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Created contact page for users where users can easily get the location of </a:t>
            </a:r>
            <a:r>
              <a:rPr lang="en-US" dirty="0" smtClean="0">
                <a:latin typeface="Times New Roman" panose="02020603050405020304" pitchFamily="18" charset="0"/>
                <a:cs typeface="Times New Roman" panose="02020603050405020304" pitchFamily="18" charset="0"/>
              </a:rPr>
              <a:t>department.</a:t>
            </a:r>
          </a:p>
          <a:p>
            <a:pPr marL="342900" indent="-34290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Created discussion forum for users and administrator.</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2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358" y="424532"/>
            <a:ext cx="7664115" cy="706437"/>
          </a:xfrm>
        </p:spPr>
        <p:txBody>
          <a:bodyPr>
            <a:normAutofit/>
          </a:bodyPr>
          <a:lstStyle/>
          <a:p>
            <a:r>
              <a:rPr lang="en-US" sz="3600" dirty="0" smtClean="0">
                <a:latin typeface="Times New Roman" panose="02020603050405020304" pitchFamily="18" charset="0"/>
                <a:cs typeface="Times New Roman" panose="02020603050405020304" pitchFamily="18" charset="0"/>
              </a:rPr>
              <a:t>OUTLINE OF PRESENTATION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75084" y="1496511"/>
            <a:ext cx="9144000" cy="4663657"/>
          </a:xfrm>
        </p:spPr>
        <p:txBody>
          <a:bodyPr>
            <a:normAutofit/>
          </a:bodyPr>
          <a:lstStyle/>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Introduction </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Problem Definition</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Background</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Literature survey </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Design</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Work done</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Conclusion </a:t>
            </a:r>
          </a:p>
          <a:p>
            <a:pPr marL="342900" indent="-34290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References </a:t>
            </a:r>
          </a:p>
          <a:p>
            <a:pPr marL="342900" indent="-342900" algn="just">
              <a:buFont typeface="Wingdings" panose="05000000000000000000" pitchFamily="2" charset="2"/>
              <a:buChar char="ü"/>
            </a:pPr>
            <a:endParaRPr lang="en-US" dirty="0" smtClean="0"/>
          </a:p>
          <a:p>
            <a:pPr marL="342900" indent="-342900" algn="just">
              <a:buFont typeface="Wingdings" panose="05000000000000000000" pitchFamily="2" charset="2"/>
              <a:buChar char="ü"/>
            </a:pPr>
            <a:endParaRPr lang="en-US" dirty="0"/>
          </a:p>
        </p:txBody>
      </p:sp>
    </p:spTree>
    <p:extLst>
      <p:ext uri="{BB962C8B-B14F-4D97-AF65-F5344CB8AC3E}">
        <p14:creationId xmlns:p14="http://schemas.microsoft.com/office/powerpoint/2010/main" val="2663174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1894" y="-1"/>
            <a:ext cx="2771274" cy="1106905"/>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Conclusion</a:t>
            </a:r>
            <a:r>
              <a:rPr lang="en-US" dirty="0" smtClean="0"/>
              <a:t> </a:t>
            </a:r>
            <a:endParaRPr lang="en-US" dirty="0"/>
          </a:p>
        </p:txBody>
      </p:sp>
      <p:sp>
        <p:nvSpPr>
          <p:cNvPr id="3" name="Subtitle 2"/>
          <p:cNvSpPr>
            <a:spLocks noGrp="1"/>
          </p:cNvSpPr>
          <p:nvPr>
            <p:ph type="subTitle" idx="1"/>
          </p:nvPr>
        </p:nvSpPr>
        <p:spPr>
          <a:xfrm>
            <a:off x="1524000" y="1503948"/>
            <a:ext cx="9144000" cy="4487779"/>
          </a:xfrm>
        </p:spPr>
        <p:txBody>
          <a:bodyPr>
            <a:normAutofit fontScale="92500"/>
          </a:bodyPr>
          <a:lstStyle/>
          <a:p>
            <a:pPr algn="just">
              <a:lnSpc>
                <a:spcPct val="150000"/>
              </a:lnSpc>
            </a:pPr>
            <a:r>
              <a:rPr lang="en-US" dirty="0" smtClean="0">
                <a:latin typeface="Times New Roman" panose="02020603050405020304" pitchFamily="18" charset="0"/>
                <a:cs typeface="Times New Roman" panose="02020603050405020304" pitchFamily="18" charset="0"/>
              </a:rPr>
              <a:t>The “Component management system” will be very helpful for ECE department in NIT Calicut. </a:t>
            </a:r>
            <a:r>
              <a:rPr lang="en-US" dirty="0">
                <a:latin typeface="Times New Roman" panose="02020603050405020304" pitchFamily="18" charset="0"/>
                <a:cs typeface="Times New Roman" panose="02020603050405020304" pitchFamily="18" charset="0"/>
              </a:rPr>
              <a:t>Users of the system can check the availability of the components without going to the store. This application helps to handle the stock and its transactions in an easy and efficient manner. This will helps to reduce the man power, saves time and will be more </a:t>
            </a:r>
            <a:r>
              <a:rPr lang="en-US" dirty="0" smtClean="0">
                <a:latin typeface="Times New Roman" panose="02020603050405020304" pitchFamily="18" charset="0"/>
                <a:cs typeface="Times New Roman" panose="02020603050405020304" pitchFamily="18" charset="0"/>
              </a:rPr>
              <a:t>accurate.</a:t>
            </a:r>
          </a:p>
          <a:p>
            <a:pPr algn="just">
              <a:lnSpc>
                <a:spcPct val="15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helps for more efficient and error free component management.</a:t>
            </a:r>
            <a:r>
              <a:rPr lang="en-US" dirty="0"/>
              <a:t/>
            </a:r>
            <a:br>
              <a:rPr lang="en-US" dirty="0"/>
            </a:br>
            <a:r>
              <a:rPr lang="en-US" dirty="0"/>
              <a:t/>
            </a: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733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915" y="493295"/>
            <a:ext cx="11682663" cy="6244389"/>
          </a:xfrm>
        </p:spPr>
        <p:txBody>
          <a:bodyPr>
            <a:normAutofit lnSpcReduction="10000"/>
          </a:bodyPr>
          <a:lstStyle/>
          <a:p>
            <a:pPr marL="342900" indent="-342900" algn="l">
              <a:buFont typeface="Wingdings" panose="05000000000000000000" pitchFamily="2" charset="2"/>
              <a:buChar char="ü"/>
            </a:pPr>
            <a:r>
              <a:rPr lang="en-US" u="sng" dirty="0" smtClean="0"/>
              <a:t>Timothy </a:t>
            </a:r>
            <a:r>
              <a:rPr lang="en-US" u="sng" dirty="0"/>
              <a:t>C</a:t>
            </a:r>
            <a:r>
              <a:rPr lang="en-US" dirty="0"/>
              <a:t>. </a:t>
            </a:r>
            <a:r>
              <a:rPr lang="en-US" i="1" dirty="0"/>
              <a:t>Object Oriented Software Engineering, </a:t>
            </a:r>
            <a:r>
              <a:rPr lang="en-US" dirty="0"/>
              <a:t>Tata McGraw-Hill-2005 Edition04</a:t>
            </a:r>
            <a:r>
              <a:rPr lang="en-US" dirty="0" smtClean="0"/>
              <a:t>.</a:t>
            </a:r>
          </a:p>
          <a:p>
            <a:pPr marL="342900" indent="-342900" algn="l">
              <a:buFont typeface="Wingdings" panose="05000000000000000000" pitchFamily="2" charset="2"/>
              <a:buChar char="ü"/>
            </a:pPr>
            <a:r>
              <a:rPr lang="en-US" dirty="0" err="1" smtClean="0">
                <a:hlinkClick r:id="rId2"/>
              </a:rPr>
              <a:t>Navathe</a:t>
            </a:r>
            <a:r>
              <a:rPr lang="en-US" dirty="0" smtClean="0"/>
              <a:t>, </a:t>
            </a:r>
            <a:r>
              <a:rPr lang="en-US" dirty="0" err="1" smtClean="0">
                <a:hlinkClick r:id="rId3"/>
              </a:rPr>
              <a:t>Elmasri</a:t>
            </a:r>
            <a:r>
              <a:rPr lang="en-US" dirty="0" smtClean="0"/>
              <a:t> </a:t>
            </a:r>
            <a:r>
              <a:rPr lang="en-US" i="1" dirty="0" smtClean="0">
                <a:hlinkClick r:id="rId4"/>
              </a:rPr>
              <a:t>Fundamentals of Database Systems</a:t>
            </a:r>
            <a:r>
              <a:rPr lang="en-US" dirty="0" smtClean="0">
                <a:hlinkClick r:id="rId4"/>
              </a:rPr>
              <a:t>, Pearson-2013 Edition06</a:t>
            </a:r>
            <a:r>
              <a:rPr lang="en-US" dirty="0" smtClean="0"/>
              <a:t>.</a:t>
            </a:r>
          </a:p>
          <a:p>
            <a:pPr marL="342900" indent="-342900" algn="l">
              <a:buFont typeface="Wingdings" panose="05000000000000000000" pitchFamily="2" charset="2"/>
              <a:buChar char="ü"/>
            </a:pPr>
            <a:r>
              <a:rPr lang="en-US" dirty="0" smtClean="0"/>
              <a:t>Stock </a:t>
            </a:r>
            <a:r>
              <a:rPr lang="en-US" dirty="0"/>
              <a:t>register of </a:t>
            </a:r>
            <a:r>
              <a:rPr lang="en-US" i="1" dirty="0"/>
              <a:t>Electronics and Communication Engineering</a:t>
            </a:r>
            <a:r>
              <a:rPr lang="en-US" dirty="0"/>
              <a:t> Department year-2015.</a:t>
            </a:r>
          </a:p>
          <a:p>
            <a:pPr marL="342900" indent="-342900" algn="l">
              <a:buFont typeface="Wingdings" panose="05000000000000000000" pitchFamily="2" charset="2"/>
              <a:buChar char="ü"/>
            </a:pPr>
            <a:r>
              <a:rPr lang="en-US" dirty="0" smtClean="0"/>
              <a:t>Report </a:t>
            </a:r>
            <a:r>
              <a:rPr lang="en-US" dirty="0"/>
              <a:t>of Component Management System by </a:t>
            </a:r>
            <a:r>
              <a:rPr lang="en-US" dirty="0" err="1"/>
              <a:t>Ramsy</a:t>
            </a:r>
            <a:r>
              <a:rPr lang="en-US" dirty="0"/>
              <a:t> </a:t>
            </a:r>
            <a:r>
              <a:rPr lang="en-US" dirty="0" err="1"/>
              <a:t>Razack</a:t>
            </a:r>
            <a:r>
              <a:rPr lang="en-US" dirty="0"/>
              <a:t> year-2013.</a:t>
            </a:r>
          </a:p>
          <a:p>
            <a:pPr marL="342900" indent="-342900" algn="l">
              <a:buFont typeface="Wingdings" panose="05000000000000000000" pitchFamily="2" charset="2"/>
              <a:buChar char="ü"/>
            </a:pPr>
            <a:r>
              <a:rPr lang="en-US" u="sng" dirty="0" smtClean="0">
                <a:hlinkClick r:id="rId5"/>
              </a:rPr>
              <a:t>http</a:t>
            </a:r>
            <a:r>
              <a:rPr lang="en-US" u="sng" dirty="0">
                <a:hlinkClick r:id="rId5"/>
              </a:rPr>
              <a:t>://www.virtualsplat.com/software-solution/store-management-software.asp</a:t>
            </a:r>
            <a:r>
              <a:rPr lang="en-US" dirty="0"/>
              <a:t> Accessed on Jan 2015.</a:t>
            </a:r>
          </a:p>
          <a:p>
            <a:pPr marL="342900" indent="-342900" algn="l">
              <a:buFont typeface="Wingdings" panose="05000000000000000000" pitchFamily="2" charset="2"/>
              <a:buChar char="ü"/>
            </a:pPr>
            <a:r>
              <a:rPr lang="en-US" dirty="0" smtClean="0"/>
              <a:t>"</a:t>
            </a:r>
            <a:r>
              <a:rPr lang="en-US" dirty="0"/>
              <a:t>IEEE P1233", Draft Guide to Developing System Requirements Specifications. 1993. </a:t>
            </a:r>
            <a:r>
              <a:rPr lang="en-US" u="sng" dirty="0">
                <a:hlinkClick r:id="rId6"/>
              </a:rPr>
              <a:t>http://www.cse.msu.edu/~chengb/RE-491/Papers/IEEE-SRS-practice.pdf</a:t>
            </a:r>
            <a:r>
              <a:rPr lang="en-US" dirty="0"/>
              <a:t> Accessed on Feb 2015.</a:t>
            </a:r>
          </a:p>
          <a:p>
            <a:pPr marL="342900" indent="-342900" algn="l">
              <a:buFont typeface="Wingdings" panose="05000000000000000000" pitchFamily="2" charset="2"/>
              <a:buChar char="ü"/>
            </a:pPr>
            <a:r>
              <a:rPr lang="en-US" u="sng" dirty="0" smtClean="0">
                <a:hlinkClick r:id="rId7"/>
              </a:rPr>
              <a:t>Jay </a:t>
            </a:r>
            <a:r>
              <a:rPr lang="en-US" u="sng" dirty="0">
                <a:hlinkClick r:id="rId7"/>
              </a:rPr>
              <a:t>Greenspan</a:t>
            </a:r>
            <a:r>
              <a:rPr lang="en-US" dirty="0"/>
              <a:t>, </a:t>
            </a:r>
            <a:r>
              <a:rPr lang="en-US" u="sng" dirty="0">
                <a:hlinkClick r:id="rId8"/>
              </a:rPr>
              <a:t>David Wall</a:t>
            </a:r>
            <a:r>
              <a:rPr lang="en-US" b="1" dirty="0"/>
              <a:t>, </a:t>
            </a:r>
            <a:r>
              <a:rPr lang="en-US" dirty="0">
                <a:latin typeface="Times New Roman" panose="02020603050405020304" pitchFamily="18" charset="0"/>
                <a:cs typeface="Times New Roman" panose="02020603050405020304" pitchFamily="18" charset="0"/>
              </a:rPr>
              <a:t>MySQL / PHP Database Applications, 2nd Edition Oct. 2003.</a:t>
            </a:r>
          </a:p>
          <a:p>
            <a:pPr marL="342900" indent="-342900" algn="l">
              <a:buFont typeface="Wingdings" panose="05000000000000000000" pitchFamily="2" charset="2"/>
              <a:buChar char="ü"/>
            </a:pPr>
            <a:r>
              <a:rPr lang="en-US" u="sng" dirty="0" smtClean="0">
                <a:hlinkClick r:id="rId9"/>
              </a:rPr>
              <a:t>http</a:t>
            </a:r>
            <a:r>
              <a:rPr lang="en-US" u="sng" dirty="0">
                <a:hlinkClick r:id="rId9"/>
              </a:rPr>
              <a:t>://www.tutorialspoint.com/mysql/mysql-using-joins.htm</a:t>
            </a:r>
            <a:r>
              <a:rPr lang="en-US" dirty="0"/>
              <a:t> Accessed on Jan 2015.</a:t>
            </a:r>
          </a:p>
          <a:p>
            <a:pPr marL="342900" indent="-342900" algn="l">
              <a:buFont typeface="Wingdings" panose="05000000000000000000" pitchFamily="2" charset="2"/>
              <a:buChar char="ü"/>
            </a:pPr>
            <a:r>
              <a:rPr lang="en-US" u="sng" dirty="0" smtClean="0">
                <a:hlinkClick r:id="rId10"/>
              </a:rPr>
              <a:t>http</a:t>
            </a:r>
            <a:r>
              <a:rPr lang="en-US" u="sng" dirty="0">
                <a:hlinkClick r:id="rId10"/>
              </a:rPr>
              <a:t>://w3schools.invisionzone.com/index.php?showtopic=47997</a:t>
            </a:r>
            <a:r>
              <a:rPr lang="en-US" dirty="0"/>
              <a:t> Accessed on Feb 2015.</a:t>
            </a:r>
          </a:p>
          <a:p>
            <a:pPr marL="342900" indent="-342900" algn="l">
              <a:buFont typeface="Wingdings" panose="05000000000000000000" pitchFamily="2" charset="2"/>
              <a:buChar char="ü"/>
            </a:pPr>
            <a:r>
              <a:rPr lang="en-US" u="sng" dirty="0" smtClean="0">
                <a:hlinkClick r:id="rId11"/>
              </a:rPr>
              <a:t>http</a:t>
            </a:r>
            <a:r>
              <a:rPr lang="en-US" u="sng" dirty="0">
                <a:hlinkClick r:id="rId11"/>
              </a:rPr>
              <a:t>://www.w3schools.com/php/default.asp</a:t>
            </a:r>
            <a:r>
              <a:rPr lang="en-US" dirty="0"/>
              <a:t> Accessed on Feb 2015. </a:t>
            </a:r>
          </a:p>
          <a:p>
            <a:pPr marL="342900" indent="-342900" algn="l">
              <a:buFont typeface="Wingdings" panose="05000000000000000000" pitchFamily="2" charset="2"/>
              <a:buChar char="ü"/>
            </a:pPr>
            <a:r>
              <a:rPr lang="en-US" u="sng" dirty="0" smtClean="0">
                <a:hlinkClick r:id="rId12"/>
              </a:rPr>
              <a:t>http</a:t>
            </a:r>
            <a:r>
              <a:rPr lang="en-US" u="sng" dirty="0">
                <a:hlinkClick r:id="rId12"/>
              </a:rPr>
              <a:t>://stackoverflow.com/questions/16358361/php-headerredirect-not-working-on-live-server</a:t>
            </a:r>
            <a:r>
              <a:rPr lang="en-US" dirty="0"/>
              <a:t> Accessed on May 2015</a:t>
            </a:r>
          </a:p>
        </p:txBody>
      </p:sp>
      <p:sp>
        <p:nvSpPr>
          <p:cNvPr id="5" name="Title 4"/>
          <p:cNvSpPr>
            <a:spLocks noGrp="1"/>
          </p:cNvSpPr>
          <p:nvPr>
            <p:ph type="ctrTitle"/>
          </p:nvPr>
        </p:nvSpPr>
        <p:spPr>
          <a:xfrm>
            <a:off x="2582781" y="0"/>
            <a:ext cx="6236368" cy="493295"/>
          </a:xfrm>
        </p:spPr>
        <p:txBody>
          <a:bodyPr>
            <a:normAutofit/>
          </a:bodyPr>
          <a:lstStyle/>
          <a:p>
            <a:r>
              <a:rPr lang="en-US" sz="2800" b="1" dirty="0" smtClean="0"/>
              <a:t>References</a:t>
            </a:r>
            <a:endParaRPr lang="en-US" sz="2800" b="1" dirty="0"/>
          </a:p>
        </p:txBody>
      </p:sp>
    </p:spTree>
    <p:extLst>
      <p:ext uri="{BB962C8B-B14F-4D97-AF65-F5344CB8AC3E}">
        <p14:creationId xmlns:p14="http://schemas.microsoft.com/office/powerpoint/2010/main" val="2745416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653" y="1122363"/>
            <a:ext cx="9144000" cy="2387600"/>
          </a:xfrm>
        </p:spPr>
        <p:txBody>
          <a:bodyPr/>
          <a:lstStyle/>
          <a:p>
            <a:r>
              <a:rPr lang="en-US" i="1" dirty="0" smtClean="0">
                <a:solidFill>
                  <a:schemeClr val="accent5">
                    <a:lumMod val="75000"/>
                  </a:schemeClr>
                </a:solidFill>
                <a:latin typeface="Times New Roman" panose="02020603050405020304" pitchFamily="18" charset="0"/>
                <a:cs typeface="Times New Roman" panose="02020603050405020304" pitchFamily="18" charset="0"/>
              </a:rPr>
              <a:t>Thank You.</a:t>
            </a:r>
            <a:endParaRPr lang="en-US" i="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899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1070" y="25052"/>
            <a:ext cx="4820157" cy="730668"/>
          </a:xfrm>
        </p:spPr>
        <p:txBody>
          <a:bodyPr>
            <a:normAutofit fontScale="90000"/>
          </a:bodyPr>
          <a:lstStyle/>
          <a:p>
            <a:pPr algn="just"/>
            <a:r>
              <a:rPr lang="en-US" sz="4000"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9073" y="846599"/>
            <a:ext cx="11622506" cy="4242759"/>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Component Management System is a web application to improve the component management in store of Electronics and Communication Engineering Department of NIT Calicut. CMS will store all transaction details of component, user details and along with it also provide easy interface to search users and components. Users can easily get no dues. This system provides GUI based interface which is very user friendly.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758" y="3144033"/>
            <a:ext cx="4670502" cy="3890649"/>
          </a:xfrm>
          <a:prstGeom prst="rect">
            <a:avLst/>
          </a:prstGeom>
        </p:spPr>
      </p:pic>
    </p:spTree>
    <p:extLst>
      <p:ext uri="{BB962C8B-B14F-4D97-AF65-F5344CB8AC3E}">
        <p14:creationId xmlns:p14="http://schemas.microsoft.com/office/powerpoint/2010/main" val="4103088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3380" y="136524"/>
            <a:ext cx="4391526" cy="789907"/>
          </a:xfrm>
        </p:spPr>
        <p:txBody>
          <a:bodyPr>
            <a:normAutofit/>
          </a:bodyPr>
          <a:lstStyle/>
          <a:p>
            <a:r>
              <a:rPr lang="en-US" sz="4000" b="1" dirty="0" smtClean="0">
                <a:latin typeface="Times New Roman" panose="02020603050405020304" pitchFamily="18" charset="0"/>
                <a:cs typeface="Times New Roman" panose="02020603050405020304" pitchFamily="18" charset="0"/>
              </a:rPr>
              <a:t>Problem Definition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1104" y="926431"/>
            <a:ext cx="11478127" cy="4981074"/>
          </a:xfrm>
        </p:spPr>
        <p:txBody>
          <a:bodyPr>
            <a:normAutofit fontScale="92500"/>
          </a:bodyPr>
          <a:lstStyle/>
          <a:p>
            <a:pPr marL="0" indent="0" algn="just">
              <a:lnSpc>
                <a:spcPct val="150000"/>
              </a:lnSpc>
              <a:buNone/>
            </a:pPr>
            <a:r>
              <a:rPr lang="en-US" dirty="0"/>
              <a:t/>
            </a:r>
            <a:br>
              <a:rPr lang="en-US" dirty="0"/>
            </a:br>
            <a:r>
              <a:rPr lang="en-US" sz="2200" dirty="0" smtClean="0">
                <a:latin typeface="Times New Roman" panose="02020603050405020304" pitchFamily="18" charset="0"/>
                <a:cs typeface="Times New Roman" panose="02020603050405020304" pitchFamily="18" charset="0"/>
              </a:rPr>
              <a:t>Component Management is a web application which automates the component and to be made available in ECED departmental website. The CMS site administrator should have the provision to add component, edit/delete/update existing components, search for components, view all components, issue/return of components and check no dues for users. Administrator should also have provision to create new user account, delete/update user’s profile and maintain the database from where they are purchasing components. Student should be able to search components and get required component issued through the staff-in-charge. Student can request for the purchase of component if its not available in the store. CMS will generate report that includes minimum stock alters, components issued to users/labs, request for components, component status, damaged components, issue no dues and view all capital components.</a:t>
            </a:r>
            <a:endParaRPr lang="en-US" sz="2200" dirty="0"/>
          </a:p>
        </p:txBody>
      </p:sp>
    </p:spTree>
    <p:extLst>
      <p:ext uri="{BB962C8B-B14F-4D97-AF65-F5344CB8AC3E}">
        <p14:creationId xmlns:p14="http://schemas.microsoft.com/office/powerpoint/2010/main" val="427287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589" y="0"/>
            <a:ext cx="9144000" cy="779289"/>
          </a:xfrm>
        </p:spPr>
        <p:txBody>
          <a:bodyPr>
            <a:normAutofit/>
          </a:bodyPr>
          <a:lstStyle/>
          <a:p>
            <a:r>
              <a:rPr lang="en-US" sz="4000" b="1" dirty="0" smtClean="0">
                <a:latin typeface="Times New Roman" panose="02020603050405020304" pitchFamily="18" charset="0"/>
                <a:cs typeface="Times New Roman" panose="02020603050405020304" pitchFamily="18" charset="0"/>
              </a:rPr>
              <a:t>Background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7697" y="1227551"/>
            <a:ext cx="10388253" cy="465968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term “CMS” has been applied to file based system (paper based) where Administrator will record the transactions in stock register which is currently done manually which consumes lot of time and results in errors. Students usually purchase components from outside which are needed for the project, because they do not have the facility to know the components that are available in the store. This results in duplication in many occasions. There are a lot of components being used in electronics </a:t>
            </a:r>
            <a:r>
              <a:rPr lang="en-US" sz="2000" dirty="0" smtClean="0">
                <a:latin typeface="Times New Roman" panose="02020603050405020304" pitchFamily="18" charset="0"/>
                <a:cs typeface="Times New Roman" panose="02020603050405020304" pitchFamily="18" charset="0"/>
              </a:rPr>
              <a:t>department by users.</a:t>
            </a:r>
            <a:endParaRPr lang="en-US" sz="2000" dirty="0"/>
          </a:p>
        </p:txBody>
      </p:sp>
    </p:spTree>
    <p:extLst>
      <p:ext uri="{BB962C8B-B14F-4D97-AF65-F5344CB8AC3E}">
        <p14:creationId xmlns:p14="http://schemas.microsoft.com/office/powerpoint/2010/main" val="1656640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5242" y="108283"/>
            <a:ext cx="9160042" cy="709864"/>
          </a:xfrm>
        </p:spPr>
        <p:txBody>
          <a:bodyPr>
            <a:noAutofit/>
          </a:bodyPr>
          <a:lstStyle/>
          <a:p>
            <a:r>
              <a:rPr lang="en-US" sz="4000" b="1" dirty="0" smtClean="0">
                <a:latin typeface="Times New Roman" panose="02020603050405020304" pitchFamily="18" charset="0"/>
                <a:cs typeface="Times New Roman" panose="02020603050405020304" pitchFamily="18" charset="0"/>
              </a:rPr>
              <a:t>Literature Survey</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82842" y="1359569"/>
            <a:ext cx="9962147" cy="4162926"/>
          </a:xfrm>
        </p:spPr>
        <p:txBody>
          <a:bodyPr>
            <a:normAutofit lnSpcReduction="10000"/>
          </a:bodyPr>
          <a:lstStyle/>
          <a:p>
            <a:pPr algn="l"/>
            <a:r>
              <a:rPr lang="en-US" sz="2200" b="1" dirty="0" smtClean="0">
                <a:latin typeface="Times New Roman" panose="02020603050405020304" pitchFamily="18" charset="0"/>
                <a:cs typeface="Times New Roman" panose="02020603050405020304" pitchFamily="18" charset="0"/>
              </a:rPr>
              <a:t>Existing System</a:t>
            </a:r>
          </a:p>
          <a:p>
            <a:pPr algn="just">
              <a:lnSpc>
                <a:spcPct val="160000"/>
              </a:lnSpc>
            </a:pPr>
            <a:r>
              <a:rPr lang="en-US" sz="2200" dirty="0">
                <a:latin typeface="Times New Roman" panose="02020603050405020304" pitchFamily="18" charset="0"/>
                <a:cs typeface="Times New Roman" panose="02020603050405020304" pitchFamily="18" charset="0"/>
              </a:rPr>
              <a:t>The concept of Component Management System is not new. A similar project </a:t>
            </a:r>
            <a:r>
              <a:rPr lang="en-US" sz="2200" dirty="0" smtClean="0">
                <a:latin typeface="Times New Roman" panose="02020603050405020304" pitchFamily="18" charset="0"/>
                <a:cs typeface="Times New Roman" panose="02020603050405020304" pitchFamily="18" charset="0"/>
              </a:rPr>
              <a:t>was </a:t>
            </a:r>
            <a:r>
              <a:rPr lang="en-US" sz="2200" dirty="0">
                <a:latin typeface="Times New Roman" panose="02020603050405020304" pitchFamily="18" charset="0"/>
                <a:cs typeface="Times New Roman" panose="02020603050405020304" pitchFamily="18" charset="0"/>
              </a:rPr>
              <a:t>already designed and implemented to address the component management system. The existing system has developed CMS in PHP language, HTML/CSS, JAVA SCRIPT, JQUERY and MYSQL as a </a:t>
            </a:r>
            <a:r>
              <a:rPr lang="en-US" sz="2200" dirty="0" smtClean="0">
                <a:latin typeface="Times New Roman" panose="02020603050405020304" pitchFamily="18" charset="0"/>
                <a:cs typeface="Times New Roman" panose="02020603050405020304" pitchFamily="18" charset="0"/>
              </a:rPr>
              <a:t>database and this </a:t>
            </a:r>
            <a:r>
              <a:rPr lang="en-US" sz="2200" dirty="0">
                <a:latin typeface="Times New Roman" panose="02020603050405020304" pitchFamily="18" charset="0"/>
                <a:cs typeface="Times New Roman" panose="02020603050405020304" pitchFamily="18" charset="0"/>
              </a:rPr>
              <a:t>system used </a:t>
            </a:r>
            <a:r>
              <a:rPr lang="en-US" sz="2200" dirty="0" err="1">
                <a:latin typeface="Times New Roman" panose="02020603050405020304" pitchFamily="18" charset="0"/>
                <a:cs typeface="Times New Roman" panose="02020603050405020304" pitchFamily="18" charset="0"/>
              </a:rPr>
              <a:t>Wamp</a:t>
            </a:r>
            <a:r>
              <a:rPr lang="en-US" sz="2200" dirty="0">
                <a:latin typeface="Times New Roman" panose="02020603050405020304" pitchFamily="18" charset="0"/>
                <a:cs typeface="Times New Roman" panose="02020603050405020304" pitchFamily="18" charset="0"/>
              </a:rPr>
              <a:t> server and it is a windows web development environment, it allows to create web application with PHP and MYSQL database. Alongside, </a:t>
            </a:r>
            <a:r>
              <a:rPr lang="en-US" sz="2200" dirty="0" err="1">
                <a:latin typeface="Times New Roman" panose="02020603050405020304" pitchFamily="18" charset="0"/>
                <a:cs typeface="Times New Roman" panose="02020603050405020304" pitchFamily="18" charset="0"/>
              </a:rPr>
              <a:t>PhpMyAdmin</a:t>
            </a:r>
            <a:r>
              <a:rPr lang="en-US" sz="2200" dirty="0">
                <a:latin typeface="Times New Roman" panose="02020603050405020304" pitchFamily="18" charset="0"/>
                <a:cs typeface="Times New Roman" panose="02020603050405020304" pitchFamily="18" charset="0"/>
              </a:rPr>
              <a:t> allows to manage easily the </a:t>
            </a:r>
            <a:r>
              <a:rPr lang="en-US" sz="2200" dirty="0" smtClean="0">
                <a:latin typeface="Times New Roman" panose="02020603050405020304" pitchFamily="18" charset="0"/>
                <a:cs typeface="Times New Roman" panose="02020603050405020304" pitchFamily="18" charset="0"/>
              </a:rPr>
              <a:t>database.</a:t>
            </a:r>
            <a:r>
              <a:rPr lang="en-US" sz="2200" dirty="0"/>
              <a:t/>
            </a:r>
            <a:br>
              <a:rPr lang="en-US" sz="2200" dirty="0"/>
            </a:br>
            <a:endParaRPr lang="en-US" sz="2200" dirty="0"/>
          </a:p>
        </p:txBody>
      </p:sp>
    </p:spTree>
    <p:extLst>
      <p:ext uri="{BB962C8B-B14F-4D97-AF65-F5344CB8AC3E}">
        <p14:creationId xmlns:p14="http://schemas.microsoft.com/office/powerpoint/2010/main" val="3133245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2684" y="0"/>
            <a:ext cx="2025316" cy="717717"/>
          </a:xfrm>
        </p:spPr>
        <p:txBody>
          <a:bodyPr>
            <a:normAutofit/>
          </a:bodyPr>
          <a:lstStyle/>
          <a:p>
            <a:r>
              <a:rPr lang="en-US" sz="4000" b="1" dirty="0" smtClean="0">
                <a:latin typeface="Times New Roman" panose="02020603050405020304" pitchFamily="18" charset="0"/>
                <a:cs typeface="Times New Roman" panose="02020603050405020304" pitchFamily="18" charset="0"/>
              </a:rPr>
              <a:t>Design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7542" y="971383"/>
            <a:ext cx="10515600" cy="556628"/>
          </a:xfrm>
        </p:spPr>
        <p:txBody>
          <a:bodyPr>
            <a:normAutofit/>
          </a:bodyPr>
          <a:lstStyle/>
          <a:p>
            <a:r>
              <a:rPr lang="en-US" sz="2400" b="1" dirty="0" smtClean="0">
                <a:latin typeface="Times New Roman" panose="02020603050405020304" pitchFamily="18" charset="0"/>
                <a:cs typeface="Times New Roman" panose="02020603050405020304" pitchFamily="18" charset="0"/>
              </a:rPr>
              <a:t>Use case</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032" y="1528011"/>
            <a:ext cx="7531768" cy="5149815"/>
          </a:xfrm>
          <a:prstGeom prst="rect">
            <a:avLst/>
          </a:prstGeom>
        </p:spPr>
      </p:pic>
    </p:spTree>
    <p:extLst>
      <p:ext uri="{BB962C8B-B14F-4D97-AF65-F5344CB8AC3E}">
        <p14:creationId xmlns:p14="http://schemas.microsoft.com/office/powerpoint/2010/main" val="3736431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84" y="84221"/>
            <a:ext cx="3104147" cy="770022"/>
          </a:xfrm>
        </p:spPr>
        <p:txBody>
          <a:bodyPr>
            <a:normAutofit/>
          </a:bodyPr>
          <a:lstStyle/>
          <a:p>
            <a:r>
              <a:rPr lang="en-US" sz="3200" dirty="0" smtClean="0">
                <a:latin typeface="Times New Roman" panose="02020603050405020304" pitchFamily="18" charset="0"/>
                <a:cs typeface="Times New Roman" panose="02020603050405020304" pitchFamily="18" charset="0"/>
              </a:rPr>
              <a:t>Design </a:t>
            </a:r>
            <a:r>
              <a:rPr lang="en-US" sz="3200" i="1" dirty="0" err="1" smtClean="0">
                <a:latin typeface="Times New Roman" panose="02020603050405020304" pitchFamily="18" charset="0"/>
                <a:cs typeface="Times New Roman" panose="02020603050405020304" pitchFamily="18" charset="0"/>
              </a:rPr>
              <a:t>contd</a:t>
            </a:r>
            <a:r>
              <a:rPr lang="en-US" sz="3200" i="1" dirty="0" smtClean="0">
                <a:latin typeface="Times New Roman" panose="02020603050405020304" pitchFamily="18" charset="0"/>
                <a:cs typeface="Times New Roman" panose="02020603050405020304" pitchFamily="18" charset="0"/>
              </a:rPr>
              <a:t>…</a:t>
            </a:r>
            <a:endParaRPr lang="en-US" sz="3200"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8284" y="979154"/>
            <a:ext cx="2394284" cy="344320"/>
          </a:xfrm>
        </p:spPr>
        <p:txBody>
          <a:bodyPr>
            <a:normAutofit fontScale="92500" lnSpcReduction="20000"/>
          </a:bodyPr>
          <a:lstStyle/>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Class Diagram</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431" y="324853"/>
            <a:ext cx="7835049" cy="6352673"/>
          </a:xfrm>
          <a:prstGeom prst="rect">
            <a:avLst/>
          </a:prstGeom>
        </p:spPr>
      </p:pic>
    </p:spTree>
    <p:extLst>
      <p:ext uri="{BB962C8B-B14F-4D97-AF65-F5344CB8AC3E}">
        <p14:creationId xmlns:p14="http://schemas.microsoft.com/office/powerpoint/2010/main" val="2693690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867526" cy="673769"/>
          </a:xfrm>
        </p:spPr>
        <p:txBody>
          <a:bodyPr>
            <a:normAutofit/>
          </a:bodyPr>
          <a:lstStyle/>
          <a:p>
            <a:r>
              <a:rPr lang="en-US" sz="3200" dirty="0" smtClean="0">
                <a:latin typeface="Times New Roman" panose="02020603050405020304" pitchFamily="18" charset="0"/>
                <a:cs typeface="Times New Roman" panose="02020603050405020304" pitchFamily="18" charset="0"/>
              </a:rPr>
              <a:t>Design </a:t>
            </a:r>
            <a:r>
              <a:rPr lang="en-US" sz="3200" i="1" dirty="0" err="1" smtClean="0">
                <a:latin typeface="Times New Roman" panose="02020603050405020304" pitchFamily="18" charset="0"/>
                <a:cs typeface="Times New Roman" panose="02020603050405020304" pitchFamily="18" charset="0"/>
              </a:rPr>
              <a:t>contd</a:t>
            </a:r>
            <a:r>
              <a:rPr lang="en-US" sz="3200" i="1" dirty="0" smtClean="0">
                <a:latin typeface="Times New Roman" panose="02020603050405020304" pitchFamily="18" charset="0"/>
                <a:cs typeface="Times New Roman" panose="02020603050405020304" pitchFamily="18" charset="0"/>
              </a:rPr>
              <a:t>…</a:t>
            </a:r>
            <a:endParaRPr lang="en-US" sz="3200" dirty="0"/>
          </a:p>
        </p:txBody>
      </p:sp>
      <p:sp>
        <p:nvSpPr>
          <p:cNvPr id="3" name="Subtitle 2"/>
          <p:cNvSpPr>
            <a:spLocks noGrp="1"/>
          </p:cNvSpPr>
          <p:nvPr>
            <p:ph type="subTitle" idx="1"/>
          </p:nvPr>
        </p:nvSpPr>
        <p:spPr>
          <a:xfrm>
            <a:off x="120315" y="774617"/>
            <a:ext cx="2185737" cy="440573"/>
          </a:xfrm>
        </p:spPr>
        <p:txBody>
          <a:bodyPr>
            <a:normAutofit fontScale="92500"/>
          </a:bodyPr>
          <a:lstStyle/>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E-R Diagram</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566" y="862012"/>
            <a:ext cx="7768139" cy="5306751"/>
          </a:xfrm>
          <a:prstGeom prst="rect">
            <a:avLst/>
          </a:prstGeom>
        </p:spPr>
      </p:pic>
    </p:spTree>
    <p:extLst>
      <p:ext uri="{BB962C8B-B14F-4D97-AF65-F5344CB8AC3E}">
        <p14:creationId xmlns:p14="http://schemas.microsoft.com/office/powerpoint/2010/main" val="2907611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540</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MID TERM PROJECT REPORT ON:  COMPONENT  MANAGEMENT  SYSTEM  Guided By  Dr. Vinod Pathari Mr. Dhanaraj K. J </vt:lpstr>
      <vt:lpstr>OUTLINE OF PRESENTATION</vt:lpstr>
      <vt:lpstr>                   INTRODUCTION</vt:lpstr>
      <vt:lpstr>Problem Definition </vt:lpstr>
      <vt:lpstr>Background </vt:lpstr>
      <vt:lpstr>Literature Survey</vt:lpstr>
      <vt:lpstr>Design</vt:lpstr>
      <vt:lpstr>Design contd…</vt:lpstr>
      <vt:lpstr>Design contd…</vt:lpstr>
      <vt:lpstr>Design contd…</vt:lpstr>
      <vt:lpstr>Screen shots:</vt:lpstr>
      <vt:lpstr>Contact Page:</vt:lpstr>
      <vt:lpstr>Admin page:</vt:lpstr>
      <vt:lpstr>Faculty page:</vt:lpstr>
      <vt:lpstr>Staff page:</vt:lpstr>
      <vt:lpstr>Student page:</vt:lpstr>
      <vt:lpstr>Discussion forum:  For Users</vt:lpstr>
      <vt:lpstr>Discussion forum:  For administrator</vt:lpstr>
      <vt:lpstr>Work Done</vt:lpstr>
      <vt:lpstr>Conclusion </vt:lpstr>
      <vt:lpstr>References</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MANAGEMENT  SYSTEM</dc:title>
  <dc:creator>spydo</dc:creator>
  <cp:lastModifiedBy>spydo</cp:lastModifiedBy>
  <cp:revision>71</cp:revision>
  <dcterms:created xsi:type="dcterms:W3CDTF">2015-03-23T06:56:48Z</dcterms:created>
  <dcterms:modified xsi:type="dcterms:W3CDTF">2015-06-06T18:46:43Z</dcterms:modified>
</cp:coreProperties>
</file>