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pic>
        <p:nvPicPr>
          <p:cNvPr id="6" name="Image 1" descr="preencoded.png">
            <a:extLst>
              <a:ext uri="{FF2B5EF4-FFF2-40B4-BE49-F238E27FC236}">
                <a16:creationId xmlns:a16="http://schemas.microsoft.com/office/drawing/2014/main" id="{B104849E-45C2-23A8-6500-99E03DA6D6F0}"/>
              </a:ext>
            </a:extLst>
          </p:cNvPr>
          <p:cNvPicPr>
            <a:picLocks noChangeAspect="1"/>
          </p:cNvPicPr>
          <p:nvPr/>
        </p:nvPicPr>
        <p:blipFill>
          <a:blip r:embed="rId3"/>
          <a:stretch>
            <a:fillRect/>
          </a:stretch>
        </p:blipFill>
        <p:spPr>
          <a:xfrm>
            <a:off x="1158076" y="1316279"/>
            <a:ext cx="1656413" cy="488537"/>
          </a:xfrm>
          <a:prstGeom prst="rect">
            <a:avLst/>
          </a:prstGeom>
        </p:spPr>
      </p:pic>
      <p:pic>
        <p:nvPicPr>
          <p:cNvPr id="7" name="Image 2" descr="preencoded.png">
            <a:extLst>
              <a:ext uri="{FF2B5EF4-FFF2-40B4-BE49-F238E27FC236}">
                <a16:creationId xmlns:a16="http://schemas.microsoft.com/office/drawing/2014/main" id="{6C798169-5F70-A3BE-3075-CF639807D49C}"/>
              </a:ext>
            </a:extLst>
          </p:cNvPr>
          <p:cNvPicPr>
            <a:picLocks noChangeAspect="1"/>
          </p:cNvPicPr>
          <p:nvPr/>
        </p:nvPicPr>
        <p:blipFill>
          <a:blip r:embed="rId4"/>
          <a:stretch>
            <a:fillRect/>
          </a:stretch>
        </p:blipFill>
        <p:spPr>
          <a:xfrm>
            <a:off x="3743793" y="1334096"/>
            <a:ext cx="1656413" cy="470720"/>
          </a:xfrm>
          <a:prstGeom prst="rect">
            <a:avLst/>
          </a:prstGeom>
        </p:spPr>
      </p:pic>
      <p:pic>
        <p:nvPicPr>
          <p:cNvPr id="8" name="Image 3" descr="preencoded.png">
            <a:extLst>
              <a:ext uri="{FF2B5EF4-FFF2-40B4-BE49-F238E27FC236}">
                <a16:creationId xmlns:a16="http://schemas.microsoft.com/office/drawing/2014/main" id="{CFAD42BC-E163-B695-00D7-283511200048}"/>
              </a:ext>
            </a:extLst>
          </p:cNvPr>
          <p:cNvPicPr>
            <a:picLocks noChangeAspect="1"/>
          </p:cNvPicPr>
          <p:nvPr/>
        </p:nvPicPr>
        <p:blipFill>
          <a:blip r:embed="rId5"/>
          <a:stretch>
            <a:fillRect/>
          </a:stretch>
        </p:blipFill>
        <p:spPr>
          <a:xfrm>
            <a:off x="6329510" y="1316279"/>
            <a:ext cx="1656413" cy="477329"/>
          </a:xfrm>
          <a:prstGeom prst="rect">
            <a:avLst/>
          </a:prstGeom>
        </p:spPr>
      </p:pic>
      <p:sp>
        <p:nvSpPr>
          <p:cNvPr id="15" name="TextBox 14">
            <a:extLst>
              <a:ext uri="{FF2B5EF4-FFF2-40B4-BE49-F238E27FC236}">
                <a16:creationId xmlns:a16="http://schemas.microsoft.com/office/drawing/2014/main" id="{5157A91B-7967-6891-7FE6-E82D70DA86F5}"/>
              </a:ext>
            </a:extLst>
          </p:cNvPr>
          <p:cNvSpPr txBox="1"/>
          <p:nvPr/>
        </p:nvSpPr>
        <p:spPr>
          <a:xfrm>
            <a:off x="1038805" y="1899543"/>
            <a:ext cx="2141717" cy="2467470"/>
          </a:xfrm>
          <a:prstGeom prst="rect">
            <a:avLst/>
          </a:prstGeom>
          <a:noFill/>
        </p:spPr>
        <p:txBody>
          <a:bodyPr wrap="square">
            <a:spAutoFit/>
          </a:bodyPr>
          <a:lstStyle/>
          <a:p>
            <a:pPr marL="0" indent="0">
              <a:lnSpc>
                <a:spcPts val="2734"/>
              </a:lnSpc>
              <a:buNone/>
            </a:pPr>
            <a:r>
              <a:rPr lang="en-US" sz="1300" b="1" dirty="0">
                <a:solidFill>
                  <a:srgbClr val="002060"/>
                </a:solidFill>
                <a:latin typeface="+mj-lt"/>
                <a:ea typeface="Prompt" pitchFamily="34" charset="-122"/>
                <a:cs typeface="Prompt" pitchFamily="34" charset="-120"/>
              </a:rPr>
              <a:t>Data-Driven Decisions</a:t>
            </a:r>
          </a:p>
          <a:p>
            <a:pPr>
              <a:lnSpc>
                <a:spcPts val="2734"/>
              </a:lnSpc>
            </a:pPr>
            <a:r>
              <a:rPr lang="en-US" sz="1200" dirty="0">
                <a:solidFill>
                  <a:srgbClr val="002060"/>
                </a:solidFill>
                <a:latin typeface="+mj-lt"/>
                <a:ea typeface="Mukta" pitchFamily="34" charset="-122"/>
                <a:cs typeface="Mukta" pitchFamily="34" charset="-120"/>
              </a:rPr>
              <a:t>Making informed decisions backed by data insights to optimize marketing strategies, product offerings, and customer experiences</a:t>
            </a:r>
            <a:r>
              <a:rPr lang="en-US" sz="1200" dirty="0">
                <a:solidFill>
                  <a:srgbClr val="002060"/>
                </a:solidFill>
                <a:latin typeface="Mukta" pitchFamily="34" charset="0"/>
                <a:ea typeface="Mukta" pitchFamily="34" charset="-122"/>
                <a:cs typeface="Mukta" pitchFamily="34" charset="-120"/>
              </a:rPr>
              <a:t>.</a:t>
            </a:r>
            <a:endParaRPr lang="en-US" sz="1200" dirty="0">
              <a:solidFill>
                <a:srgbClr val="002060"/>
              </a:solidFill>
            </a:endParaRPr>
          </a:p>
          <a:p>
            <a:pPr marL="0" indent="0">
              <a:lnSpc>
                <a:spcPts val="2734"/>
              </a:lnSpc>
              <a:buNone/>
            </a:pPr>
            <a:endParaRPr lang="en-US" sz="1300" b="1" dirty="0">
              <a:solidFill>
                <a:srgbClr val="002060"/>
              </a:solidFill>
              <a:latin typeface="+mj-lt"/>
            </a:endParaRPr>
          </a:p>
        </p:txBody>
      </p:sp>
      <p:sp>
        <p:nvSpPr>
          <p:cNvPr id="17" name="TextBox 16">
            <a:extLst>
              <a:ext uri="{FF2B5EF4-FFF2-40B4-BE49-F238E27FC236}">
                <a16:creationId xmlns:a16="http://schemas.microsoft.com/office/drawing/2014/main" id="{249E6622-B5AA-8CE1-C54C-E57069A1EE9D}"/>
              </a:ext>
            </a:extLst>
          </p:cNvPr>
          <p:cNvSpPr txBox="1"/>
          <p:nvPr/>
        </p:nvSpPr>
        <p:spPr>
          <a:xfrm>
            <a:off x="3548907" y="1899543"/>
            <a:ext cx="2414573" cy="2192075"/>
          </a:xfrm>
          <a:prstGeom prst="rect">
            <a:avLst/>
          </a:prstGeom>
          <a:noFill/>
        </p:spPr>
        <p:txBody>
          <a:bodyPr wrap="square">
            <a:spAutoFit/>
          </a:bodyPr>
          <a:lstStyle/>
          <a:p>
            <a:pPr marL="0" indent="0">
              <a:lnSpc>
                <a:spcPts val="2799"/>
              </a:lnSpc>
              <a:buNone/>
            </a:pPr>
            <a:r>
              <a:rPr lang="en-US" sz="1300" b="1" dirty="0">
                <a:solidFill>
                  <a:srgbClr val="002060"/>
                </a:solidFill>
                <a:latin typeface="+mj-lt"/>
                <a:ea typeface="Mukta" pitchFamily="34" charset="-122"/>
                <a:cs typeface="Mukta" pitchFamily="34" charset="-120"/>
              </a:rPr>
              <a:t>Continuous Monitoring</a:t>
            </a:r>
          </a:p>
          <a:p>
            <a:pPr marL="0" indent="0">
              <a:lnSpc>
                <a:spcPts val="2799"/>
              </a:lnSpc>
              <a:buNone/>
            </a:pPr>
            <a:r>
              <a:rPr lang="en-US" sz="1200" dirty="0">
                <a:solidFill>
                  <a:srgbClr val="002060"/>
                </a:solidFill>
                <a:latin typeface="+mj-lt"/>
                <a:ea typeface="Mukta" pitchFamily="34" charset="-122"/>
                <a:cs typeface="Mukta" pitchFamily="34" charset="-120"/>
              </a:rPr>
              <a:t>Realizing the importance of continuous monitoring of sales trends and patterns to adapt swiftly to the dynamic </a:t>
            </a:r>
          </a:p>
          <a:p>
            <a:pPr marL="0" indent="0">
              <a:lnSpc>
                <a:spcPts val="2799"/>
              </a:lnSpc>
              <a:buNone/>
            </a:pPr>
            <a:r>
              <a:rPr lang="en-US" sz="1200" dirty="0">
                <a:solidFill>
                  <a:srgbClr val="002060"/>
                </a:solidFill>
                <a:latin typeface="+mj-lt"/>
                <a:ea typeface="Mukta" pitchFamily="34" charset="-122"/>
                <a:cs typeface="Mukta" pitchFamily="34" charset="-120"/>
              </a:rPr>
              <a:t>e-commerce landscape.</a:t>
            </a:r>
            <a:endParaRPr lang="en-US" sz="1200" dirty="0">
              <a:solidFill>
                <a:srgbClr val="002060"/>
              </a:solidFill>
              <a:latin typeface="+mj-lt"/>
            </a:endParaRPr>
          </a:p>
        </p:txBody>
      </p:sp>
      <p:sp>
        <p:nvSpPr>
          <p:cNvPr id="19" name="TextBox 18">
            <a:extLst>
              <a:ext uri="{FF2B5EF4-FFF2-40B4-BE49-F238E27FC236}">
                <a16:creationId xmlns:a16="http://schemas.microsoft.com/office/drawing/2014/main" id="{C9397529-DB8E-FB19-A55B-20203D0B94DE}"/>
              </a:ext>
            </a:extLst>
          </p:cNvPr>
          <p:cNvSpPr txBox="1"/>
          <p:nvPr/>
        </p:nvSpPr>
        <p:spPr>
          <a:xfrm>
            <a:off x="6276502" y="1899543"/>
            <a:ext cx="2414573" cy="2467470"/>
          </a:xfrm>
          <a:prstGeom prst="rect">
            <a:avLst/>
          </a:prstGeom>
          <a:noFill/>
        </p:spPr>
        <p:txBody>
          <a:bodyPr wrap="square">
            <a:spAutoFit/>
          </a:bodyPr>
          <a:lstStyle/>
          <a:p>
            <a:pPr marL="0" indent="0">
              <a:lnSpc>
                <a:spcPts val="2734"/>
              </a:lnSpc>
              <a:buNone/>
            </a:pPr>
            <a:r>
              <a:rPr lang="en-US" sz="1300" b="1" dirty="0">
                <a:solidFill>
                  <a:srgbClr val="002060"/>
                </a:solidFill>
                <a:latin typeface="+mj-lt"/>
                <a:ea typeface="Prompt" pitchFamily="34" charset="-122"/>
                <a:cs typeface="Prompt" pitchFamily="34" charset="-120"/>
              </a:rPr>
              <a:t>Business Growth</a:t>
            </a:r>
          </a:p>
          <a:p>
            <a:pPr>
              <a:lnSpc>
                <a:spcPts val="2734"/>
              </a:lnSpc>
            </a:pPr>
            <a:r>
              <a:rPr lang="en-US" sz="1200" dirty="0">
                <a:solidFill>
                  <a:srgbClr val="002060"/>
                </a:solidFill>
                <a:latin typeface="+mj-lt"/>
                <a:ea typeface="Mukta" pitchFamily="34" charset="-122"/>
                <a:cs typeface="Mukta" pitchFamily="34" charset="-120"/>
              </a:rPr>
              <a:t>Utilizing advanced sales analysis to drive revenue growth, enhance customer retention strategies, and capitalize on market opportunities.</a:t>
            </a:r>
            <a:endParaRPr lang="en-US" sz="1200" dirty="0">
              <a:solidFill>
                <a:srgbClr val="002060"/>
              </a:solidFill>
              <a:latin typeface="+mj-lt"/>
            </a:endParaRPr>
          </a:p>
          <a:p>
            <a:pPr marL="0" indent="0">
              <a:lnSpc>
                <a:spcPts val="2734"/>
              </a:lnSpc>
              <a:buNone/>
            </a:pPr>
            <a:endParaRPr lang="en-US" sz="1300" dirty="0">
              <a:solidFill>
                <a:srgbClr val="002060"/>
              </a:solidFill>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49866"/>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t>
            </a:r>
            <a:r>
              <a:rPr lang="en-US" dirty="0">
                <a:solidFill>
                  <a:schemeClr val="accent5">
                    <a:lumMod val="20000"/>
                    <a:lumOff val="80000"/>
                  </a:schemeClr>
                </a:solidFill>
                <a:cs typeface="Arial"/>
              </a:rPr>
              <a:t>Purnendu Shekhar Achary</a:t>
            </a:r>
            <a:endParaRPr lang="en-US" sz="1400" dirty="0">
              <a:solidFill>
                <a:schemeClr val="accent5">
                  <a:lumMod val="20000"/>
                  <a:lumOff val="80000"/>
                </a:schemeClr>
              </a:solidFill>
              <a:highlight>
                <a:srgbClr val="000000"/>
              </a:highlight>
              <a:cs typeface="Arial"/>
            </a:endParaRPr>
          </a:p>
          <a:p>
            <a:r>
              <a:rPr lang="en-US" sz="1400" dirty="0">
                <a:cs typeface="Arial"/>
              </a:rPr>
              <a:t>Student ID : </a:t>
            </a:r>
            <a:r>
              <a:rPr lang="en-US" sz="1400" dirty="0">
                <a:solidFill>
                  <a:schemeClr val="accent5">
                    <a:lumMod val="20000"/>
                    <a:lumOff val="80000"/>
                  </a:schemeClr>
                </a:solidFill>
                <a:cs typeface="Arial"/>
              </a:rPr>
              <a:t>STU64662949e91ac1684416841</a:t>
            </a:r>
          </a:p>
          <a:p>
            <a:r>
              <a:rPr lang="en-US" sz="1400" dirty="0">
                <a:cs typeface="Arial"/>
              </a:rPr>
              <a:t>College Name : </a:t>
            </a:r>
            <a:r>
              <a:rPr lang="en-US" sz="1400" dirty="0">
                <a:solidFill>
                  <a:schemeClr val="accent5">
                    <a:lumMod val="20000"/>
                    <a:lumOff val="80000"/>
                  </a:schemeClr>
                </a:solidFill>
                <a:cs typeface="Arial"/>
              </a:rPr>
              <a:t>GITA Autonomous College, Bhubaneswar</a:t>
            </a:r>
            <a:endParaRPr lang="en-US" sz="1400" dirty="0">
              <a:solidFill>
                <a:schemeClr val="accent5">
                  <a:lumMod val="20000"/>
                  <a:lumOff val="80000"/>
                </a:schemeClr>
              </a:solidFill>
            </a:endParaRPr>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E-Commerce Sale Analysis using Power BI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2249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Abstract</a:t>
            </a:r>
            <a:endParaRPr lang="en-IN" sz="1800" dirty="0"/>
          </a:p>
        </p:txBody>
      </p:sp>
      <p:sp>
        <p:nvSpPr>
          <p:cNvPr id="15" name="TextBox 14">
            <a:extLst>
              <a:ext uri="{FF2B5EF4-FFF2-40B4-BE49-F238E27FC236}">
                <a16:creationId xmlns:a16="http://schemas.microsoft.com/office/drawing/2014/main" id="{0A08107E-EE8B-5065-DB1F-C6B027EB751C}"/>
              </a:ext>
            </a:extLst>
          </p:cNvPr>
          <p:cNvSpPr txBox="1"/>
          <p:nvPr/>
        </p:nvSpPr>
        <p:spPr>
          <a:xfrm>
            <a:off x="131032" y="1030898"/>
            <a:ext cx="9012968" cy="3831818"/>
          </a:xfrm>
          <a:prstGeom prst="rect">
            <a:avLst/>
          </a:prstGeom>
          <a:noFill/>
        </p:spPr>
        <p:txBody>
          <a:bodyPr wrap="square">
            <a:spAutoFit/>
          </a:bodyPr>
          <a:lstStyle/>
          <a:p>
            <a:r>
              <a:rPr lang="en-IN" sz="1350" b="1" dirty="0">
                <a:solidFill>
                  <a:srgbClr val="002060"/>
                </a:solidFill>
              </a:rPr>
              <a:t>Problem Statement:</a:t>
            </a:r>
          </a:p>
          <a:p>
            <a:r>
              <a:rPr lang="en-IN" sz="1350" dirty="0">
                <a:solidFill>
                  <a:srgbClr val="002060"/>
                </a:solidFill>
              </a:rPr>
              <a:t>E-commerce struggles with fragmented sales data, hindering strategic decisions and growth.</a:t>
            </a:r>
          </a:p>
          <a:p>
            <a:endParaRPr lang="en-IN" sz="1350" dirty="0">
              <a:solidFill>
                <a:srgbClr val="002060"/>
              </a:solidFill>
            </a:endParaRPr>
          </a:p>
          <a:p>
            <a:r>
              <a:rPr lang="en-IN" sz="1350" b="1" dirty="0">
                <a:solidFill>
                  <a:srgbClr val="002060"/>
                </a:solidFill>
              </a:rPr>
              <a:t>Project Overview:</a:t>
            </a:r>
          </a:p>
          <a:p>
            <a:r>
              <a:rPr lang="en-IN" sz="1350" dirty="0">
                <a:solidFill>
                  <a:srgbClr val="002060"/>
                </a:solidFill>
              </a:rPr>
              <a:t>Revolutionizing E-commerce analysis using Power BI for real-time insights and informed decision-making.</a:t>
            </a:r>
          </a:p>
          <a:p>
            <a:endParaRPr lang="en-IN" sz="1350" dirty="0">
              <a:solidFill>
                <a:srgbClr val="002060"/>
              </a:solidFill>
            </a:endParaRPr>
          </a:p>
          <a:p>
            <a:r>
              <a:rPr lang="en-IN" sz="1350" b="1" dirty="0">
                <a:solidFill>
                  <a:srgbClr val="002060"/>
                </a:solidFill>
              </a:rPr>
              <a:t>Proposed Solution:</a:t>
            </a:r>
            <a:endParaRPr lang="en-IN" sz="1350" dirty="0">
              <a:solidFill>
                <a:srgbClr val="002060"/>
              </a:solidFill>
            </a:endParaRPr>
          </a:p>
          <a:p>
            <a:r>
              <a:rPr lang="en-IN" sz="1350" dirty="0">
                <a:solidFill>
                  <a:srgbClr val="002060"/>
                </a:solidFill>
              </a:rPr>
              <a:t>Leveraging Power BI's analytics for comprehensive E-commerce sales data visualization and trend identification.</a:t>
            </a:r>
          </a:p>
          <a:p>
            <a:endParaRPr lang="en-IN" sz="1350" dirty="0">
              <a:solidFill>
                <a:srgbClr val="002060"/>
              </a:solidFill>
            </a:endParaRPr>
          </a:p>
          <a:p>
            <a:r>
              <a:rPr lang="en-IN" sz="1350" b="1" dirty="0">
                <a:solidFill>
                  <a:srgbClr val="002060"/>
                </a:solidFill>
              </a:rPr>
              <a:t>Technology Used:</a:t>
            </a:r>
          </a:p>
          <a:p>
            <a:r>
              <a:rPr lang="en-IN" sz="1350" dirty="0">
                <a:solidFill>
                  <a:srgbClr val="002060"/>
                </a:solidFill>
              </a:rPr>
              <a:t>Primary reliance on Power BI, seamlessly connecting diverse E-commerce platforms for unified, accurate datasets.</a:t>
            </a:r>
          </a:p>
          <a:p>
            <a:endParaRPr lang="en-IN" sz="1350" dirty="0">
              <a:solidFill>
                <a:srgbClr val="002060"/>
              </a:solidFill>
            </a:endParaRPr>
          </a:p>
          <a:p>
            <a:r>
              <a:rPr lang="en-IN" sz="1350" b="1" dirty="0">
                <a:solidFill>
                  <a:srgbClr val="002060"/>
                </a:solidFill>
              </a:rPr>
              <a:t>Modelling &amp; Result:</a:t>
            </a:r>
          </a:p>
          <a:p>
            <a:r>
              <a:rPr lang="en-IN" sz="1350" dirty="0">
                <a:solidFill>
                  <a:srgbClr val="002060"/>
                </a:solidFill>
              </a:rPr>
              <a:t>Meticulous data modelling in Power BI yields user-friendly dashboards, KPIs, and actionable insights for stakeholders.</a:t>
            </a:r>
          </a:p>
          <a:p>
            <a:endParaRPr lang="en-IN" sz="1350" dirty="0">
              <a:solidFill>
                <a:srgbClr val="002060"/>
              </a:solidFill>
            </a:endParaRPr>
          </a:p>
          <a:p>
            <a:r>
              <a:rPr lang="en-IN" sz="1350" b="1" dirty="0">
                <a:solidFill>
                  <a:srgbClr val="002060"/>
                </a:solidFill>
              </a:rPr>
              <a:t>Conclusion:</a:t>
            </a:r>
          </a:p>
          <a:p>
            <a:r>
              <a:rPr lang="en-IN" sz="1350" dirty="0">
                <a:solidFill>
                  <a:srgbClr val="002060"/>
                </a:solidFill>
              </a:rPr>
              <a:t>Transformative impact of Power BI in decoding complex data sets, empowering businesses for adaptive growth.</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5" name="Shape 2">
            <a:extLst>
              <a:ext uri="{FF2B5EF4-FFF2-40B4-BE49-F238E27FC236}">
                <a16:creationId xmlns:a16="http://schemas.microsoft.com/office/drawing/2014/main" id="{0D2D8DEB-F61A-F49E-25E1-229C098882B1}"/>
              </a:ext>
            </a:extLst>
          </p:cNvPr>
          <p:cNvSpPr/>
          <p:nvPr/>
        </p:nvSpPr>
        <p:spPr>
          <a:xfrm>
            <a:off x="230423" y="1153715"/>
            <a:ext cx="3837994" cy="1802755"/>
          </a:xfrm>
          <a:prstGeom prst="roundRect">
            <a:avLst>
              <a:gd name="adj" fmla="val 4212"/>
            </a:avLst>
          </a:prstGeom>
          <a:solidFill>
            <a:srgbClr val="002060"/>
          </a:solidFill>
          <a:ln w="13811">
            <a:solidFill>
              <a:srgbClr val="6D4562"/>
            </a:solidFill>
            <a:prstDash val="solid"/>
          </a:ln>
        </p:spPr>
        <p:txBody>
          <a:bodyPr/>
          <a:lstStyle/>
          <a:p>
            <a:endParaRPr lang="en-IN" dirty="0"/>
          </a:p>
        </p:txBody>
      </p:sp>
      <p:sp>
        <p:nvSpPr>
          <p:cNvPr id="6" name="TextBox 5">
            <a:extLst>
              <a:ext uri="{FF2B5EF4-FFF2-40B4-BE49-F238E27FC236}">
                <a16:creationId xmlns:a16="http://schemas.microsoft.com/office/drawing/2014/main" id="{9E25B880-1560-101D-01DD-C8BB645A6F97}"/>
              </a:ext>
            </a:extLst>
          </p:cNvPr>
          <p:cNvSpPr txBox="1"/>
          <p:nvPr/>
        </p:nvSpPr>
        <p:spPr>
          <a:xfrm>
            <a:off x="230423" y="1194345"/>
            <a:ext cx="3791611" cy="1585049"/>
          </a:xfrm>
          <a:prstGeom prst="rect">
            <a:avLst/>
          </a:prstGeom>
          <a:noFill/>
        </p:spPr>
        <p:txBody>
          <a:bodyPr wrap="square" rtlCol="0">
            <a:spAutoFit/>
          </a:bodyPr>
          <a:lstStyle/>
          <a:p>
            <a:r>
              <a:rPr lang="en-IN" sz="1600" b="1" dirty="0">
                <a:solidFill>
                  <a:schemeClr val="bg1"/>
                </a:solidFill>
              </a:rPr>
              <a:t>Data Visualization:</a:t>
            </a:r>
          </a:p>
          <a:p>
            <a:r>
              <a:rPr lang="en-US" sz="1300" b="0" i="0" dirty="0">
                <a:solidFill>
                  <a:srgbClr val="D1D5DB"/>
                </a:solidFill>
                <a:effectLst/>
                <a:latin typeface="+mn-lt"/>
              </a:rPr>
              <a:t>E-commerce businesses face the imperative to optimize sales strategies for sustained growth. The need for a concise E-commerce Sales Analysis, powered by tools like Power BI, is crucial in understanding customer behavior, market trends, and operational efficiency. </a:t>
            </a:r>
            <a:endParaRPr lang="en-IN" sz="1300" b="1" dirty="0">
              <a:solidFill>
                <a:schemeClr val="bg1"/>
              </a:solidFill>
              <a:latin typeface="+mn-lt"/>
            </a:endParaRPr>
          </a:p>
        </p:txBody>
      </p:sp>
      <p:sp>
        <p:nvSpPr>
          <p:cNvPr id="9" name="Shape 2">
            <a:extLst>
              <a:ext uri="{FF2B5EF4-FFF2-40B4-BE49-F238E27FC236}">
                <a16:creationId xmlns:a16="http://schemas.microsoft.com/office/drawing/2014/main" id="{EEC5394C-51BA-C3EA-A8C3-9C126785045F}"/>
              </a:ext>
            </a:extLst>
          </p:cNvPr>
          <p:cNvSpPr/>
          <p:nvPr/>
        </p:nvSpPr>
        <p:spPr>
          <a:xfrm>
            <a:off x="230423" y="3146422"/>
            <a:ext cx="3837994" cy="1686725"/>
          </a:xfrm>
          <a:prstGeom prst="roundRect">
            <a:avLst>
              <a:gd name="adj" fmla="val 4212"/>
            </a:avLst>
          </a:prstGeom>
          <a:solidFill>
            <a:srgbClr val="002060"/>
          </a:solidFill>
          <a:ln w="13811">
            <a:solidFill>
              <a:srgbClr val="6D4562"/>
            </a:solidFill>
            <a:prstDash val="solid"/>
          </a:ln>
        </p:spPr>
        <p:txBody>
          <a:bodyPr/>
          <a:lstStyle/>
          <a:p>
            <a:endParaRPr lang="en-IN" dirty="0"/>
          </a:p>
        </p:txBody>
      </p:sp>
      <p:pic>
        <p:nvPicPr>
          <p:cNvPr id="11" name="Picture 10">
            <a:extLst>
              <a:ext uri="{FF2B5EF4-FFF2-40B4-BE49-F238E27FC236}">
                <a16:creationId xmlns:a16="http://schemas.microsoft.com/office/drawing/2014/main" id="{8C915F9C-4529-EF05-C3D6-ADB4882D57A7}"/>
              </a:ext>
            </a:extLst>
          </p:cNvPr>
          <p:cNvPicPr>
            <a:picLocks noChangeAspect="1"/>
          </p:cNvPicPr>
          <p:nvPr/>
        </p:nvPicPr>
        <p:blipFill>
          <a:blip r:embed="rId3"/>
          <a:srcRect/>
          <a:stretch/>
        </p:blipFill>
        <p:spPr>
          <a:xfrm>
            <a:off x="4704522" y="827267"/>
            <a:ext cx="3904254" cy="3904254"/>
          </a:xfrm>
          <a:prstGeom prst="rect">
            <a:avLst/>
          </a:prstGeom>
          <a:ln>
            <a:noFill/>
          </a:ln>
          <a:effectLst>
            <a:softEdge rad="112500"/>
          </a:effectLst>
        </p:spPr>
      </p:pic>
      <p:sp>
        <p:nvSpPr>
          <p:cNvPr id="12" name="TextBox 11">
            <a:extLst>
              <a:ext uri="{FF2B5EF4-FFF2-40B4-BE49-F238E27FC236}">
                <a16:creationId xmlns:a16="http://schemas.microsoft.com/office/drawing/2014/main" id="{0DD39D0B-C272-D072-296C-BA2A498151B1}"/>
              </a:ext>
            </a:extLst>
          </p:cNvPr>
          <p:cNvSpPr txBox="1"/>
          <p:nvPr/>
        </p:nvSpPr>
        <p:spPr>
          <a:xfrm>
            <a:off x="230423" y="3212648"/>
            <a:ext cx="3495259" cy="1554272"/>
          </a:xfrm>
          <a:prstGeom prst="rect">
            <a:avLst/>
          </a:prstGeom>
          <a:noFill/>
        </p:spPr>
        <p:txBody>
          <a:bodyPr wrap="square" rtlCol="0">
            <a:spAutoFit/>
          </a:bodyPr>
          <a:lstStyle/>
          <a:p>
            <a:r>
              <a:rPr lang="en-US" sz="1600" b="1" dirty="0">
                <a:solidFill>
                  <a:schemeClr val="bg1"/>
                </a:solidFill>
                <a:latin typeface="+mj-lt"/>
                <a:ea typeface="Prompt" pitchFamily="34" charset="-122"/>
                <a:cs typeface="Prompt" pitchFamily="34" charset="-120"/>
              </a:rPr>
              <a:t>Data Insights:</a:t>
            </a:r>
          </a:p>
          <a:p>
            <a:r>
              <a:rPr lang="en-US" sz="1300" dirty="0">
                <a:solidFill>
                  <a:srgbClr val="DAD8E9"/>
                </a:solidFill>
                <a:latin typeface="+mj-lt"/>
                <a:ea typeface="Mukta" pitchFamily="34" charset="-122"/>
                <a:cs typeface="Mukta" pitchFamily="34" charset="-120"/>
              </a:rPr>
              <a:t>Extracting meaningful insights from large volumes of sales data can be a daunting task, obstructing the formulation of effective business strategies.</a:t>
            </a:r>
            <a:endParaRPr lang="en-US" sz="1300" dirty="0">
              <a:latin typeface="+mj-lt"/>
            </a:endParaRPr>
          </a:p>
          <a:p>
            <a:endParaRPr lang="en-US" sz="1300" dirty="0"/>
          </a:p>
          <a:p>
            <a:endParaRPr lang="en-IN" dirty="0"/>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7" name="TextBox 6">
            <a:extLst>
              <a:ext uri="{FF2B5EF4-FFF2-40B4-BE49-F238E27FC236}">
                <a16:creationId xmlns:a16="http://schemas.microsoft.com/office/drawing/2014/main" id="{5BBA325E-EC3F-E7A6-9209-DD091143A6FE}"/>
              </a:ext>
            </a:extLst>
          </p:cNvPr>
          <p:cNvSpPr txBox="1"/>
          <p:nvPr/>
        </p:nvSpPr>
        <p:spPr>
          <a:xfrm>
            <a:off x="131032" y="1170482"/>
            <a:ext cx="2685055" cy="2470356"/>
          </a:xfrm>
          <a:prstGeom prst="rect">
            <a:avLst/>
          </a:prstGeom>
          <a:noFill/>
        </p:spPr>
        <p:txBody>
          <a:bodyPr wrap="square">
            <a:spAutoFit/>
          </a:bodyPr>
          <a:lstStyle/>
          <a:p>
            <a:pPr marL="0" indent="0">
              <a:lnSpc>
                <a:spcPts val="2734"/>
              </a:lnSpc>
              <a:buNone/>
            </a:pPr>
            <a:r>
              <a:rPr lang="en-US" sz="1600" b="1" dirty="0">
                <a:solidFill>
                  <a:srgbClr val="002060"/>
                </a:solidFill>
                <a:latin typeface="+mj-lt"/>
                <a:ea typeface="Prompt" pitchFamily="34" charset="-122"/>
                <a:cs typeface="Prompt" pitchFamily="34" charset="-120"/>
              </a:rPr>
              <a:t>Data Collection:</a:t>
            </a:r>
          </a:p>
          <a:p>
            <a:pPr>
              <a:lnSpc>
                <a:spcPts val="2734"/>
              </a:lnSpc>
            </a:pPr>
            <a:r>
              <a:rPr lang="en-US" sz="1400" dirty="0">
                <a:solidFill>
                  <a:srgbClr val="002060"/>
                </a:solidFill>
                <a:latin typeface="+mj-lt"/>
                <a:ea typeface="Mukta" pitchFamily="34" charset="-122"/>
                <a:cs typeface="Mukta" pitchFamily="34" charset="-120"/>
              </a:rPr>
              <a:t>Collecting e-commerce sales data from various sources and integrating it into a centralized database for ease of analysis and reporting.</a:t>
            </a:r>
            <a:endParaRPr lang="en-US" sz="1400" dirty="0">
              <a:solidFill>
                <a:srgbClr val="002060"/>
              </a:solidFill>
              <a:latin typeface="+mj-lt"/>
            </a:endParaRPr>
          </a:p>
          <a:p>
            <a:pPr marL="0" indent="0">
              <a:lnSpc>
                <a:spcPts val="2734"/>
              </a:lnSpc>
              <a:buNone/>
            </a:pPr>
            <a:endParaRPr lang="en-US" sz="1400" dirty="0"/>
          </a:p>
        </p:txBody>
      </p:sp>
      <p:sp>
        <p:nvSpPr>
          <p:cNvPr id="9" name="TextBox 8">
            <a:extLst>
              <a:ext uri="{FF2B5EF4-FFF2-40B4-BE49-F238E27FC236}">
                <a16:creationId xmlns:a16="http://schemas.microsoft.com/office/drawing/2014/main" id="{3789803A-E537-9772-A2CB-0A03E16C6FB9}"/>
              </a:ext>
            </a:extLst>
          </p:cNvPr>
          <p:cNvSpPr txBox="1"/>
          <p:nvPr/>
        </p:nvSpPr>
        <p:spPr>
          <a:xfrm>
            <a:off x="2984957" y="1170482"/>
            <a:ext cx="2685055" cy="2822439"/>
          </a:xfrm>
          <a:prstGeom prst="rect">
            <a:avLst/>
          </a:prstGeom>
          <a:noFill/>
        </p:spPr>
        <p:txBody>
          <a:bodyPr wrap="square">
            <a:spAutoFit/>
          </a:bodyPr>
          <a:lstStyle/>
          <a:p>
            <a:pPr marL="0" indent="0">
              <a:lnSpc>
                <a:spcPts val="2734"/>
              </a:lnSpc>
              <a:buNone/>
            </a:pPr>
            <a:r>
              <a:rPr lang="en-US" sz="1600" b="1" dirty="0">
                <a:solidFill>
                  <a:srgbClr val="002060"/>
                </a:solidFill>
                <a:latin typeface="+mj-lt"/>
                <a:ea typeface="Prompt" pitchFamily="34" charset="-122"/>
                <a:cs typeface="Prompt" pitchFamily="34" charset="-120"/>
              </a:rPr>
              <a:t>Data Analysis &amp; Visualization:</a:t>
            </a:r>
          </a:p>
          <a:p>
            <a:pPr>
              <a:lnSpc>
                <a:spcPts val="2734"/>
              </a:lnSpc>
            </a:pPr>
            <a:r>
              <a:rPr lang="en-US" dirty="0">
                <a:solidFill>
                  <a:srgbClr val="002060"/>
                </a:solidFill>
                <a:latin typeface="+mj-lt"/>
                <a:ea typeface="Mukta" pitchFamily="34" charset="-122"/>
                <a:cs typeface="Mukta" pitchFamily="34" charset="-120"/>
              </a:rPr>
              <a:t>Processing and examining vast volumes of sales data to uncover trends, patterns, and actionable insights that can drive business decisions.</a:t>
            </a:r>
            <a:endParaRPr lang="en-US" dirty="0">
              <a:solidFill>
                <a:srgbClr val="002060"/>
              </a:solidFill>
              <a:latin typeface="+mj-lt"/>
            </a:endParaRPr>
          </a:p>
          <a:p>
            <a:pPr marL="0" indent="0">
              <a:lnSpc>
                <a:spcPts val="2734"/>
              </a:lnSpc>
              <a:buNone/>
            </a:pPr>
            <a:endParaRPr lang="en-US" sz="1600" dirty="0">
              <a:solidFill>
                <a:srgbClr val="002060"/>
              </a:solidFill>
              <a:latin typeface="+mj-lt"/>
            </a:endParaRPr>
          </a:p>
        </p:txBody>
      </p:sp>
      <p:sp>
        <p:nvSpPr>
          <p:cNvPr id="11" name="TextBox 10">
            <a:extLst>
              <a:ext uri="{FF2B5EF4-FFF2-40B4-BE49-F238E27FC236}">
                <a16:creationId xmlns:a16="http://schemas.microsoft.com/office/drawing/2014/main" id="{754F9633-C814-D5F2-9845-299B29234BF5}"/>
              </a:ext>
            </a:extLst>
          </p:cNvPr>
          <p:cNvSpPr txBox="1"/>
          <p:nvPr/>
        </p:nvSpPr>
        <p:spPr>
          <a:xfrm>
            <a:off x="5838882" y="1170482"/>
            <a:ext cx="2741900" cy="2470356"/>
          </a:xfrm>
          <a:prstGeom prst="rect">
            <a:avLst/>
          </a:prstGeom>
          <a:noFill/>
        </p:spPr>
        <p:txBody>
          <a:bodyPr wrap="square">
            <a:spAutoFit/>
          </a:bodyPr>
          <a:lstStyle/>
          <a:p>
            <a:pPr marL="0" indent="0">
              <a:lnSpc>
                <a:spcPts val="2734"/>
              </a:lnSpc>
              <a:buNone/>
            </a:pPr>
            <a:r>
              <a:rPr lang="en-US" sz="1600" b="1" dirty="0">
                <a:solidFill>
                  <a:srgbClr val="002060"/>
                </a:solidFill>
                <a:latin typeface="+mj-lt"/>
                <a:ea typeface="Prompt" pitchFamily="34" charset="-122"/>
                <a:cs typeface="Prompt" pitchFamily="34" charset="-120"/>
              </a:rPr>
              <a:t>Dashboard Creation:</a:t>
            </a:r>
          </a:p>
          <a:p>
            <a:pPr>
              <a:lnSpc>
                <a:spcPts val="2734"/>
              </a:lnSpc>
            </a:pPr>
            <a:r>
              <a:rPr lang="en-US" sz="1400" dirty="0">
                <a:solidFill>
                  <a:srgbClr val="002060"/>
                </a:solidFill>
                <a:latin typeface="+mj-lt"/>
                <a:ea typeface="Mukta" pitchFamily="34" charset="-122"/>
                <a:cs typeface="Mukta" pitchFamily="34" charset="-120"/>
              </a:rPr>
              <a:t>Developing interactive and visually appealing Power BI dashboards to present key sales metrics and facilitate real-time monitoring and analysis.</a:t>
            </a:r>
            <a:endParaRPr lang="en-US" sz="1400" dirty="0">
              <a:solidFill>
                <a:srgbClr val="002060"/>
              </a:solidFill>
              <a:latin typeface="+mj-lt"/>
            </a:endParaRPr>
          </a:p>
          <a:p>
            <a:pPr marL="0" indent="0">
              <a:lnSpc>
                <a:spcPts val="2734"/>
              </a:lnSpc>
              <a:buNone/>
            </a:pPr>
            <a:endParaRPr lang="en-US" sz="1400" dirty="0"/>
          </a:p>
        </p:txBody>
      </p:sp>
      <p:pic>
        <p:nvPicPr>
          <p:cNvPr id="13" name="Picture 12">
            <a:extLst>
              <a:ext uri="{FF2B5EF4-FFF2-40B4-BE49-F238E27FC236}">
                <a16:creationId xmlns:a16="http://schemas.microsoft.com/office/drawing/2014/main" id="{87FED218-888E-B684-9D83-12E36F0DCDD9}"/>
              </a:ext>
            </a:extLst>
          </p:cNvPr>
          <p:cNvPicPr>
            <a:picLocks noChangeAspect="1"/>
          </p:cNvPicPr>
          <p:nvPr/>
        </p:nvPicPr>
        <p:blipFill>
          <a:blip r:embed="rId3"/>
          <a:stretch>
            <a:fillRect/>
          </a:stretch>
        </p:blipFill>
        <p:spPr>
          <a:xfrm>
            <a:off x="880586" y="3584713"/>
            <a:ext cx="6893795" cy="1345096"/>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5" name="Shape 2">
            <a:extLst>
              <a:ext uri="{FF2B5EF4-FFF2-40B4-BE49-F238E27FC236}">
                <a16:creationId xmlns:a16="http://schemas.microsoft.com/office/drawing/2014/main" id="{018605A6-7D30-BD88-2E8E-30681C363C3C}"/>
              </a:ext>
            </a:extLst>
          </p:cNvPr>
          <p:cNvSpPr/>
          <p:nvPr/>
        </p:nvSpPr>
        <p:spPr>
          <a:xfrm>
            <a:off x="457646" y="1408660"/>
            <a:ext cx="377241" cy="400262"/>
          </a:xfrm>
          <a:prstGeom prst="roundRect">
            <a:avLst>
              <a:gd name="adj" fmla="val 20000"/>
            </a:avLst>
          </a:prstGeom>
          <a:solidFill>
            <a:srgbClr val="002060"/>
          </a:solidFill>
          <a:ln w="13811">
            <a:solidFill>
              <a:srgbClr val="6D4562"/>
            </a:solidFill>
            <a:prstDash val="solid"/>
          </a:ln>
        </p:spPr>
      </p:sp>
      <p:sp>
        <p:nvSpPr>
          <p:cNvPr id="8" name="TextBox 7">
            <a:extLst>
              <a:ext uri="{FF2B5EF4-FFF2-40B4-BE49-F238E27FC236}">
                <a16:creationId xmlns:a16="http://schemas.microsoft.com/office/drawing/2014/main" id="{B5135ECC-93B9-59FE-5194-867772870DAA}"/>
              </a:ext>
            </a:extLst>
          </p:cNvPr>
          <p:cNvSpPr txBox="1"/>
          <p:nvPr/>
        </p:nvSpPr>
        <p:spPr>
          <a:xfrm>
            <a:off x="330172" y="1346616"/>
            <a:ext cx="632187" cy="462306"/>
          </a:xfrm>
          <a:prstGeom prst="rect">
            <a:avLst/>
          </a:prstGeom>
          <a:noFill/>
        </p:spPr>
        <p:txBody>
          <a:bodyPr wrap="square">
            <a:spAutoFit/>
          </a:bodyPr>
          <a:lstStyle/>
          <a:p>
            <a:pPr marL="0" indent="0" algn="ctr">
              <a:lnSpc>
                <a:spcPts val="3281"/>
              </a:lnSpc>
              <a:buNone/>
            </a:pPr>
            <a:r>
              <a:rPr lang="en-US" sz="1800" b="1" dirty="0">
                <a:solidFill>
                  <a:srgbClr val="DAD8E9"/>
                </a:solidFill>
                <a:latin typeface="+mj-lt"/>
                <a:ea typeface="Prompt" pitchFamily="34" charset="-122"/>
                <a:cs typeface="Prompt" pitchFamily="34" charset="-120"/>
              </a:rPr>
              <a:t>1</a:t>
            </a:r>
            <a:endParaRPr lang="en-US" sz="1800" b="1" dirty="0">
              <a:latin typeface="+mj-lt"/>
            </a:endParaRPr>
          </a:p>
        </p:txBody>
      </p:sp>
      <p:sp>
        <p:nvSpPr>
          <p:cNvPr id="10" name="TextBox 9">
            <a:extLst>
              <a:ext uri="{FF2B5EF4-FFF2-40B4-BE49-F238E27FC236}">
                <a16:creationId xmlns:a16="http://schemas.microsoft.com/office/drawing/2014/main" id="{A60B316D-E92F-72B3-66F0-7880D595EE33}"/>
              </a:ext>
            </a:extLst>
          </p:cNvPr>
          <p:cNvSpPr txBox="1"/>
          <p:nvPr/>
        </p:nvSpPr>
        <p:spPr>
          <a:xfrm>
            <a:off x="834887" y="1346616"/>
            <a:ext cx="3319670" cy="1428724"/>
          </a:xfrm>
          <a:prstGeom prst="rect">
            <a:avLst/>
          </a:prstGeom>
          <a:noFill/>
        </p:spPr>
        <p:txBody>
          <a:bodyPr wrap="square">
            <a:spAutoFit/>
          </a:bodyPr>
          <a:lstStyle/>
          <a:p>
            <a:pPr marL="0" indent="0">
              <a:lnSpc>
                <a:spcPts val="2734"/>
              </a:lnSpc>
              <a:buNone/>
            </a:pPr>
            <a:r>
              <a:rPr lang="en-US" sz="1400" b="1" dirty="0">
                <a:solidFill>
                  <a:srgbClr val="002060"/>
                </a:solidFill>
                <a:latin typeface="+mj-lt"/>
                <a:ea typeface="Prompt" pitchFamily="34" charset="-122"/>
                <a:cs typeface="Prompt" pitchFamily="34" charset="-120"/>
              </a:rPr>
              <a:t>Data Integration:</a:t>
            </a:r>
          </a:p>
          <a:p>
            <a:pPr>
              <a:lnSpc>
                <a:spcPts val="2734"/>
              </a:lnSpc>
            </a:pPr>
            <a:r>
              <a:rPr lang="en-US" sz="1300" dirty="0">
                <a:solidFill>
                  <a:srgbClr val="002060"/>
                </a:solidFill>
                <a:latin typeface="+mj-lt"/>
                <a:ea typeface="Mukta" pitchFamily="34" charset="-122"/>
                <a:cs typeface="Mukta" pitchFamily="34" charset="-120"/>
              </a:rPr>
              <a:t>Integrating data from multiple e-commerce platforms to create a consolidated view of sales data for comprehensive analysis.</a:t>
            </a:r>
            <a:endParaRPr lang="en-US" sz="1300" dirty="0">
              <a:solidFill>
                <a:srgbClr val="002060"/>
              </a:solidFill>
              <a:latin typeface="+mj-lt"/>
            </a:endParaRPr>
          </a:p>
        </p:txBody>
      </p:sp>
      <p:sp>
        <p:nvSpPr>
          <p:cNvPr id="11" name="Shape 2">
            <a:extLst>
              <a:ext uri="{FF2B5EF4-FFF2-40B4-BE49-F238E27FC236}">
                <a16:creationId xmlns:a16="http://schemas.microsoft.com/office/drawing/2014/main" id="{652B3797-160F-F4CF-79AC-7324396EEBF3}"/>
              </a:ext>
            </a:extLst>
          </p:cNvPr>
          <p:cNvSpPr/>
          <p:nvPr/>
        </p:nvSpPr>
        <p:spPr>
          <a:xfrm>
            <a:off x="4531798" y="1408660"/>
            <a:ext cx="377241" cy="400262"/>
          </a:xfrm>
          <a:prstGeom prst="roundRect">
            <a:avLst>
              <a:gd name="adj" fmla="val 20000"/>
            </a:avLst>
          </a:prstGeom>
          <a:solidFill>
            <a:srgbClr val="002060"/>
          </a:solidFill>
          <a:ln w="13811">
            <a:solidFill>
              <a:srgbClr val="6D4562"/>
            </a:solidFill>
            <a:prstDash val="solid"/>
          </a:ln>
        </p:spPr>
        <p:txBody>
          <a:bodyPr/>
          <a:lstStyle/>
          <a:p>
            <a:endParaRPr lang="en-IN" dirty="0"/>
          </a:p>
        </p:txBody>
      </p:sp>
      <p:sp>
        <p:nvSpPr>
          <p:cNvPr id="14" name="TextBox 13">
            <a:extLst>
              <a:ext uri="{FF2B5EF4-FFF2-40B4-BE49-F238E27FC236}">
                <a16:creationId xmlns:a16="http://schemas.microsoft.com/office/drawing/2014/main" id="{9A759B5F-5405-1B98-80F2-89DBF7C80F28}"/>
              </a:ext>
            </a:extLst>
          </p:cNvPr>
          <p:cNvSpPr txBox="1"/>
          <p:nvPr/>
        </p:nvSpPr>
        <p:spPr>
          <a:xfrm>
            <a:off x="4404324" y="1346616"/>
            <a:ext cx="632187" cy="462306"/>
          </a:xfrm>
          <a:prstGeom prst="rect">
            <a:avLst/>
          </a:prstGeom>
          <a:noFill/>
        </p:spPr>
        <p:txBody>
          <a:bodyPr wrap="square">
            <a:spAutoFit/>
          </a:bodyPr>
          <a:lstStyle/>
          <a:p>
            <a:pPr marL="0" indent="0" algn="ctr">
              <a:lnSpc>
                <a:spcPts val="3281"/>
              </a:lnSpc>
              <a:buNone/>
            </a:pPr>
            <a:r>
              <a:rPr lang="en-US" sz="1800" b="1" dirty="0">
                <a:solidFill>
                  <a:srgbClr val="DAD8E9"/>
                </a:solidFill>
                <a:latin typeface="+mj-lt"/>
                <a:cs typeface="Prompt" pitchFamily="34" charset="-120"/>
              </a:rPr>
              <a:t>2</a:t>
            </a:r>
            <a:endParaRPr lang="en-US" sz="1800" b="1" dirty="0">
              <a:latin typeface="+mj-lt"/>
            </a:endParaRPr>
          </a:p>
        </p:txBody>
      </p:sp>
      <p:sp>
        <p:nvSpPr>
          <p:cNvPr id="16" name="TextBox 15">
            <a:extLst>
              <a:ext uri="{FF2B5EF4-FFF2-40B4-BE49-F238E27FC236}">
                <a16:creationId xmlns:a16="http://schemas.microsoft.com/office/drawing/2014/main" id="{A8C5B9C2-9795-7FFD-90C8-C48F954A487D}"/>
              </a:ext>
            </a:extLst>
          </p:cNvPr>
          <p:cNvSpPr txBox="1"/>
          <p:nvPr/>
        </p:nvSpPr>
        <p:spPr>
          <a:xfrm>
            <a:off x="4909039" y="1346616"/>
            <a:ext cx="3319670" cy="1816331"/>
          </a:xfrm>
          <a:prstGeom prst="rect">
            <a:avLst/>
          </a:prstGeom>
          <a:noFill/>
        </p:spPr>
        <p:txBody>
          <a:bodyPr wrap="square">
            <a:spAutoFit/>
          </a:bodyPr>
          <a:lstStyle/>
          <a:p>
            <a:pPr marL="0" indent="0">
              <a:lnSpc>
                <a:spcPts val="2734"/>
              </a:lnSpc>
              <a:buNone/>
            </a:pPr>
            <a:r>
              <a:rPr lang="en-US" sz="1400" b="1" dirty="0">
                <a:solidFill>
                  <a:srgbClr val="002060"/>
                </a:solidFill>
                <a:latin typeface="+mj-lt"/>
                <a:ea typeface="Prompt" pitchFamily="34" charset="-122"/>
                <a:cs typeface="Prompt" pitchFamily="34" charset="-120"/>
              </a:rPr>
              <a:t>Custom Visualization:</a:t>
            </a:r>
          </a:p>
          <a:p>
            <a:pPr>
              <a:lnSpc>
                <a:spcPts val="2734"/>
              </a:lnSpc>
            </a:pPr>
            <a:r>
              <a:rPr lang="en-US" sz="1300" dirty="0">
                <a:solidFill>
                  <a:srgbClr val="002060"/>
                </a:solidFill>
                <a:latin typeface="+mj-lt"/>
                <a:ea typeface="Mukta" pitchFamily="34" charset="-122"/>
                <a:cs typeface="Mukta" pitchFamily="34" charset="-120"/>
              </a:rPr>
              <a:t>Developing custom visualizations in Power BI to effectively communicate sales insights and performance to stakeholders.</a:t>
            </a:r>
            <a:endParaRPr lang="en-US" sz="1300" dirty="0">
              <a:solidFill>
                <a:srgbClr val="002060"/>
              </a:solidFill>
              <a:latin typeface="+mj-lt"/>
            </a:endParaRPr>
          </a:p>
          <a:p>
            <a:pPr marL="0" indent="0">
              <a:lnSpc>
                <a:spcPts val="2734"/>
              </a:lnSpc>
              <a:buNone/>
            </a:pPr>
            <a:endParaRPr lang="en-US" sz="1400" dirty="0"/>
          </a:p>
        </p:txBody>
      </p:sp>
      <p:sp>
        <p:nvSpPr>
          <p:cNvPr id="17" name="Shape 2">
            <a:extLst>
              <a:ext uri="{FF2B5EF4-FFF2-40B4-BE49-F238E27FC236}">
                <a16:creationId xmlns:a16="http://schemas.microsoft.com/office/drawing/2014/main" id="{684E18BC-BA33-DD9C-853F-F1A4FBB072A0}"/>
              </a:ext>
            </a:extLst>
          </p:cNvPr>
          <p:cNvSpPr/>
          <p:nvPr/>
        </p:nvSpPr>
        <p:spPr>
          <a:xfrm>
            <a:off x="457644" y="3117563"/>
            <a:ext cx="377241" cy="400262"/>
          </a:xfrm>
          <a:prstGeom prst="roundRect">
            <a:avLst>
              <a:gd name="adj" fmla="val 20000"/>
            </a:avLst>
          </a:prstGeom>
          <a:solidFill>
            <a:srgbClr val="002060"/>
          </a:solidFill>
          <a:ln w="13811">
            <a:solidFill>
              <a:srgbClr val="6D4562"/>
            </a:solidFill>
            <a:prstDash val="solid"/>
          </a:ln>
        </p:spPr>
        <p:txBody>
          <a:bodyPr/>
          <a:lstStyle/>
          <a:p>
            <a:endParaRPr lang="en-IN" dirty="0"/>
          </a:p>
        </p:txBody>
      </p:sp>
      <p:sp>
        <p:nvSpPr>
          <p:cNvPr id="18" name="TextBox 17">
            <a:extLst>
              <a:ext uri="{FF2B5EF4-FFF2-40B4-BE49-F238E27FC236}">
                <a16:creationId xmlns:a16="http://schemas.microsoft.com/office/drawing/2014/main" id="{7F1A9AB5-7742-8702-66FC-D1B43F0A1D0C}"/>
              </a:ext>
            </a:extLst>
          </p:cNvPr>
          <p:cNvSpPr txBox="1"/>
          <p:nvPr/>
        </p:nvSpPr>
        <p:spPr>
          <a:xfrm>
            <a:off x="330172" y="3027396"/>
            <a:ext cx="632187" cy="462306"/>
          </a:xfrm>
          <a:prstGeom prst="rect">
            <a:avLst/>
          </a:prstGeom>
          <a:noFill/>
        </p:spPr>
        <p:txBody>
          <a:bodyPr wrap="square">
            <a:spAutoFit/>
          </a:bodyPr>
          <a:lstStyle/>
          <a:p>
            <a:pPr marL="0" indent="0" algn="ctr">
              <a:lnSpc>
                <a:spcPts val="3281"/>
              </a:lnSpc>
              <a:buNone/>
            </a:pPr>
            <a:r>
              <a:rPr lang="en-US" sz="1800" b="1" dirty="0">
                <a:solidFill>
                  <a:srgbClr val="DAD8E9"/>
                </a:solidFill>
                <a:latin typeface="+mj-lt"/>
                <a:cs typeface="Prompt" pitchFamily="34" charset="-120"/>
              </a:rPr>
              <a:t>3</a:t>
            </a:r>
            <a:endParaRPr lang="en-US" sz="1800" b="1" dirty="0">
              <a:latin typeface="+mj-lt"/>
            </a:endParaRPr>
          </a:p>
        </p:txBody>
      </p:sp>
      <p:sp>
        <p:nvSpPr>
          <p:cNvPr id="20" name="TextBox 19">
            <a:extLst>
              <a:ext uri="{FF2B5EF4-FFF2-40B4-BE49-F238E27FC236}">
                <a16:creationId xmlns:a16="http://schemas.microsoft.com/office/drawing/2014/main" id="{DA19EF9E-0AA2-59EB-A27E-8351E8585B38}"/>
              </a:ext>
            </a:extLst>
          </p:cNvPr>
          <p:cNvSpPr txBox="1"/>
          <p:nvPr/>
        </p:nvSpPr>
        <p:spPr>
          <a:xfrm>
            <a:off x="834885" y="3050326"/>
            <a:ext cx="3319670" cy="2124108"/>
          </a:xfrm>
          <a:prstGeom prst="rect">
            <a:avLst/>
          </a:prstGeom>
          <a:noFill/>
        </p:spPr>
        <p:txBody>
          <a:bodyPr wrap="square">
            <a:spAutoFit/>
          </a:bodyPr>
          <a:lstStyle/>
          <a:p>
            <a:pPr marL="0" indent="0">
              <a:lnSpc>
                <a:spcPts val="2734"/>
              </a:lnSpc>
              <a:buNone/>
            </a:pPr>
            <a:r>
              <a:rPr lang="en-US" sz="1400" b="1" dirty="0">
                <a:solidFill>
                  <a:srgbClr val="002060"/>
                </a:solidFill>
                <a:latin typeface="+mj-lt"/>
                <a:ea typeface="Prompt" pitchFamily="34" charset="-122"/>
                <a:cs typeface="Prompt" pitchFamily="34" charset="-120"/>
              </a:rPr>
              <a:t>Automated Reporting:</a:t>
            </a:r>
          </a:p>
          <a:p>
            <a:pPr>
              <a:lnSpc>
                <a:spcPts val="2734"/>
              </a:lnSpc>
            </a:pPr>
            <a:r>
              <a:rPr lang="en-US" sz="1300" dirty="0">
                <a:solidFill>
                  <a:srgbClr val="002060"/>
                </a:solidFill>
                <a:latin typeface="+mj-lt"/>
                <a:ea typeface="Mukta" pitchFamily="34" charset="-122"/>
                <a:cs typeface="Mukta" pitchFamily="34" charset="-120"/>
              </a:rPr>
              <a:t>Implementing automated reporting capabilities to schedule and distribute critical sales reports to decision-makers.</a:t>
            </a:r>
            <a:endParaRPr lang="en-US" sz="1300" dirty="0">
              <a:solidFill>
                <a:srgbClr val="002060"/>
              </a:solidFill>
              <a:latin typeface="+mj-lt"/>
            </a:endParaRPr>
          </a:p>
          <a:p>
            <a:pPr marL="0" indent="0">
              <a:lnSpc>
                <a:spcPts val="2734"/>
              </a:lnSpc>
              <a:buNone/>
            </a:pPr>
            <a:endParaRPr lang="en-US" sz="1400" b="1" dirty="0">
              <a:solidFill>
                <a:srgbClr val="002060"/>
              </a:solidFill>
              <a:latin typeface="+mj-lt"/>
              <a:ea typeface="Prompt" pitchFamily="34" charset="-122"/>
              <a:cs typeface="Prompt" pitchFamily="34" charset="-120"/>
            </a:endParaRPr>
          </a:p>
          <a:p>
            <a:pPr marL="0" indent="0">
              <a:lnSpc>
                <a:spcPts val="2734"/>
              </a:lnSpc>
              <a:buNone/>
            </a:pPr>
            <a:endParaRPr lang="en-US" sz="1400" dirty="0"/>
          </a:p>
        </p:txBody>
      </p:sp>
      <p:sp>
        <p:nvSpPr>
          <p:cNvPr id="22" name="Shape 2">
            <a:extLst>
              <a:ext uri="{FF2B5EF4-FFF2-40B4-BE49-F238E27FC236}">
                <a16:creationId xmlns:a16="http://schemas.microsoft.com/office/drawing/2014/main" id="{66600E4E-E978-5385-BE77-4D01A8A2A700}"/>
              </a:ext>
            </a:extLst>
          </p:cNvPr>
          <p:cNvSpPr/>
          <p:nvPr/>
        </p:nvSpPr>
        <p:spPr>
          <a:xfrm>
            <a:off x="4531796" y="3117563"/>
            <a:ext cx="377241" cy="400262"/>
          </a:xfrm>
          <a:prstGeom prst="roundRect">
            <a:avLst>
              <a:gd name="adj" fmla="val 20000"/>
            </a:avLst>
          </a:prstGeom>
          <a:solidFill>
            <a:srgbClr val="002060"/>
          </a:solidFill>
          <a:ln w="13811">
            <a:solidFill>
              <a:srgbClr val="6D4562"/>
            </a:solidFill>
            <a:prstDash val="solid"/>
          </a:ln>
        </p:spPr>
        <p:txBody>
          <a:bodyPr/>
          <a:lstStyle/>
          <a:p>
            <a:endParaRPr lang="en-IN" dirty="0"/>
          </a:p>
        </p:txBody>
      </p:sp>
      <p:sp>
        <p:nvSpPr>
          <p:cNvPr id="23" name="TextBox 22">
            <a:extLst>
              <a:ext uri="{FF2B5EF4-FFF2-40B4-BE49-F238E27FC236}">
                <a16:creationId xmlns:a16="http://schemas.microsoft.com/office/drawing/2014/main" id="{3E466346-24FB-57FB-F5B8-4B99B8BBFC9D}"/>
              </a:ext>
            </a:extLst>
          </p:cNvPr>
          <p:cNvSpPr txBox="1"/>
          <p:nvPr/>
        </p:nvSpPr>
        <p:spPr>
          <a:xfrm>
            <a:off x="4404324" y="3029700"/>
            <a:ext cx="632187" cy="462306"/>
          </a:xfrm>
          <a:prstGeom prst="rect">
            <a:avLst/>
          </a:prstGeom>
          <a:noFill/>
        </p:spPr>
        <p:txBody>
          <a:bodyPr wrap="square">
            <a:spAutoFit/>
          </a:bodyPr>
          <a:lstStyle/>
          <a:p>
            <a:pPr marL="0" indent="0" algn="ctr">
              <a:lnSpc>
                <a:spcPts val="3281"/>
              </a:lnSpc>
              <a:buNone/>
            </a:pPr>
            <a:r>
              <a:rPr lang="en-US" sz="1800" b="1" dirty="0">
                <a:solidFill>
                  <a:srgbClr val="DAD8E9"/>
                </a:solidFill>
                <a:latin typeface="+mj-lt"/>
                <a:cs typeface="Prompt" pitchFamily="34" charset="-120"/>
              </a:rPr>
              <a:t>4</a:t>
            </a:r>
            <a:endParaRPr lang="en-US" sz="1800" b="1" dirty="0">
              <a:latin typeface="+mj-lt"/>
            </a:endParaRPr>
          </a:p>
        </p:txBody>
      </p:sp>
      <p:sp>
        <p:nvSpPr>
          <p:cNvPr id="25" name="TextBox 24">
            <a:extLst>
              <a:ext uri="{FF2B5EF4-FFF2-40B4-BE49-F238E27FC236}">
                <a16:creationId xmlns:a16="http://schemas.microsoft.com/office/drawing/2014/main" id="{70EE9090-72D3-77E9-71DD-03998FC50A98}"/>
              </a:ext>
            </a:extLst>
          </p:cNvPr>
          <p:cNvSpPr txBox="1"/>
          <p:nvPr/>
        </p:nvSpPr>
        <p:spPr>
          <a:xfrm>
            <a:off x="4909037" y="3054410"/>
            <a:ext cx="3400078" cy="1777859"/>
          </a:xfrm>
          <a:prstGeom prst="rect">
            <a:avLst/>
          </a:prstGeom>
          <a:noFill/>
        </p:spPr>
        <p:txBody>
          <a:bodyPr wrap="square">
            <a:spAutoFit/>
          </a:bodyPr>
          <a:lstStyle/>
          <a:p>
            <a:pPr marL="0" indent="0">
              <a:lnSpc>
                <a:spcPts val="2734"/>
              </a:lnSpc>
              <a:buNone/>
            </a:pPr>
            <a:r>
              <a:rPr lang="en-US" sz="1400" b="1" dirty="0">
                <a:solidFill>
                  <a:srgbClr val="002060"/>
                </a:solidFill>
                <a:latin typeface="+mj-lt"/>
                <a:ea typeface="Prompt" pitchFamily="34" charset="-122"/>
                <a:cs typeface="Prompt" pitchFamily="34" charset="-120"/>
              </a:rPr>
              <a:t>Real-time Monitoring:</a:t>
            </a:r>
          </a:p>
          <a:p>
            <a:pPr>
              <a:lnSpc>
                <a:spcPts val="2734"/>
              </a:lnSpc>
            </a:pPr>
            <a:r>
              <a:rPr lang="en-US" sz="1300" dirty="0">
                <a:solidFill>
                  <a:srgbClr val="002060"/>
                </a:solidFill>
                <a:latin typeface="+mj-lt"/>
                <a:ea typeface="Mukta" pitchFamily="34" charset="-122"/>
                <a:cs typeface="Mukta" pitchFamily="34" charset="-120"/>
              </a:rPr>
              <a:t>Enabling real-time monitoring of sales trends and performance through live Power BI dashboards for prompt decision-making.</a:t>
            </a:r>
            <a:endParaRPr lang="en-US" sz="1300" dirty="0">
              <a:solidFill>
                <a:srgbClr val="002060"/>
              </a:solidFill>
              <a:latin typeface="+mj-lt"/>
            </a:endParaRPr>
          </a:p>
          <a:p>
            <a:pPr marL="0" indent="0">
              <a:lnSpc>
                <a:spcPts val="2734"/>
              </a:lnSpc>
              <a:buNone/>
            </a:pPr>
            <a:endParaRPr lang="en-US" sz="1400" b="1" dirty="0">
              <a:solidFill>
                <a:srgbClr val="002060"/>
              </a:solidFill>
              <a:latin typeface="+mj-lt"/>
            </a:endParaRP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6" name="TextBox 5">
            <a:extLst>
              <a:ext uri="{FF2B5EF4-FFF2-40B4-BE49-F238E27FC236}">
                <a16:creationId xmlns:a16="http://schemas.microsoft.com/office/drawing/2014/main" id="{E0F65067-17BD-9169-E8F3-7F8BD92331BF}"/>
              </a:ext>
            </a:extLst>
          </p:cNvPr>
          <p:cNvSpPr txBox="1"/>
          <p:nvPr/>
        </p:nvSpPr>
        <p:spPr>
          <a:xfrm>
            <a:off x="216037" y="1008247"/>
            <a:ext cx="3500064" cy="1422890"/>
          </a:xfrm>
          <a:prstGeom prst="rect">
            <a:avLst/>
          </a:prstGeom>
          <a:noFill/>
        </p:spPr>
        <p:txBody>
          <a:bodyPr wrap="square">
            <a:spAutoFit/>
          </a:bodyPr>
          <a:lstStyle/>
          <a:p>
            <a:pPr marL="0" indent="0">
              <a:lnSpc>
                <a:spcPts val="2734"/>
              </a:lnSpc>
              <a:buNone/>
            </a:pPr>
            <a:r>
              <a:rPr lang="en-US" sz="1300" b="1" dirty="0">
                <a:solidFill>
                  <a:srgbClr val="002060"/>
                </a:solidFill>
                <a:latin typeface="+mj-lt"/>
                <a:ea typeface="Prompt" pitchFamily="34" charset="-122"/>
                <a:cs typeface="Prompt" pitchFamily="34" charset="-120"/>
              </a:rPr>
              <a:t>Power BI</a:t>
            </a:r>
            <a:r>
              <a:rPr lang="en-US" sz="1500" b="1" dirty="0">
                <a:solidFill>
                  <a:srgbClr val="002060"/>
                </a:solidFill>
                <a:latin typeface="+mj-lt"/>
                <a:ea typeface="Prompt" pitchFamily="34" charset="-122"/>
                <a:cs typeface="Prompt" pitchFamily="34" charset="-120"/>
              </a:rPr>
              <a:t>:</a:t>
            </a:r>
          </a:p>
          <a:p>
            <a:pPr marL="0" indent="0">
              <a:lnSpc>
                <a:spcPts val="2734"/>
              </a:lnSpc>
              <a:buNone/>
            </a:pPr>
            <a:r>
              <a:rPr lang="en-US" sz="1100" dirty="0">
                <a:solidFill>
                  <a:srgbClr val="002060"/>
                </a:solidFill>
                <a:latin typeface="+mj-lt"/>
                <a:ea typeface="Mukta" pitchFamily="34" charset="-122"/>
                <a:cs typeface="Mukta" pitchFamily="34" charset="-120"/>
              </a:rPr>
              <a:t>An extensive use of Power BI's robust capabilities in data visualization, reporting, and real-time analysis for comprehensive sales insights.</a:t>
            </a:r>
            <a:endParaRPr lang="en-US" sz="1100" dirty="0">
              <a:solidFill>
                <a:srgbClr val="002060"/>
              </a:solidFill>
              <a:latin typeface="+mj-lt"/>
            </a:endParaRPr>
          </a:p>
        </p:txBody>
      </p:sp>
      <p:pic>
        <p:nvPicPr>
          <p:cNvPr id="8" name="Graphic 7" descr="Chevron arrows">
            <a:extLst>
              <a:ext uri="{FF2B5EF4-FFF2-40B4-BE49-F238E27FC236}">
                <a16:creationId xmlns:a16="http://schemas.microsoft.com/office/drawing/2014/main" id="{2096C37A-80BD-3B0E-D518-CC8431F9F4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26" y="1156645"/>
            <a:ext cx="170011" cy="170011"/>
          </a:xfrm>
          <a:prstGeom prst="rect">
            <a:avLst/>
          </a:prstGeom>
        </p:spPr>
      </p:pic>
      <p:pic>
        <p:nvPicPr>
          <p:cNvPr id="9" name="Graphic 8" descr="Chevron arrows">
            <a:extLst>
              <a:ext uri="{FF2B5EF4-FFF2-40B4-BE49-F238E27FC236}">
                <a16:creationId xmlns:a16="http://schemas.microsoft.com/office/drawing/2014/main" id="{F9229702-CFA6-60F2-FAC0-A3244CAA6E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26" y="2542413"/>
            <a:ext cx="170011" cy="170011"/>
          </a:xfrm>
          <a:prstGeom prst="rect">
            <a:avLst/>
          </a:prstGeom>
        </p:spPr>
      </p:pic>
      <p:sp>
        <p:nvSpPr>
          <p:cNvPr id="11" name="TextBox 10">
            <a:extLst>
              <a:ext uri="{FF2B5EF4-FFF2-40B4-BE49-F238E27FC236}">
                <a16:creationId xmlns:a16="http://schemas.microsoft.com/office/drawing/2014/main" id="{150E4A7C-B3C3-8D5A-75B9-D6D8A289A82D}"/>
              </a:ext>
            </a:extLst>
          </p:cNvPr>
          <p:cNvSpPr txBox="1"/>
          <p:nvPr/>
        </p:nvSpPr>
        <p:spPr>
          <a:xfrm>
            <a:off x="216036" y="2386147"/>
            <a:ext cx="3802967" cy="1774973"/>
          </a:xfrm>
          <a:prstGeom prst="rect">
            <a:avLst/>
          </a:prstGeom>
          <a:noFill/>
        </p:spPr>
        <p:txBody>
          <a:bodyPr wrap="square">
            <a:spAutoFit/>
          </a:bodyPr>
          <a:lstStyle/>
          <a:p>
            <a:pPr marL="0" indent="0">
              <a:lnSpc>
                <a:spcPts val="2734"/>
              </a:lnSpc>
              <a:buNone/>
            </a:pPr>
            <a:r>
              <a:rPr lang="en-US" sz="1300" b="1" dirty="0">
                <a:solidFill>
                  <a:srgbClr val="002060"/>
                </a:solidFill>
                <a:latin typeface="+mj-lt"/>
                <a:ea typeface="Prompt" pitchFamily="34" charset="-122"/>
                <a:cs typeface="Prompt" pitchFamily="34" charset="-120"/>
              </a:rPr>
              <a:t>SQL Database:</a:t>
            </a:r>
          </a:p>
          <a:p>
            <a:pPr>
              <a:lnSpc>
                <a:spcPts val="2734"/>
              </a:lnSpc>
            </a:pPr>
            <a:r>
              <a:rPr lang="en-US" sz="1100" dirty="0">
                <a:solidFill>
                  <a:srgbClr val="002060"/>
                </a:solidFill>
                <a:latin typeface="+mj-lt"/>
                <a:ea typeface="Mukta" pitchFamily="34" charset="-122"/>
                <a:cs typeface="Mukta" pitchFamily="34" charset="-120"/>
              </a:rPr>
              <a:t>Leveraging SQL databases for efficient storage, management, and retrieval of large volumes of </a:t>
            </a:r>
          </a:p>
          <a:p>
            <a:pPr>
              <a:lnSpc>
                <a:spcPts val="2734"/>
              </a:lnSpc>
            </a:pPr>
            <a:r>
              <a:rPr lang="en-US" sz="1100" dirty="0">
                <a:solidFill>
                  <a:srgbClr val="002060"/>
                </a:solidFill>
                <a:latin typeface="+mj-lt"/>
                <a:ea typeface="Mukta" pitchFamily="34" charset="-122"/>
                <a:cs typeface="Mukta" pitchFamily="34" charset="-120"/>
              </a:rPr>
              <a:t>e-commerce sales data for analysis.</a:t>
            </a:r>
            <a:endParaRPr lang="en-US" sz="1100" dirty="0">
              <a:solidFill>
                <a:srgbClr val="002060"/>
              </a:solidFill>
              <a:latin typeface="+mj-lt"/>
            </a:endParaRPr>
          </a:p>
          <a:p>
            <a:pPr marL="0" indent="0">
              <a:lnSpc>
                <a:spcPts val="2734"/>
              </a:lnSpc>
              <a:buNone/>
            </a:pPr>
            <a:endParaRPr lang="en-US" sz="1300" b="1" dirty="0">
              <a:solidFill>
                <a:srgbClr val="002060"/>
              </a:solidFill>
              <a:latin typeface="+mj-lt"/>
              <a:ea typeface="Prompt" pitchFamily="34" charset="-122"/>
              <a:cs typeface="Prompt" pitchFamily="34" charset="-120"/>
            </a:endParaRPr>
          </a:p>
        </p:txBody>
      </p:sp>
      <p:pic>
        <p:nvPicPr>
          <p:cNvPr id="12" name="Graphic 11" descr="Chevron arrows">
            <a:extLst>
              <a:ext uri="{FF2B5EF4-FFF2-40B4-BE49-F238E27FC236}">
                <a16:creationId xmlns:a16="http://schemas.microsoft.com/office/drawing/2014/main" id="{A34593EB-C837-937F-4BD5-BEF561CB36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26" y="3924445"/>
            <a:ext cx="170011" cy="170011"/>
          </a:xfrm>
          <a:prstGeom prst="rect">
            <a:avLst/>
          </a:prstGeom>
        </p:spPr>
      </p:pic>
      <p:sp>
        <p:nvSpPr>
          <p:cNvPr id="14" name="TextBox 13">
            <a:extLst>
              <a:ext uri="{FF2B5EF4-FFF2-40B4-BE49-F238E27FC236}">
                <a16:creationId xmlns:a16="http://schemas.microsoft.com/office/drawing/2014/main" id="{212ECE3C-59C5-9E2A-90C9-A5162D7A900E}"/>
              </a:ext>
            </a:extLst>
          </p:cNvPr>
          <p:cNvSpPr txBox="1"/>
          <p:nvPr/>
        </p:nvSpPr>
        <p:spPr>
          <a:xfrm>
            <a:off x="216036" y="3761432"/>
            <a:ext cx="4442102" cy="1111907"/>
          </a:xfrm>
          <a:prstGeom prst="rect">
            <a:avLst/>
          </a:prstGeom>
          <a:noFill/>
        </p:spPr>
        <p:txBody>
          <a:bodyPr wrap="square">
            <a:spAutoFit/>
          </a:bodyPr>
          <a:lstStyle/>
          <a:p>
            <a:pPr>
              <a:lnSpc>
                <a:spcPts val="2799"/>
              </a:lnSpc>
            </a:pPr>
            <a:r>
              <a:rPr lang="en-US" sz="1300" b="1" dirty="0">
                <a:solidFill>
                  <a:srgbClr val="002060"/>
                </a:solidFill>
                <a:latin typeface="+mj-lt"/>
                <a:ea typeface="Prompt" pitchFamily="34" charset="-122"/>
                <a:cs typeface="Prompt" pitchFamily="34" charset="-120"/>
              </a:rPr>
              <a:t>Cloud Services</a:t>
            </a:r>
            <a:r>
              <a:rPr lang="en-US" sz="1300" b="1" dirty="0">
                <a:solidFill>
                  <a:srgbClr val="002060"/>
                </a:solidFill>
                <a:latin typeface="+mj-lt"/>
                <a:ea typeface="Prompt" pitchFamily="34" charset="-122"/>
              </a:rPr>
              <a:t>:</a:t>
            </a:r>
            <a:endParaRPr lang="en-US" sz="1300" b="1" dirty="0">
              <a:solidFill>
                <a:srgbClr val="002060"/>
              </a:solidFill>
              <a:latin typeface="+mj-lt"/>
              <a:ea typeface="Mukta" pitchFamily="34" charset="-122"/>
              <a:cs typeface="Mukta" pitchFamily="34" charset="-120"/>
            </a:endParaRPr>
          </a:p>
          <a:p>
            <a:pPr marL="0" indent="0">
              <a:lnSpc>
                <a:spcPts val="2799"/>
              </a:lnSpc>
              <a:buNone/>
            </a:pPr>
            <a:r>
              <a:rPr lang="en-US" sz="1100" dirty="0">
                <a:solidFill>
                  <a:srgbClr val="002060"/>
                </a:solidFill>
                <a:latin typeface="+mj-lt"/>
                <a:ea typeface="Mukta" pitchFamily="34" charset="-122"/>
                <a:cs typeface="Mukta" pitchFamily="34" charset="-120"/>
              </a:rPr>
              <a:t>Utilizing cloud services for seamless data storage, scalability, and accessibility, ensuring smooth e-commerce sales data management.</a:t>
            </a:r>
            <a:endParaRPr lang="en-US" sz="1100" dirty="0">
              <a:solidFill>
                <a:srgbClr val="002060"/>
              </a:solidFill>
              <a:latin typeface="+mj-lt"/>
            </a:endParaRPr>
          </a:p>
        </p:txBody>
      </p:sp>
      <p:pic>
        <p:nvPicPr>
          <p:cNvPr id="16" name="Picture 15">
            <a:extLst>
              <a:ext uri="{FF2B5EF4-FFF2-40B4-BE49-F238E27FC236}">
                <a16:creationId xmlns:a16="http://schemas.microsoft.com/office/drawing/2014/main" id="{D12C03E9-0457-4B85-E25E-29002883B03B}"/>
              </a:ext>
            </a:extLst>
          </p:cNvPr>
          <p:cNvPicPr>
            <a:picLocks noChangeAspect="1"/>
          </p:cNvPicPr>
          <p:nvPr/>
        </p:nvPicPr>
        <p:blipFill>
          <a:blip r:embed="rId5"/>
          <a:stretch>
            <a:fillRect/>
          </a:stretch>
        </p:blipFill>
        <p:spPr>
          <a:xfrm>
            <a:off x="4834409" y="820397"/>
            <a:ext cx="3802968" cy="37840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0261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pic>
        <p:nvPicPr>
          <p:cNvPr id="8" name="Picture 7">
            <a:extLst>
              <a:ext uri="{FF2B5EF4-FFF2-40B4-BE49-F238E27FC236}">
                <a16:creationId xmlns:a16="http://schemas.microsoft.com/office/drawing/2014/main" id="{426E314B-D8B6-00B5-A3C3-B19BDD61D0D7}"/>
              </a:ext>
            </a:extLst>
          </p:cNvPr>
          <p:cNvPicPr>
            <a:picLocks noChangeAspect="1"/>
          </p:cNvPicPr>
          <p:nvPr/>
        </p:nvPicPr>
        <p:blipFill>
          <a:blip r:embed="rId3"/>
          <a:stretch>
            <a:fillRect/>
          </a:stretch>
        </p:blipFill>
        <p:spPr>
          <a:xfrm>
            <a:off x="2888974" y="653318"/>
            <a:ext cx="6201463" cy="3570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9CD875CA-8437-0E14-6459-0D89630109C8}"/>
              </a:ext>
            </a:extLst>
          </p:cNvPr>
          <p:cNvSpPr txBox="1"/>
          <p:nvPr/>
        </p:nvSpPr>
        <p:spPr>
          <a:xfrm>
            <a:off x="0" y="3519167"/>
            <a:ext cx="2888974" cy="723275"/>
          </a:xfrm>
          <a:prstGeom prst="rect">
            <a:avLst/>
          </a:prstGeom>
          <a:noFill/>
        </p:spPr>
        <p:txBody>
          <a:bodyPr wrap="square" rtlCol="0">
            <a:spAutoFit/>
          </a:bodyPr>
          <a:lstStyle/>
          <a:p>
            <a:pPr algn="l"/>
            <a:r>
              <a:rPr lang="en-US" sz="1100" b="1" i="0" dirty="0">
                <a:solidFill>
                  <a:srgbClr val="002060"/>
                </a:solidFill>
                <a:effectLst/>
                <a:latin typeface="+mj-lt"/>
              </a:rPr>
              <a:t>•Top Metrics:</a:t>
            </a:r>
            <a:r>
              <a:rPr lang="en-US" sz="1100" b="0" i="0" dirty="0">
                <a:solidFill>
                  <a:srgbClr val="002060"/>
                </a:solidFill>
                <a:effectLst/>
                <a:latin typeface="+mj-lt"/>
              </a:rPr>
              <a:t> </a:t>
            </a:r>
            <a:r>
              <a:rPr lang="en-US" sz="1000" b="0" i="0" dirty="0">
                <a:solidFill>
                  <a:srgbClr val="002060"/>
                </a:solidFill>
                <a:effectLst/>
                <a:latin typeface="+mj-lt"/>
              </a:rPr>
              <a:t>Total Sales are 2.30M, Quantity Sold is 38K, and Total Profit is 286.40K. These metrics provide a snapshot of the company’s overall performance.</a:t>
            </a:r>
          </a:p>
        </p:txBody>
      </p:sp>
      <p:sp>
        <p:nvSpPr>
          <p:cNvPr id="20" name="TextBox 19">
            <a:extLst>
              <a:ext uri="{FF2B5EF4-FFF2-40B4-BE49-F238E27FC236}">
                <a16:creationId xmlns:a16="http://schemas.microsoft.com/office/drawing/2014/main" id="{FABB9F13-3764-640A-F33B-A88B60F940E9}"/>
              </a:ext>
            </a:extLst>
          </p:cNvPr>
          <p:cNvSpPr txBox="1"/>
          <p:nvPr/>
        </p:nvSpPr>
        <p:spPr>
          <a:xfrm>
            <a:off x="0" y="4223537"/>
            <a:ext cx="7282070" cy="738664"/>
          </a:xfrm>
          <a:prstGeom prst="rect">
            <a:avLst/>
          </a:prstGeom>
          <a:noFill/>
        </p:spPr>
        <p:txBody>
          <a:bodyPr wrap="square">
            <a:spAutoFit/>
          </a:bodyPr>
          <a:lstStyle/>
          <a:p>
            <a:pPr algn="l"/>
            <a:r>
              <a:rPr lang="en-US" sz="1000" b="1" i="0" dirty="0">
                <a:solidFill>
                  <a:srgbClr val="002060"/>
                </a:solidFill>
                <a:effectLst/>
                <a:latin typeface="+mj-lt"/>
              </a:rPr>
              <a:t>• </a:t>
            </a:r>
            <a:r>
              <a:rPr lang="en-US" sz="1100" b="1" i="0" dirty="0">
                <a:solidFill>
                  <a:srgbClr val="002060"/>
                </a:solidFill>
                <a:effectLst/>
                <a:latin typeface="+mj-lt"/>
              </a:rPr>
              <a:t>Sales and Profit Trends:</a:t>
            </a:r>
            <a:r>
              <a:rPr lang="en-US" sz="1100" b="0" i="0" dirty="0">
                <a:solidFill>
                  <a:srgbClr val="002060"/>
                </a:solidFill>
                <a:effectLst/>
                <a:latin typeface="+mj-lt"/>
              </a:rPr>
              <a:t> </a:t>
            </a:r>
            <a:r>
              <a:rPr lang="en-US" sz="1000" b="0" i="0" dirty="0">
                <a:solidFill>
                  <a:srgbClr val="002060"/>
                </a:solidFill>
                <a:effectLst/>
                <a:latin typeface="+mj-lt"/>
              </a:rPr>
              <a:t>Both sales and profit have shown a steady increase from 2011 to 2014. </a:t>
            </a:r>
            <a:endParaRPr lang="en-US" sz="1000" dirty="0">
              <a:solidFill>
                <a:srgbClr val="002060"/>
              </a:solidFill>
              <a:latin typeface="+mj-lt"/>
            </a:endParaRPr>
          </a:p>
          <a:p>
            <a:pPr algn="l"/>
            <a:r>
              <a:rPr lang="en-US" sz="1000" b="0" i="0" dirty="0">
                <a:solidFill>
                  <a:srgbClr val="002060"/>
                </a:solidFill>
                <a:effectLst/>
                <a:latin typeface="+mj-lt"/>
              </a:rPr>
              <a:t>  This indicates the company’s growth and profitability over time.</a:t>
            </a:r>
          </a:p>
          <a:p>
            <a:pPr algn="l"/>
            <a:r>
              <a:rPr lang="en-US" sz="1000" b="1" i="0" dirty="0">
                <a:solidFill>
                  <a:srgbClr val="002060"/>
                </a:solidFill>
                <a:effectLst/>
                <a:latin typeface="+mj-lt"/>
              </a:rPr>
              <a:t>• </a:t>
            </a:r>
            <a:r>
              <a:rPr lang="en-US" sz="1100" b="1" i="0" dirty="0">
                <a:solidFill>
                  <a:srgbClr val="002060"/>
                </a:solidFill>
                <a:effectLst/>
                <a:latin typeface="+mj-lt"/>
              </a:rPr>
              <a:t>Sales by Category and Sub-Category:</a:t>
            </a:r>
            <a:r>
              <a:rPr lang="en-US" sz="1100" b="0" i="0" dirty="0">
                <a:solidFill>
                  <a:srgbClr val="002060"/>
                </a:solidFill>
                <a:effectLst/>
                <a:latin typeface="+mj-lt"/>
              </a:rPr>
              <a:t> </a:t>
            </a:r>
            <a:r>
              <a:rPr lang="en-US" sz="1000" b="0" i="0" dirty="0">
                <a:solidFill>
                  <a:srgbClr val="002060"/>
                </a:solidFill>
                <a:effectLst/>
                <a:latin typeface="+mj-lt"/>
              </a:rPr>
              <a:t>Technology leads the sales category, with Phones being the top-selling        subcategory. This suggests that technology products, particularly phones, are the company’s best-selling items.</a:t>
            </a:r>
          </a:p>
        </p:txBody>
      </p:sp>
      <p:sp>
        <p:nvSpPr>
          <p:cNvPr id="21" name="Shape 2">
            <a:extLst>
              <a:ext uri="{FF2B5EF4-FFF2-40B4-BE49-F238E27FC236}">
                <a16:creationId xmlns:a16="http://schemas.microsoft.com/office/drawing/2014/main" id="{EF23A3AE-8294-77F4-E403-C03420CC1F11}"/>
              </a:ext>
            </a:extLst>
          </p:cNvPr>
          <p:cNvSpPr/>
          <p:nvPr/>
        </p:nvSpPr>
        <p:spPr>
          <a:xfrm>
            <a:off x="55212" y="974935"/>
            <a:ext cx="2714492" cy="2391117"/>
          </a:xfrm>
          <a:prstGeom prst="roundRect">
            <a:avLst>
              <a:gd name="adj" fmla="val 4212"/>
            </a:avLst>
          </a:prstGeom>
          <a:solidFill>
            <a:srgbClr val="002060"/>
          </a:solidFill>
          <a:ln w="13811">
            <a:solidFill>
              <a:srgbClr val="6D4562"/>
            </a:solidFill>
            <a:prstDash val="solid"/>
          </a:ln>
        </p:spPr>
      </p:sp>
      <p:sp>
        <p:nvSpPr>
          <p:cNvPr id="22" name="TextBox 21">
            <a:extLst>
              <a:ext uri="{FF2B5EF4-FFF2-40B4-BE49-F238E27FC236}">
                <a16:creationId xmlns:a16="http://schemas.microsoft.com/office/drawing/2014/main" id="{8FBBE3B7-C64A-7DD8-0B6F-4A02A9AF7EE6}"/>
              </a:ext>
            </a:extLst>
          </p:cNvPr>
          <p:cNvSpPr txBox="1"/>
          <p:nvPr/>
        </p:nvSpPr>
        <p:spPr>
          <a:xfrm>
            <a:off x="24108" y="952285"/>
            <a:ext cx="2769704" cy="2439129"/>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1" dirty="0">
                <a:solidFill>
                  <a:schemeClr val="bg1"/>
                </a:solidFill>
                <a:highlight>
                  <a:srgbClr val="000080"/>
                </a:highlight>
              </a:rPr>
              <a:t>Analysis Summary</a:t>
            </a:r>
          </a:p>
          <a:p>
            <a:pPr algn="ctr"/>
            <a:r>
              <a:rPr lang="en-US" sz="950" dirty="0">
                <a:solidFill>
                  <a:schemeClr val="bg1"/>
                </a:solidFill>
              </a:rPr>
              <a:t>From the dashboard, it appears that the company’s sales and profits have been growing steadily over the years. The Consumer segment and the East region are significant contributors to sales. Technology products, especially Phones, are the top-selling items.</a:t>
            </a:r>
          </a:p>
          <a:p>
            <a:pPr algn="ctr"/>
            <a:r>
              <a:rPr lang="en-US" sz="950" dirty="0">
                <a:solidFill>
                  <a:schemeClr val="bg1"/>
                </a:solidFill>
              </a:rPr>
              <a:t>These insights could be useful for the company to focus its marketing and sales strategies effectively. However, it would be beneficial to analyze the factors contributing to the lower sales in the Home Office segment and the South region to identify potential improvement areas. Also, understanding why Phones are the top-selling items could help in promoting other products as well.</a:t>
            </a:r>
            <a:endParaRPr lang="en-IN" sz="950" dirty="0">
              <a:solidFill>
                <a:schemeClr val="bg1"/>
              </a:solidFill>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318</TotalTime>
  <Words>765</Words>
  <Application>Microsoft Office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Mukta</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Purnendu Shekhar Achary</cp:lastModifiedBy>
  <cp:revision>19</cp:revision>
  <dcterms:modified xsi:type="dcterms:W3CDTF">2024-01-15T14:46:53Z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