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6" d="100"/>
          <a:sy n="7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2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10048"/>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Python Sentimental Analysis Project</a:t>
            </a:r>
            <a:endParaRPr lang="en-US" sz="5249" dirty="0"/>
          </a:p>
        </p:txBody>
      </p:sp>
      <p:sp>
        <p:nvSpPr>
          <p:cNvPr id="6" name="Text 3"/>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Python Sentiment Analysis Project with NLTK and Transformers aims to classify Amazon reviews using natural language processing techniques. This involves analyzing and categorizing the sentiments expressed in the reviews to determine whether they are positive, negative, or neutral.</a:t>
            </a:r>
            <a:endParaRPr lang="en-US" sz="1750" dirty="0"/>
          </a:p>
        </p:txBody>
      </p:sp>
      <p:sp>
        <p:nvSpPr>
          <p:cNvPr id="7" name="Shape 4"/>
          <p:cNvSpPr/>
          <p:nvPr/>
        </p:nvSpPr>
        <p:spPr>
          <a:xfrm>
            <a:off x="833199" y="5772626"/>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1010900" y="6386750"/>
            <a:ext cx="340162" cy="340162"/>
          </a:xfrm>
          <a:prstGeom prst="rect">
            <a:avLst/>
          </a:prstGeom>
        </p:spPr>
      </p:pic>
      <p:sp>
        <p:nvSpPr>
          <p:cNvPr id="9" name="Text 5"/>
          <p:cNvSpPr/>
          <p:nvPr/>
        </p:nvSpPr>
        <p:spPr>
          <a:xfrm>
            <a:off x="1299686" y="6292836"/>
            <a:ext cx="4478116" cy="388858"/>
          </a:xfrm>
          <a:prstGeom prst="rect">
            <a:avLst/>
          </a:prstGeom>
          <a:noFill/>
          <a:ln/>
        </p:spPr>
        <p:txBody>
          <a:bodyPr wrap="none" rtlCol="0" anchor="t"/>
          <a:lstStyle/>
          <a:p>
            <a:pPr marL="0" indent="0" algn="l">
              <a:lnSpc>
                <a:spcPts val="3062"/>
              </a:lnSpc>
              <a:buNone/>
            </a:pPr>
            <a:r>
              <a:rPr lang="en-US" sz="2187" b="1" dirty="0">
                <a:solidFill>
                  <a:srgbClr val="443728"/>
                </a:solidFill>
                <a:latin typeface="Open Sans" pitchFamily="34" charset="0"/>
                <a:ea typeface="Open Sans" pitchFamily="34" charset="-122"/>
                <a:cs typeface="Open Sans" pitchFamily="34" charset="-120"/>
              </a:rPr>
              <a:t>by Purnendu Shekhar Achary</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081683"/>
            <a:ext cx="933450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Problem Statement: Sentiment Analysis</a:t>
            </a:r>
            <a:endParaRPr lang="en-US" sz="4374" dirty="0"/>
          </a:p>
        </p:txBody>
      </p:sp>
      <p:pic>
        <p:nvPicPr>
          <p:cNvPr id="5" name="Image 0" descr="preencoded.png"/>
          <p:cNvPicPr>
            <a:picLocks noChangeAspect="1"/>
          </p:cNvPicPr>
          <p:nvPr/>
        </p:nvPicPr>
        <p:blipFill>
          <a:blip r:embed="rId3"/>
          <a:stretch>
            <a:fillRect/>
          </a:stretch>
        </p:blipFill>
        <p:spPr>
          <a:xfrm>
            <a:off x="2037993" y="2220397"/>
            <a:ext cx="3295888" cy="2036921"/>
          </a:xfrm>
          <a:prstGeom prst="rect">
            <a:avLst/>
          </a:prstGeom>
        </p:spPr>
      </p:pic>
      <p:sp>
        <p:nvSpPr>
          <p:cNvPr id="6" name="Text 3"/>
          <p:cNvSpPr/>
          <p:nvPr/>
        </p:nvSpPr>
        <p:spPr>
          <a:xfrm>
            <a:off x="2037993" y="4534972"/>
            <a:ext cx="243840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Negative Sentiments</a:t>
            </a:r>
            <a:endParaRPr lang="en-US" sz="2187" dirty="0"/>
          </a:p>
        </p:txBody>
      </p:sp>
      <p:sp>
        <p:nvSpPr>
          <p:cNvPr id="7" name="Text 4"/>
          <p:cNvSpPr/>
          <p:nvPr/>
        </p:nvSpPr>
        <p:spPr>
          <a:xfrm>
            <a:off x="2037993" y="5015389"/>
            <a:ext cx="3295888"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Identifying and analyzing negative sentiments expressed in Amazon reviews is crucial for understanding customer dissatisfaction and areas of improvement.</a:t>
            </a:r>
            <a:endParaRPr lang="en-US" sz="1750" dirty="0"/>
          </a:p>
        </p:txBody>
      </p:sp>
      <p:pic>
        <p:nvPicPr>
          <p:cNvPr id="8" name="Image 1" descr="preencoded.png"/>
          <p:cNvPicPr>
            <a:picLocks noChangeAspect="1"/>
          </p:cNvPicPr>
          <p:nvPr/>
        </p:nvPicPr>
        <p:blipFill>
          <a:blip r:embed="rId4"/>
          <a:stretch>
            <a:fillRect/>
          </a:stretch>
        </p:blipFill>
        <p:spPr>
          <a:xfrm>
            <a:off x="5667137" y="2220397"/>
            <a:ext cx="3296007" cy="2037040"/>
          </a:xfrm>
          <a:prstGeom prst="rect">
            <a:avLst/>
          </a:prstGeom>
        </p:spPr>
      </p:pic>
      <p:sp>
        <p:nvSpPr>
          <p:cNvPr id="9" name="Text 5"/>
          <p:cNvSpPr/>
          <p:nvPr/>
        </p:nvSpPr>
        <p:spPr>
          <a:xfrm>
            <a:off x="5667137" y="4535091"/>
            <a:ext cx="233172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Positive Sentiments</a:t>
            </a:r>
            <a:endParaRPr lang="en-US" sz="2187" dirty="0"/>
          </a:p>
        </p:txBody>
      </p:sp>
      <p:sp>
        <p:nvSpPr>
          <p:cNvPr id="10" name="Text 6"/>
          <p:cNvSpPr/>
          <p:nvPr/>
        </p:nvSpPr>
        <p:spPr>
          <a:xfrm>
            <a:off x="5667137" y="5015508"/>
            <a:ext cx="3296007"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Recognizing and categorizing positive sentiments in the reviews will help in identifying the aspects that customers appreciate and enjoy.</a:t>
            </a:r>
            <a:endParaRPr lang="en-US" sz="1750" dirty="0"/>
          </a:p>
        </p:txBody>
      </p:sp>
      <p:pic>
        <p:nvPicPr>
          <p:cNvPr id="11" name="Image 2" descr="preencoded.png"/>
          <p:cNvPicPr>
            <a:picLocks noChangeAspect="1"/>
          </p:cNvPicPr>
          <p:nvPr/>
        </p:nvPicPr>
        <p:blipFill>
          <a:blip r:embed="rId5"/>
          <a:stretch>
            <a:fillRect/>
          </a:stretch>
        </p:blipFill>
        <p:spPr>
          <a:xfrm>
            <a:off x="9296400" y="2220397"/>
            <a:ext cx="3296007" cy="2037040"/>
          </a:xfrm>
          <a:prstGeom prst="rect">
            <a:avLst/>
          </a:prstGeom>
        </p:spPr>
      </p:pic>
      <p:sp>
        <p:nvSpPr>
          <p:cNvPr id="12" name="Text 7"/>
          <p:cNvSpPr/>
          <p:nvPr/>
        </p:nvSpPr>
        <p:spPr>
          <a:xfrm>
            <a:off x="9296400" y="4535091"/>
            <a:ext cx="230886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Neutral Sentiments</a:t>
            </a:r>
            <a:endParaRPr lang="en-US" sz="2187" dirty="0"/>
          </a:p>
        </p:txBody>
      </p:sp>
      <p:sp>
        <p:nvSpPr>
          <p:cNvPr id="13" name="Text 8"/>
          <p:cNvSpPr/>
          <p:nvPr/>
        </p:nvSpPr>
        <p:spPr>
          <a:xfrm>
            <a:off x="9296400" y="5015508"/>
            <a:ext cx="3296007"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Addressing neutral sentiments is important for comprehensively understanding customer feedback and making informed decisions based on it.</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925473"/>
            <a:ext cx="86410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Building a Sentiment Analysis Model</a:t>
            </a:r>
            <a:endParaRPr lang="en-US" sz="4374" dirty="0"/>
          </a:p>
        </p:txBody>
      </p:sp>
      <p:sp>
        <p:nvSpPr>
          <p:cNvPr id="6" name="Shape 3"/>
          <p:cNvSpPr/>
          <p:nvPr/>
        </p:nvSpPr>
        <p:spPr>
          <a:xfrm>
            <a:off x="4835128" y="2178414"/>
            <a:ext cx="44410" cy="5351026"/>
          </a:xfrm>
          <a:prstGeom prst="roundRect">
            <a:avLst>
              <a:gd name="adj" fmla="val 225151"/>
            </a:avLst>
          </a:prstGeom>
          <a:solidFill>
            <a:srgbClr val="D7C5C1"/>
          </a:solidFill>
          <a:ln/>
        </p:spPr>
      </p:sp>
      <p:sp>
        <p:nvSpPr>
          <p:cNvPr id="7" name="Shape 4"/>
          <p:cNvSpPr/>
          <p:nvPr/>
        </p:nvSpPr>
        <p:spPr>
          <a:xfrm>
            <a:off x="5074027" y="2354401"/>
            <a:ext cx="777597" cy="44410"/>
          </a:xfrm>
          <a:prstGeom prst="roundRect">
            <a:avLst>
              <a:gd name="adj" fmla="val 225151"/>
            </a:avLst>
          </a:prstGeom>
          <a:solidFill>
            <a:srgbClr val="D7C5C1"/>
          </a:solidFill>
          <a:ln/>
        </p:spPr>
      </p:sp>
      <p:sp>
        <p:nvSpPr>
          <p:cNvPr id="8" name="Shape 5"/>
          <p:cNvSpPr/>
          <p:nvPr/>
        </p:nvSpPr>
        <p:spPr>
          <a:xfrm>
            <a:off x="4574084" y="2126694"/>
            <a:ext cx="499943" cy="499943"/>
          </a:xfrm>
          <a:prstGeom prst="roundRect">
            <a:avLst>
              <a:gd name="adj" fmla="val 20000"/>
            </a:avLst>
          </a:prstGeom>
          <a:solidFill>
            <a:srgbClr val="EBE2E0"/>
          </a:solidFill>
          <a:ln w="13811">
            <a:solidFill>
              <a:srgbClr val="D7C5C1"/>
            </a:solidFill>
            <a:prstDash val="solid"/>
          </a:ln>
        </p:spPr>
      </p:sp>
      <p:sp>
        <p:nvSpPr>
          <p:cNvPr id="9" name="Text 6"/>
          <p:cNvSpPr/>
          <p:nvPr/>
        </p:nvSpPr>
        <p:spPr>
          <a:xfrm>
            <a:off x="4763036" y="2168366"/>
            <a:ext cx="1219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10" name="Text 7"/>
          <p:cNvSpPr/>
          <p:nvPr/>
        </p:nvSpPr>
        <p:spPr>
          <a:xfrm>
            <a:off x="6046113" y="2175272"/>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Model Training</a:t>
            </a:r>
            <a:endParaRPr lang="en-US" sz="2187" dirty="0"/>
          </a:p>
        </p:txBody>
      </p:sp>
      <p:sp>
        <p:nvSpPr>
          <p:cNvPr id="11" name="Text 8"/>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Creating and training a sentiment analysis model using NLTK and Transformers to interpret the sentiments expressed in Amazon reviews.</a:t>
            </a:r>
            <a:endParaRPr lang="en-US" sz="1750" dirty="0"/>
          </a:p>
        </p:txBody>
      </p:sp>
      <p:sp>
        <p:nvSpPr>
          <p:cNvPr id="12" name="Shape 9"/>
          <p:cNvSpPr/>
          <p:nvPr/>
        </p:nvSpPr>
        <p:spPr>
          <a:xfrm>
            <a:off x="5074027" y="4212134"/>
            <a:ext cx="777597" cy="44410"/>
          </a:xfrm>
          <a:prstGeom prst="roundRect">
            <a:avLst>
              <a:gd name="adj" fmla="val 225151"/>
            </a:avLst>
          </a:prstGeom>
          <a:solidFill>
            <a:srgbClr val="D7C5C1"/>
          </a:solidFill>
          <a:ln/>
        </p:spPr>
      </p:sp>
      <p:sp>
        <p:nvSpPr>
          <p:cNvPr id="13" name="Shape 10"/>
          <p:cNvSpPr/>
          <p:nvPr/>
        </p:nvSpPr>
        <p:spPr>
          <a:xfrm>
            <a:off x="4574084" y="3984427"/>
            <a:ext cx="499943" cy="499943"/>
          </a:xfrm>
          <a:prstGeom prst="roundRect">
            <a:avLst>
              <a:gd name="adj" fmla="val 20000"/>
            </a:avLst>
          </a:prstGeom>
          <a:solidFill>
            <a:srgbClr val="EBE2E0"/>
          </a:solidFill>
          <a:ln w="13811">
            <a:solidFill>
              <a:srgbClr val="D7C5C1"/>
            </a:solidFill>
            <a:prstDash val="solid"/>
          </a:ln>
        </p:spPr>
      </p:sp>
      <p:sp>
        <p:nvSpPr>
          <p:cNvPr id="14" name="Text 11"/>
          <p:cNvSpPr/>
          <p:nvPr/>
        </p:nvSpPr>
        <p:spPr>
          <a:xfrm>
            <a:off x="4740176" y="4026098"/>
            <a:ext cx="16764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5" name="Text 12"/>
          <p:cNvSpPr/>
          <p:nvPr/>
        </p:nvSpPr>
        <p:spPr>
          <a:xfrm>
            <a:off x="6046113" y="4033004"/>
            <a:ext cx="227076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Data Preprocessing</a:t>
            </a:r>
            <a:endParaRPr lang="en-US" sz="2187" dirty="0"/>
          </a:p>
        </p:txBody>
      </p:sp>
      <p:sp>
        <p:nvSpPr>
          <p:cNvPr id="16" name="Text 13"/>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Preparing and cleaning the Amazon review data to ensure accuracy and consistency in sentiment analysis model training.</a:t>
            </a:r>
            <a:endParaRPr lang="en-US" sz="1750" dirty="0"/>
          </a:p>
        </p:txBody>
      </p:sp>
      <p:sp>
        <p:nvSpPr>
          <p:cNvPr id="17" name="Shape 14"/>
          <p:cNvSpPr/>
          <p:nvPr/>
        </p:nvSpPr>
        <p:spPr>
          <a:xfrm>
            <a:off x="5074027" y="6069866"/>
            <a:ext cx="777597" cy="44410"/>
          </a:xfrm>
          <a:prstGeom prst="roundRect">
            <a:avLst>
              <a:gd name="adj" fmla="val 225151"/>
            </a:avLst>
          </a:prstGeom>
          <a:solidFill>
            <a:srgbClr val="D7C5C1"/>
          </a:solidFill>
          <a:ln/>
        </p:spPr>
      </p:sp>
      <p:sp>
        <p:nvSpPr>
          <p:cNvPr id="18" name="Shape 15"/>
          <p:cNvSpPr/>
          <p:nvPr/>
        </p:nvSpPr>
        <p:spPr>
          <a:xfrm>
            <a:off x="4574084" y="5842159"/>
            <a:ext cx="499943" cy="499943"/>
          </a:xfrm>
          <a:prstGeom prst="roundRect">
            <a:avLst>
              <a:gd name="adj" fmla="val 20000"/>
            </a:avLst>
          </a:prstGeom>
          <a:solidFill>
            <a:srgbClr val="EBE2E0"/>
          </a:solidFill>
          <a:ln w="13811">
            <a:solidFill>
              <a:srgbClr val="D7C5C1"/>
            </a:solidFill>
            <a:prstDash val="solid"/>
          </a:ln>
        </p:spPr>
      </p:sp>
      <p:sp>
        <p:nvSpPr>
          <p:cNvPr id="19" name="Text 16"/>
          <p:cNvSpPr/>
          <p:nvPr/>
        </p:nvSpPr>
        <p:spPr>
          <a:xfrm>
            <a:off x="4743986" y="5883831"/>
            <a:ext cx="1600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20" name="Text 17"/>
          <p:cNvSpPr/>
          <p:nvPr/>
        </p:nvSpPr>
        <p:spPr>
          <a:xfrm>
            <a:off x="6046113" y="5890736"/>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Model Evaluation</a:t>
            </a:r>
            <a:endParaRPr lang="en-US" sz="2187" dirty="0"/>
          </a:p>
        </p:txBody>
      </p:sp>
      <p:sp>
        <p:nvSpPr>
          <p:cNvPr id="21" name="Text 18"/>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Evaluating the trained model's performance in categorizing the sentiments expressed in Amazon reviews accurately.</a:t>
            </a:r>
            <a:endParaRPr lang="en-US" sz="1750" dirty="0"/>
          </a:p>
        </p:txBody>
      </p:sp>
      <p:pic>
        <p:nvPicPr>
          <p:cNvPr id="2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91214" y="604838"/>
            <a:ext cx="7277100" cy="687348"/>
          </a:xfrm>
          <a:prstGeom prst="rect">
            <a:avLst/>
          </a:prstGeom>
          <a:noFill/>
          <a:ln/>
        </p:spPr>
        <p:txBody>
          <a:bodyPr wrap="none" rtlCol="0" anchor="t"/>
          <a:lstStyle/>
          <a:p>
            <a:pPr marL="0" indent="0">
              <a:lnSpc>
                <a:spcPts val="5412"/>
              </a:lnSpc>
              <a:buNone/>
            </a:pPr>
            <a:r>
              <a:rPr lang="en-US" sz="4330" b="1" dirty="0">
                <a:solidFill>
                  <a:srgbClr val="443728"/>
                </a:solidFill>
                <a:latin typeface="Crimson Pro" pitchFamily="34" charset="0"/>
                <a:ea typeface="Crimson Pro" pitchFamily="34" charset="-122"/>
                <a:cs typeface="Crimson Pro" pitchFamily="34" charset="-120"/>
              </a:rPr>
              <a:t>System Development Approach</a:t>
            </a:r>
            <a:endParaRPr lang="en-US" sz="4330" dirty="0"/>
          </a:p>
        </p:txBody>
      </p:sp>
      <p:sp>
        <p:nvSpPr>
          <p:cNvPr id="5" name="Text 3"/>
          <p:cNvSpPr/>
          <p:nvPr/>
        </p:nvSpPr>
        <p:spPr>
          <a:xfrm>
            <a:off x="2091214" y="1842016"/>
            <a:ext cx="2926080" cy="343614"/>
          </a:xfrm>
          <a:prstGeom prst="rect">
            <a:avLst/>
          </a:prstGeom>
          <a:noFill/>
          <a:ln/>
        </p:spPr>
        <p:txBody>
          <a:bodyPr wrap="none" rtlCol="0" anchor="t"/>
          <a:lstStyle/>
          <a:p>
            <a:pPr marL="0" indent="0">
              <a:lnSpc>
                <a:spcPts val="2706"/>
              </a:lnSpc>
              <a:buNone/>
            </a:pPr>
            <a:r>
              <a:rPr lang="en-US" sz="2165" b="1" dirty="0">
                <a:solidFill>
                  <a:srgbClr val="443728"/>
                </a:solidFill>
                <a:latin typeface="Crimson Pro" pitchFamily="34" charset="0"/>
                <a:ea typeface="Crimson Pro" pitchFamily="34" charset="-122"/>
                <a:cs typeface="Crimson Pro" pitchFamily="34" charset="-120"/>
              </a:rPr>
              <a:t>Efficient Data Processing</a:t>
            </a:r>
            <a:endParaRPr lang="en-US" sz="2165" dirty="0"/>
          </a:p>
        </p:txBody>
      </p:sp>
      <p:sp>
        <p:nvSpPr>
          <p:cNvPr id="6" name="Text 4"/>
          <p:cNvSpPr/>
          <p:nvPr/>
        </p:nvSpPr>
        <p:spPr>
          <a:xfrm>
            <a:off x="2091214" y="2405539"/>
            <a:ext cx="3124557" cy="1759148"/>
          </a:xfrm>
          <a:prstGeom prst="rect">
            <a:avLst/>
          </a:prstGeom>
          <a:noFill/>
          <a:ln/>
        </p:spPr>
        <p:txBody>
          <a:bodyPr wrap="square" rtlCol="0" anchor="t"/>
          <a:lstStyle/>
          <a:p>
            <a:pPr marL="0" indent="0">
              <a:lnSpc>
                <a:spcPts val="2771"/>
              </a:lnSpc>
              <a:buNone/>
            </a:pPr>
            <a:r>
              <a:rPr lang="en-US" sz="1732" dirty="0">
                <a:solidFill>
                  <a:srgbClr val="443728"/>
                </a:solidFill>
                <a:latin typeface="Open Sans" pitchFamily="34" charset="0"/>
                <a:ea typeface="Open Sans" pitchFamily="34" charset="-122"/>
                <a:cs typeface="Open Sans" pitchFamily="34" charset="-120"/>
              </a:rPr>
              <a:t>Implementing efficient data processing techniques to handle a large volume of Amazon reviews for sentiment analysis.</a:t>
            </a:r>
            <a:endParaRPr lang="en-US" sz="1732" dirty="0"/>
          </a:p>
        </p:txBody>
      </p:sp>
      <p:pic>
        <p:nvPicPr>
          <p:cNvPr id="7" name="Image 0" descr="preencoded.png"/>
          <p:cNvPicPr>
            <a:picLocks noChangeAspect="1"/>
          </p:cNvPicPr>
          <p:nvPr/>
        </p:nvPicPr>
        <p:blipFill>
          <a:blip r:embed="rId3"/>
          <a:stretch>
            <a:fillRect/>
          </a:stretch>
        </p:blipFill>
        <p:spPr>
          <a:xfrm>
            <a:off x="2091214" y="4412099"/>
            <a:ext cx="3124557" cy="1899047"/>
          </a:xfrm>
          <a:prstGeom prst="rect">
            <a:avLst/>
          </a:prstGeom>
        </p:spPr>
      </p:pic>
      <p:sp>
        <p:nvSpPr>
          <p:cNvPr id="8" name="Text 5"/>
          <p:cNvSpPr/>
          <p:nvPr/>
        </p:nvSpPr>
        <p:spPr>
          <a:xfrm>
            <a:off x="5759887" y="1842016"/>
            <a:ext cx="3124200" cy="343614"/>
          </a:xfrm>
          <a:prstGeom prst="rect">
            <a:avLst/>
          </a:prstGeom>
          <a:noFill/>
          <a:ln/>
        </p:spPr>
        <p:txBody>
          <a:bodyPr wrap="none" rtlCol="0" anchor="t"/>
          <a:lstStyle/>
          <a:p>
            <a:pPr marL="0" indent="0">
              <a:lnSpc>
                <a:spcPts val="2706"/>
              </a:lnSpc>
              <a:buNone/>
            </a:pPr>
            <a:r>
              <a:rPr lang="en-US" sz="2165" b="1" dirty="0">
                <a:solidFill>
                  <a:srgbClr val="443728"/>
                </a:solidFill>
                <a:latin typeface="Crimson Pro" pitchFamily="34" charset="0"/>
                <a:ea typeface="Crimson Pro" pitchFamily="34" charset="-122"/>
                <a:cs typeface="Crimson Pro" pitchFamily="34" charset="-120"/>
              </a:rPr>
              <a:t>Robust Model Architecture</a:t>
            </a:r>
            <a:endParaRPr lang="en-US" sz="2165" dirty="0"/>
          </a:p>
        </p:txBody>
      </p:sp>
      <p:sp>
        <p:nvSpPr>
          <p:cNvPr id="9" name="Text 6"/>
          <p:cNvSpPr/>
          <p:nvPr/>
        </p:nvSpPr>
        <p:spPr>
          <a:xfrm>
            <a:off x="5759887" y="2405539"/>
            <a:ext cx="3124557" cy="1407319"/>
          </a:xfrm>
          <a:prstGeom prst="rect">
            <a:avLst/>
          </a:prstGeom>
          <a:noFill/>
          <a:ln/>
        </p:spPr>
        <p:txBody>
          <a:bodyPr wrap="square" rtlCol="0" anchor="t"/>
          <a:lstStyle/>
          <a:p>
            <a:pPr marL="0" indent="0">
              <a:lnSpc>
                <a:spcPts val="2771"/>
              </a:lnSpc>
              <a:buNone/>
            </a:pPr>
            <a:r>
              <a:rPr lang="en-US" sz="1732" dirty="0">
                <a:solidFill>
                  <a:srgbClr val="443728"/>
                </a:solidFill>
                <a:latin typeface="Open Sans" pitchFamily="34" charset="0"/>
                <a:ea typeface="Open Sans" pitchFamily="34" charset="-122"/>
                <a:cs typeface="Open Sans" pitchFamily="34" charset="-120"/>
              </a:rPr>
              <a:t>Constructing a robust and scalable model architecture to handle varied review sentiments effectively.</a:t>
            </a:r>
            <a:endParaRPr lang="en-US" sz="1732" dirty="0"/>
          </a:p>
        </p:txBody>
      </p:sp>
      <p:pic>
        <p:nvPicPr>
          <p:cNvPr id="10" name="Image 1" descr="preencoded.png"/>
          <p:cNvPicPr>
            <a:picLocks noChangeAspect="1"/>
          </p:cNvPicPr>
          <p:nvPr/>
        </p:nvPicPr>
        <p:blipFill>
          <a:blip r:embed="rId4"/>
          <a:stretch>
            <a:fillRect/>
          </a:stretch>
        </p:blipFill>
        <p:spPr>
          <a:xfrm>
            <a:off x="5759887" y="4060269"/>
            <a:ext cx="3124557" cy="2343388"/>
          </a:xfrm>
          <a:prstGeom prst="rect">
            <a:avLst/>
          </a:prstGeom>
        </p:spPr>
      </p:pic>
      <p:sp>
        <p:nvSpPr>
          <p:cNvPr id="11" name="Text 7"/>
          <p:cNvSpPr/>
          <p:nvPr/>
        </p:nvSpPr>
        <p:spPr>
          <a:xfrm>
            <a:off x="9428559" y="1842016"/>
            <a:ext cx="2199561" cy="343614"/>
          </a:xfrm>
          <a:prstGeom prst="rect">
            <a:avLst/>
          </a:prstGeom>
          <a:noFill/>
          <a:ln/>
        </p:spPr>
        <p:txBody>
          <a:bodyPr wrap="none" rtlCol="0" anchor="t"/>
          <a:lstStyle/>
          <a:p>
            <a:pPr marL="0" indent="0">
              <a:lnSpc>
                <a:spcPts val="2706"/>
              </a:lnSpc>
              <a:buNone/>
            </a:pPr>
            <a:r>
              <a:rPr lang="en-US" sz="2165" b="1" dirty="0">
                <a:solidFill>
                  <a:srgbClr val="443728"/>
                </a:solidFill>
                <a:latin typeface="Crimson Pro" pitchFamily="34" charset="0"/>
                <a:ea typeface="Crimson Pro" pitchFamily="34" charset="-122"/>
                <a:cs typeface="Crimson Pro" pitchFamily="34" charset="-120"/>
              </a:rPr>
              <a:t>Real-time Analysis</a:t>
            </a:r>
            <a:endParaRPr lang="en-US" sz="2165" dirty="0"/>
          </a:p>
        </p:txBody>
      </p:sp>
      <p:sp>
        <p:nvSpPr>
          <p:cNvPr id="12" name="Text 8"/>
          <p:cNvSpPr/>
          <p:nvPr/>
        </p:nvSpPr>
        <p:spPr>
          <a:xfrm>
            <a:off x="9428559" y="2405539"/>
            <a:ext cx="3124557" cy="1759148"/>
          </a:xfrm>
          <a:prstGeom prst="rect">
            <a:avLst/>
          </a:prstGeom>
          <a:noFill/>
          <a:ln/>
        </p:spPr>
        <p:txBody>
          <a:bodyPr wrap="square" rtlCol="0" anchor="t"/>
          <a:lstStyle/>
          <a:p>
            <a:pPr marL="0" indent="0">
              <a:lnSpc>
                <a:spcPts val="2771"/>
              </a:lnSpc>
              <a:buNone/>
            </a:pPr>
            <a:r>
              <a:rPr lang="en-US" sz="1732" dirty="0">
                <a:solidFill>
                  <a:srgbClr val="443728"/>
                </a:solidFill>
                <a:latin typeface="Open Sans" pitchFamily="34" charset="0"/>
                <a:ea typeface="Open Sans" pitchFamily="34" charset="-122"/>
                <a:cs typeface="Open Sans" pitchFamily="34" charset="-120"/>
              </a:rPr>
              <a:t>Developing a system that can provide real-time sentiment analysis results for Amazon reviews to facilitate prompt decision-making.</a:t>
            </a:r>
            <a:endParaRPr lang="en-US" sz="1732" dirty="0"/>
          </a:p>
        </p:txBody>
      </p:sp>
      <p:pic>
        <p:nvPicPr>
          <p:cNvPr id="13" name="Image 2" descr="preencoded.png"/>
          <p:cNvPicPr>
            <a:picLocks noChangeAspect="1"/>
          </p:cNvPicPr>
          <p:nvPr/>
        </p:nvPicPr>
        <p:blipFill>
          <a:blip r:embed="rId5"/>
          <a:stretch>
            <a:fillRect/>
          </a:stretch>
        </p:blipFill>
        <p:spPr>
          <a:xfrm>
            <a:off x="9428559" y="4412099"/>
            <a:ext cx="3124557" cy="2965133"/>
          </a:xfrm>
          <a:prstGeom prst="rect">
            <a:avLst/>
          </a:prstGeom>
        </p:spPr>
      </p:pic>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177772"/>
            <a:ext cx="9306401"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Algorithm Used: VADER and Roberta Pretrained Model</a:t>
            </a:r>
            <a:endParaRPr lang="en-US" sz="4374" dirty="0"/>
          </a:p>
        </p:txBody>
      </p:sp>
      <p:sp>
        <p:nvSpPr>
          <p:cNvPr id="6" name="Shape 3"/>
          <p:cNvSpPr/>
          <p:nvPr/>
        </p:nvSpPr>
        <p:spPr>
          <a:xfrm>
            <a:off x="4490799" y="4073366"/>
            <a:ext cx="499943" cy="499943"/>
          </a:xfrm>
          <a:prstGeom prst="roundRect">
            <a:avLst>
              <a:gd name="adj" fmla="val 20000"/>
            </a:avLst>
          </a:prstGeom>
          <a:solidFill>
            <a:srgbClr val="EBE2E0"/>
          </a:solidFill>
          <a:ln w="13811">
            <a:solidFill>
              <a:srgbClr val="D7C5C1"/>
            </a:solidFill>
            <a:prstDash val="solid"/>
          </a:ln>
        </p:spPr>
      </p:sp>
      <p:sp>
        <p:nvSpPr>
          <p:cNvPr id="7" name="Text 4"/>
          <p:cNvSpPr/>
          <p:nvPr/>
        </p:nvSpPr>
        <p:spPr>
          <a:xfrm>
            <a:off x="4679752" y="4115038"/>
            <a:ext cx="1219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8" name="Text 5"/>
          <p:cNvSpPr/>
          <p:nvPr/>
        </p:nvSpPr>
        <p:spPr>
          <a:xfrm>
            <a:off x="5212913" y="4149685"/>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VADER Algorithm</a:t>
            </a:r>
            <a:endParaRPr lang="en-US" sz="2187" dirty="0"/>
          </a:p>
        </p:txBody>
      </p:sp>
      <p:sp>
        <p:nvSpPr>
          <p:cNvPr id="9" name="Text 6"/>
          <p:cNvSpPr/>
          <p:nvPr/>
        </p:nvSpPr>
        <p:spPr>
          <a:xfrm>
            <a:off x="5212913" y="4630103"/>
            <a:ext cx="382000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Utilizing the VADER algorithm for sentiment analysis, which is specifically designed to work well with social media texts.</a:t>
            </a:r>
            <a:endParaRPr lang="en-US" sz="1750" dirty="0"/>
          </a:p>
        </p:txBody>
      </p:sp>
      <p:sp>
        <p:nvSpPr>
          <p:cNvPr id="10" name="Shape 7"/>
          <p:cNvSpPr/>
          <p:nvPr/>
        </p:nvSpPr>
        <p:spPr>
          <a:xfrm>
            <a:off x="9255085" y="4073366"/>
            <a:ext cx="499943" cy="499943"/>
          </a:xfrm>
          <a:prstGeom prst="roundRect">
            <a:avLst>
              <a:gd name="adj" fmla="val 20000"/>
            </a:avLst>
          </a:prstGeom>
          <a:solidFill>
            <a:srgbClr val="EBE2E0"/>
          </a:solidFill>
          <a:ln w="13811">
            <a:solidFill>
              <a:srgbClr val="D7C5C1"/>
            </a:solidFill>
            <a:prstDash val="solid"/>
          </a:ln>
        </p:spPr>
      </p:sp>
      <p:sp>
        <p:nvSpPr>
          <p:cNvPr id="11" name="Text 8"/>
          <p:cNvSpPr/>
          <p:nvPr/>
        </p:nvSpPr>
        <p:spPr>
          <a:xfrm>
            <a:off x="9421178" y="4115038"/>
            <a:ext cx="16764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2" name="Text 9"/>
          <p:cNvSpPr/>
          <p:nvPr/>
        </p:nvSpPr>
        <p:spPr>
          <a:xfrm>
            <a:off x="9977199" y="4149685"/>
            <a:ext cx="305562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Roberta Pretrained Model</a:t>
            </a:r>
            <a:endParaRPr lang="en-US" sz="2187" dirty="0"/>
          </a:p>
        </p:txBody>
      </p:sp>
      <p:sp>
        <p:nvSpPr>
          <p:cNvPr id="13" name="Text 10"/>
          <p:cNvSpPr/>
          <p:nvPr/>
        </p:nvSpPr>
        <p:spPr>
          <a:xfrm>
            <a:off x="9977199" y="4630103"/>
            <a:ext cx="382000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Integrating the Roberta Pretrained Model from Huggingface's Pipeline to improve the accuracy and efficiency of sentiment analysis.</a:t>
            </a:r>
            <a:endParaRPr lang="en-US" sz="175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34760"/>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Visualize Result</a:t>
            </a:r>
            <a:endParaRPr lang="en-US" sz="4374" dirty="0"/>
          </a:p>
        </p:txBody>
      </p:sp>
      <p:pic>
        <p:nvPicPr>
          <p:cNvPr id="6" name="Image 1"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3"/>
          <p:cNvSpPr/>
          <p:nvPr/>
        </p:nvSpPr>
        <p:spPr>
          <a:xfrm>
            <a:off x="2277428" y="2184559"/>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Input Reviews</a:t>
            </a:r>
            <a:endParaRPr lang="en-US" sz="2187" dirty="0"/>
          </a:p>
        </p:txBody>
      </p:sp>
      <p:sp>
        <p:nvSpPr>
          <p:cNvPr id="8" name="Text 4"/>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Inputting Amazon reviews into the sentiment analysis system for processing and analysis.</a:t>
            </a:r>
            <a:endParaRPr lang="en-US" sz="1750" dirty="0"/>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291084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Sentiment Classification</a:t>
            </a:r>
            <a:endParaRPr lang="en-US" sz="2187" dirty="0"/>
          </a:p>
        </p:txBody>
      </p:sp>
      <p:sp>
        <p:nvSpPr>
          <p:cNvPr id="11" name="Text 6"/>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Categorizing the sentiments expressed in the Amazon reviews as positive, negative, or neutral based on the analysis.</a:t>
            </a:r>
            <a:endParaRPr lang="en-US" sz="1750" dirty="0"/>
          </a:p>
        </p:txBody>
      </p:sp>
      <p:pic>
        <p:nvPicPr>
          <p:cNvPr id="12" name="Image 3"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7"/>
          <p:cNvSpPr/>
          <p:nvPr/>
        </p:nvSpPr>
        <p:spPr>
          <a:xfrm>
            <a:off x="2277428" y="5739527"/>
            <a:ext cx="250698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Result Interpretation</a:t>
            </a:r>
            <a:endParaRPr lang="en-US" sz="2187" dirty="0"/>
          </a:p>
        </p:txBody>
      </p:sp>
      <p:sp>
        <p:nvSpPr>
          <p:cNvPr id="14" name="Text 8"/>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Interpreting the sentiment analysis results to extract insights and actionable information from the reviews.</a:t>
            </a:r>
            <a:endParaRPr lang="en-US" sz="1750" dirty="0"/>
          </a:p>
        </p:txBody>
      </p:sp>
      <p:pic>
        <p:nvPicPr>
          <p:cNvPr id="15"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002988"/>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Conclusion</a:t>
            </a:r>
            <a:endParaRPr lang="en-US" sz="4374" dirty="0"/>
          </a:p>
        </p:txBody>
      </p:sp>
      <p:sp>
        <p:nvSpPr>
          <p:cNvPr id="5" name="Shape 3"/>
          <p:cNvSpPr/>
          <p:nvPr/>
        </p:nvSpPr>
        <p:spPr>
          <a:xfrm>
            <a:off x="2037993" y="3141702"/>
            <a:ext cx="3370064" cy="3084790"/>
          </a:xfrm>
          <a:prstGeom prst="roundRect">
            <a:avLst>
              <a:gd name="adj" fmla="val 3241"/>
            </a:avLst>
          </a:prstGeom>
          <a:solidFill>
            <a:srgbClr val="EBE2E0"/>
          </a:solidFill>
          <a:ln w="13811">
            <a:solidFill>
              <a:srgbClr val="D7C5C1"/>
            </a:solidFill>
            <a:prstDash val="solid"/>
          </a:ln>
        </p:spPr>
      </p:sp>
      <p:sp>
        <p:nvSpPr>
          <p:cNvPr id="6" name="Text 4"/>
          <p:cNvSpPr/>
          <p:nvPr/>
        </p:nvSpPr>
        <p:spPr>
          <a:xfrm>
            <a:off x="2273975" y="3377684"/>
            <a:ext cx="223266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Insightful Analysis</a:t>
            </a:r>
            <a:endParaRPr lang="en-US" sz="2187" dirty="0"/>
          </a:p>
        </p:txBody>
      </p:sp>
      <p:sp>
        <p:nvSpPr>
          <p:cNvPr id="7" name="Text 5"/>
          <p:cNvSpPr/>
          <p:nvPr/>
        </p:nvSpPr>
        <p:spPr>
          <a:xfrm>
            <a:off x="2273975" y="3858101"/>
            <a:ext cx="2898100"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sentiment analysis of Amazon reviews provides valuable insights into customer perceptions and sentiments toward products and services.</a:t>
            </a:r>
            <a:endParaRPr lang="en-US" sz="1750" dirty="0"/>
          </a:p>
        </p:txBody>
      </p:sp>
      <p:sp>
        <p:nvSpPr>
          <p:cNvPr id="8" name="Shape 6"/>
          <p:cNvSpPr/>
          <p:nvPr/>
        </p:nvSpPr>
        <p:spPr>
          <a:xfrm>
            <a:off x="5630228" y="3141702"/>
            <a:ext cx="3370064" cy="3084790"/>
          </a:xfrm>
          <a:prstGeom prst="roundRect">
            <a:avLst>
              <a:gd name="adj" fmla="val 3241"/>
            </a:avLst>
          </a:prstGeom>
          <a:solidFill>
            <a:srgbClr val="EBE2E0"/>
          </a:solidFill>
          <a:ln w="13811">
            <a:solidFill>
              <a:srgbClr val="D7C5C1"/>
            </a:solidFill>
            <a:prstDash val="solid"/>
          </a:ln>
        </p:spPr>
      </p:sp>
      <p:sp>
        <p:nvSpPr>
          <p:cNvPr id="9" name="Text 7"/>
          <p:cNvSpPr/>
          <p:nvPr/>
        </p:nvSpPr>
        <p:spPr>
          <a:xfrm>
            <a:off x="5866209" y="3377684"/>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Decision Support</a:t>
            </a:r>
            <a:endParaRPr lang="en-US" sz="2187" dirty="0"/>
          </a:p>
        </p:txBody>
      </p:sp>
      <p:sp>
        <p:nvSpPr>
          <p:cNvPr id="10" name="Text 8"/>
          <p:cNvSpPr/>
          <p:nvPr/>
        </p:nvSpPr>
        <p:spPr>
          <a:xfrm>
            <a:off x="5866209" y="3858101"/>
            <a:ext cx="2898100"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Empowering businesses with the information needed to make informed decisions and strategic improvements based on customer feedback.</a:t>
            </a:r>
            <a:endParaRPr lang="en-US" sz="1750" dirty="0"/>
          </a:p>
        </p:txBody>
      </p:sp>
      <p:sp>
        <p:nvSpPr>
          <p:cNvPr id="11" name="Shape 9"/>
          <p:cNvSpPr/>
          <p:nvPr/>
        </p:nvSpPr>
        <p:spPr>
          <a:xfrm>
            <a:off x="9222462" y="3141702"/>
            <a:ext cx="3370064" cy="3084790"/>
          </a:xfrm>
          <a:prstGeom prst="roundRect">
            <a:avLst>
              <a:gd name="adj" fmla="val 3241"/>
            </a:avLst>
          </a:prstGeom>
          <a:solidFill>
            <a:srgbClr val="EBE2E0"/>
          </a:solidFill>
          <a:ln w="13811">
            <a:solidFill>
              <a:srgbClr val="D7C5C1"/>
            </a:solidFill>
            <a:prstDash val="solid"/>
          </a:ln>
        </p:spPr>
      </p:sp>
      <p:sp>
        <p:nvSpPr>
          <p:cNvPr id="12" name="Text 10"/>
          <p:cNvSpPr/>
          <p:nvPr/>
        </p:nvSpPr>
        <p:spPr>
          <a:xfrm>
            <a:off x="9458444" y="3377684"/>
            <a:ext cx="2898100"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Continuous Enhancement</a:t>
            </a:r>
            <a:endParaRPr lang="en-US" sz="2187" dirty="0"/>
          </a:p>
        </p:txBody>
      </p:sp>
      <p:sp>
        <p:nvSpPr>
          <p:cNvPr id="13" name="Text 11"/>
          <p:cNvSpPr/>
          <p:nvPr/>
        </p:nvSpPr>
        <p:spPr>
          <a:xfrm>
            <a:off x="9458444" y="4205288"/>
            <a:ext cx="2898100"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Enabling the continuous enhancement of products and services by leveraging the sentiments expressed in the Amazon reviews.</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085731"/>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Future Scope</a:t>
            </a:r>
            <a:endParaRPr lang="en-US" sz="4374" dirty="0"/>
          </a:p>
        </p:txBody>
      </p:sp>
      <p:pic>
        <p:nvPicPr>
          <p:cNvPr id="5" name="Image 0" descr="preencoded.png"/>
          <p:cNvPicPr>
            <a:picLocks noChangeAspect="1"/>
          </p:cNvPicPr>
          <p:nvPr/>
        </p:nvPicPr>
        <p:blipFill>
          <a:blip r:embed="rId3"/>
          <a:stretch>
            <a:fillRect/>
          </a:stretch>
        </p:blipFill>
        <p:spPr>
          <a:xfrm>
            <a:off x="2037993" y="2224445"/>
            <a:ext cx="3295888" cy="2036921"/>
          </a:xfrm>
          <a:prstGeom prst="rect">
            <a:avLst/>
          </a:prstGeom>
        </p:spPr>
      </p:pic>
      <p:sp>
        <p:nvSpPr>
          <p:cNvPr id="6" name="Text 3"/>
          <p:cNvSpPr/>
          <p:nvPr/>
        </p:nvSpPr>
        <p:spPr>
          <a:xfrm>
            <a:off x="2037993" y="4539020"/>
            <a:ext cx="278130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Advanced Technologies</a:t>
            </a:r>
            <a:endParaRPr lang="en-US" sz="2187" dirty="0"/>
          </a:p>
        </p:txBody>
      </p:sp>
      <p:sp>
        <p:nvSpPr>
          <p:cNvPr id="7" name="Text 4"/>
          <p:cNvSpPr/>
          <p:nvPr/>
        </p:nvSpPr>
        <p:spPr>
          <a:xfrm>
            <a:off x="2037993" y="5019437"/>
            <a:ext cx="3295888"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Exploring advanced technologies to further improve the accuracy and efficiency of sentiment analysis in Amazon reviews.</a:t>
            </a:r>
            <a:endParaRPr lang="en-US" sz="1750" dirty="0"/>
          </a:p>
        </p:txBody>
      </p:sp>
      <p:pic>
        <p:nvPicPr>
          <p:cNvPr id="8" name="Image 1" descr="preencoded.png"/>
          <p:cNvPicPr>
            <a:picLocks noChangeAspect="1"/>
          </p:cNvPicPr>
          <p:nvPr/>
        </p:nvPicPr>
        <p:blipFill>
          <a:blip r:embed="rId4"/>
          <a:stretch>
            <a:fillRect/>
          </a:stretch>
        </p:blipFill>
        <p:spPr>
          <a:xfrm>
            <a:off x="5667137" y="2224445"/>
            <a:ext cx="3296007" cy="2037040"/>
          </a:xfrm>
          <a:prstGeom prst="rect">
            <a:avLst/>
          </a:prstGeom>
        </p:spPr>
      </p:pic>
      <p:sp>
        <p:nvSpPr>
          <p:cNvPr id="9" name="Text 5"/>
          <p:cNvSpPr/>
          <p:nvPr/>
        </p:nvSpPr>
        <p:spPr>
          <a:xfrm>
            <a:off x="5667137" y="4539139"/>
            <a:ext cx="3296007"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Market Expansion Opportunities</a:t>
            </a:r>
            <a:endParaRPr lang="en-US" sz="2187" dirty="0"/>
          </a:p>
        </p:txBody>
      </p:sp>
      <p:sp>
        <p:nvSpPr>
          <p:cNvPr id="10" name="Text 6"/>
          <p:cNvSpPr/>
          <p:nvPr/>
        </p:nvSpPr>
        <p:spPr>
          <a:xfrm>
            <a:off x="5667137" y="5366742"/>
            <a:ext cx="3296007"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Identifying market expansion opportunities and potential through detailed sentiment analysis insights from Amazon reviews.</a:t>
            </a:r>
            <a:endParaRPr lang="en-US" sz="1750" dirty="0"/>
          </a:p>
        </p:txBody>
      </p:sp>
      <p:pic>
        <p:nvPicPr>
          <p:cNvPr id="11" name="Image 2" descr="preencoded.png"/>
          <p:cNvPicPr>
            <a:picLocks noChangeAspect="1"/>
          </p:cNvPicPr>
          <p:nvPr/>
        </p:nvPicPr>
        <p:blipFill>
          <a:blip r:embed="rId5"/>
          <a:stretch>
            <a:fillRect/>
          </a:stretch>
        </p:blipFill>
        <p:spPr>
          <a:xfrm>
            <a:off x="9296400" y="2224445"/>
            <a:ext cx="3296007" cy="2037040"/>
          </a:xfrm>
          <a:prstGeom prst="rect">
            <a:avLst/>
          </a:prstGeom>
        </p:spPr>
      </p:pic>
      <p:sp>
        <p:nvSpPr>
          <p:cNvPr id="12" name="Text 7"/>
          <p:cNvSpPr/>
          <p:nvPr/>
        </p:nvSpPr>
        <p:spPr>
          <a:xfrm>
            <a:off x="9296400" y="4539139"/>
            <a:ext cx="245364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Innovative Solutions</a:t>
            </a:r>
            <a:endParaRPr lang="en-US" sz="2187" dirty="0"/>
          </a:p>
        </p:txBody>
      </p:sp>
      <p:sp>
        <p:nvSpPr>
          <p:cNvPr id="13" name="Text 8"/>
          <p:cNvSpPr/>
          <p:nvPr/>
        </p:nvSpPr>
        <p:spPr>
          <a:xfrm>
            <a:off x="9296400" y="5019556"/>
            <a:ext cx="3296007"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Developing innovative solutions to enhance the sentiment analysis process and its applications in various industries.</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226469"/>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References</a:t>
            </a:r>
            <a:endParaRPr lang="en-US" sz="4374" dirty="0"/>
          </a:p>
        </p:txBody>
      </p:sp>
      <p:sp>
        <p:nvSpPr>
          <p:cNvPr id="6" name="Shape 3"/>
          <p:cNvSpPr/>
          <p:nvPr/>
        </p:nvSpPr>
        <p:spPr>
          <a:xfrm>
            <a:off x="833199" y="3427690"/>
            <a:ext cx="499943" cy="499943"/>
          </a:xfrm>
          <a:prstGeom prst="roundRect">
            <a:avLst>
              <a:gd name="adj" fmla="val 20000"/>
            </a:avLst>
          </a:prstGeom>
          <a:solidFill>
            <a:srgbClr val="EBE2E0"/>
          </a:solidFill>
          <a:ln w="13811">
            <a:solidFill>
              <a:srgbClr val="D7C5C1"/>
            </a:solidFill>
            <a:prstDash val="solid"/>
          </a:ln>
        </p:spPr>
      </p:sp>
      <p:sp>
        <p:nvSpPr>
          <p:cNvPr id="7" name="Text 4"/>
          <p:cNvSpPr/>
          <p:nvPr/>
        </p:nvSpPr>
        <p:spPr>
          <a:xfrm>
            <a:off x="1022152" y="3469362"/>
            <a:ext cx="1219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8" name="Text 5"/>
          <p:cNvSpPr/>
          <p:nvPr/>
        </p:nvSpPr>
        <p:spPr>
          <a:xfrm>
            <a:off x="1555313" y="3504009"/>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NLTK Book</a:t>
            </a:r>
            <a:endParaRPr lang="en-US" sz="2187" dirty="0"/>
          </a:p>
        </p:txBody>
      </p:sp>
      <p:sp>
        <p:nvSpPr>
          <p:cNvPr id="9" name="Text 6"/>
          <p:cNvSpPr/>
          <p:nvPr/>
        </p:nvSpPr>
        <p:spPr>
          <a:xfrm>
            <a:off x="1555313" y="3984427"/>
            <a:ext cx="3820001"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http://www.nltk.org/book/</a:t>
            </a:r>
            <a:endParaRPr lang="en-US" sz="1750" dirty="0"/>
          </a:p>
        </p:txBody>
      </p:sp>
      <p:sp>
        <p:nvSpPr>
          <p:cNvPr id="10" name="Shape 7"/>
          <p:cNvSpPr/>
          <p:nvPr/>
        </p:nvSpPr>
        <p:spPr>
          <a:xfrm>
            <a:off x="5597485" y="3427690"/>
            <a:ext cx="499943" cy="499943"/>
          </a:xfrm>
          <a:prstGeom prst="roundRect">
            <a:avLst>
              <a:gd name="adj" fmla="val 20000"/>
            </a:avLst>
          </a:prstGeom>
          <a:solidFill>
            <a:srgbClr val="EBE2E0"/>
          </a:solidFill>
          <a:ln w="13811">
            <a:solidFill>
              <a:srgbClr val="D7C5C1"/>
            </a:solidFill>
            <a:prstDash val="solid"/>
          </a:ln>
        </p:spPr>
      </p:sp>
      <p:sp>
        <p:nvSpPr>
          <p:cNvPr id="11" name="Text 8"/>
          <p:cNvSpPr/>
          <p:nvPr/>
        </p:nvSpPr>
        <p:spPr>
          <a:xfrm>
            <a:off x="5763578" y="3469362"/>
            <a:ext cx="16764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2" name="Text 9"/>
          <p:cNvSpPr/>
          <p:nvPr/>
        </p:nvSpPr>
        <p:spPr>
          <a:xfrm>
            <a:off x="6319599" y="3504009"/>
            <a:ext cx="355092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Transformers Documentation</a:t>
            </a:r>
            <a:endParaRPr lang="en-US" sz="2187" dirty="0"/>
          </a:p>
        </p:txBody>
      </p:sp>
      <p:sp>
        <p:nvSpPr>
          <p:cNvPr id="13" name="Text 10"/>
          <p:cNvSpPr/>
          <p:nvPr/>
        </p:nvSpPr>
        <p:spPr>
          <a:xfrm>
            <a:off x="6319599" y="3984427"/>
            <a:ext cx="3820001"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https://huggingface.co/transformers/</a:t>
            </a:r>
            <a:endParaRPr lang="en-US" sz="1750" dirty="0"/>
          </a:p>
        </p:txBody>
      </p:sp>
      <p:sp>
        <p:nvSpPr>
          <p:cNvPr id="14" name="Shape 11"/>
          <p:cNvSpPr/>
          <p:nvPr/>
        </p:nvSpPr>
        <p:spPr>
          <a:xfrm>
            <a:off x="833199" y="5090993"/>
            <a:ext cx="499943" cy="499943"/>
          </a:xfrm>
          <a:prstGeom prst="roundRect">
            <a:avLst>
              <a:gd name="adj" fmla="val 20000"/>
            </a:avLst>
          </a:prstGeom>
          <a:solidFill>
            <a:srgbClr val="EBE2E0"/>
          </a:solidFill>
          <a:ln w="13811">
            <a:solidFill>
              <a:srgbClr val="D7C5C1"/>
            </a:solidFill>
            <a:prstDash val="solid"/>
          </a:ln>
        </p:spPr>
      </p:sp>
      <p:sp>
        <p:nvSpPr>
          <p:cNvPr id="15" name="Text 12"/>
          <p:cNvSpPr/>
          <p:nvPr/>
        </p:nvSpPr>
        <p:spPr>
          <a:xfrm>
            <a:off x="1003102" y="5132665"/>
            <a:ext cx="1600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6" name="Text 13"/>
          <p:cNvSpPr/>
          <p:nvPr/>
        </p:nvSpPr>
        <p:spPr>
          <a:xfrm>
            <a:off x="1555313" y="5167313"/>
            <a:ext cx="560832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Python Sentiment Analysis on Amazon Reviews</a:t>
            </a:r>
            <a:endParaRPr lang="en-US" sz="2187" dirty="0"/>
          </a:p>
        </p:txBody>
      </p:sp>
      <p:sp>
        <p:nvSpPr>
          <p:cNvPr id="17" name="Text 14"/>
          <p:cNvSpPr/>
          <p:nvPr/>
        </p:nvSpPr>
        <p:spPr>
          <a:xfrm>
            <a:off x="1555313" y="5647730"/>
            <a:ext cx="8584287"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Published Paper, Author Name, Date</a:t>
            </a:r>
            <a:endParaRPr lang="en-US" sz="1750" dirty="0"/>
          </a:p>
        </p:txBody>
      </p:sp>
      <p:pic>
        <p:nvPicPr>
          <p:cNvPr id="1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522</Words>
  <Application>Microsoft Office PowerPoint</Application>
  <PresentationFormat>Custom</PresentationFormat>
  <Paragraphs>74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Purnendu Shekhar Achary</cp:lastModifiedBy>
  <cp:revision>2</cp:revision>
  <dcterms:created xsi:type="dcterms:W3CDTF">2024-01-06T07:25:37Z</dcterms:created>
  <dcterms:modified xsi:type="dcterms:W3CDTF">2024-01-06T08:31:32Z</dcterms:modified>
</cp:coreProperties>
</file>