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6" d="100"/>
          <a:sy n="7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939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048"/>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27219" y="1769514"/>
            <a:ext cx="7477601" cy="2502614"/>
          </a:xfrm>
          <a:prstGeom prst="rect">
            <a:avLst/>
          </a:prstGeom>
          <a:noFill/>
          <a:ln/>
        </p:spPr>
        <p:txBody>
          <a:bodyPr wrap="square" rtlCol="0" anchor="t"/>
          <a:lstStyle/>
          <a:p>
            <a:pPr marL="0" indent="0">
              <a:lnSpc>
                <a:spcPts val="6561"/>
              </a:lnSpc>
              <a:buNone/>
            </a:pPr>
            <a:r>
              <a:rPr lang="en-US" sz="5249" b="1" kern="0" spc="-105" dirty="0">
                <a:solidFill>
                  <a:srgbClr val="FF75D3"/>
                </a:solidFill>
                <a:latin typeface="adonis-web" pitchFamily="34" charset="0"/>
                <a:ea typeface="adonis-web" pitchFamily="34" charset="-122"/>
                <a:cs typeface="adonis-web" pitchFamily="34" charset="-120"/>
              </a:rPr>
              <a:t>Exploring the Fun World of Tic Tac Toe with Java GUI</a:t>
            </a:r>
            <a:endParaRPr lang="en-US" sz="5249" dirty="0"/>
          </a:p>
        </p:txBody>
      </p:sp>
      <p:sp>
        <p:nvSpPr>
          <p:cNvPr id="6" name="Text 2"/>
          <p:cNvSpPr/>
          <p:nvPr/>
        </p:nvSpPr>
        <p:spPr>
          <a:xfrm>
            <a:off x="6319599" y="4262080"/>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Welcome to the fascinating world of Tic Tac Toe game created with Java GUI. Let's take a closer look at how this simple yet exciting game works and explore its applications.</a:t>
            </a:r>
            <a:endParaRPr lang="en-US" sz="1750" dirty="0"/>
          </a:p>
        </p:txBody>
      </p:sp>
      <p:sp>
        <p:nvSpPr>
          <p:cNvPr id="7" name="Shape 3"/>
          <p:cNvSpPr/>
          <p:nvPr/>
        </p:nvSpPr>
        <p:spPr>
          <a:xfrm>
            <a:off x="6319599" y="5594866"/>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6327219" y="5602486"/>
            <a:ext cx="340162" cy="340162"/>
          </a:xfrm>
          <a:prstGeom prst="rect">
            <a:avLst/>
          </a:prstGeom>
        </p:spPr>
      </p:pic>
      <p:sp>
        <p:nvSpPr>
          <p:cNvPr id="9" name="Text 4"/>
          <p:cNvSpPr/>
          <p:nvPr/>
        </p:nvSpPr>
        <p:spPr>
          <a:xfrm>
            <a:off x="6786086" y="5578197"/>
            <a:ext cx="3420189"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Source Sans Pro" pitchFamily="34" charset="0"/>
                <a:ea typeface="Source Sans Pro" pitchFamily="34" charset="-122"/>
                <a:cs typeface="Source Sans Pro" pitchFamily="34" charset="-120"/>
              </a:rPr>
              <a:t>by Purnendu Shekhar Achary</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934"/>
          </a:xfrm>
          <a:prstGeom prst="rect">
            <a:avLst/>
          </a:prstGeom>
          <a:solidFill>
            <a:srgbClr val="FFFFFF">
              <a:alpha val="75000"/>
            </a:srgbClr>
          </a:solidFill>
          <a:ln w="13097">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10972800" y="0"/>
            <a:ext cx="3657600" cy="8232934"/>
          </a:xfrm>
          <a:prstGeom prst="rect">
            <a:avLst/>
          </a:prstGeom>
        </p:spPr>
      </p:pic>
      <p:sp>
        <p:nvSpPr>
          <p:cNvPr id="5" name="Text 1"/>
          <p:cNvSpPr/>
          <p:nvPr/>
        </p:nvSpPr>
        <p:spPr>
          <a:xfrm>
            <a:off x="797481" y="576858"/>
            <a:ext cx="9377839" cy="1311116"/>
          </a:xfrm>
          <a:prstGeom prst="rect">
            <a:avLst/>
          </a:prstGeom>
          <a:noFill/>
          <a:ln/>
        </p:spPr>
        <p:txBody>
          <a:bodyPr wrap="square" rtlCol="0" anchor="t"/>
          <a:lstStyle/>
          <a:p>
            <a:pPr marL="0" indent="0">
              <a:lnSpc>
                <a:spcPts val="5162"/>
              </a:lnSpc>
              <a:buNone/>
            </a:pPr>
            <a:r>
              <a:rPr lang="en-US" sz="4129" b="1" kern="0" spc="-83" dirty="0">
                <a:solidFill>
                  <a:srgbClr val="FF75D3"/>
                </a:solidFill>
                <a:latin typeface="adonis-web" pitchFamily="34" charset="0"/>
                <a:ea typeface="adonis-web" pitchFamily="34" charset="-122"/>
                <a:cs typeface="adonis-web" pitchFamily="34" charset="-120"/>
              </a:rPr>
              <a:t>Simple Game, Complex Working: How Tic Tac Toe Works</a:t>
            </a:r>
            <a:endParaRPr lang="en-US" sz="4129" dirty="0"/>
          </a:p>
        </p:txBody>
      </p:sp>
      <p:sp>
        <p:nvSpPr>
          <p:cNvPr id="6" name="Shape 2"/>
          <p:cNvSpPr/>
          <p:nvPr/>
        </p:nvSpPr>
        <p:spPr>
          <a:xfrm>
            <a:off x="1091089" y="2202537"/>
            <a:ext cx="41910" cy="5453539"/>
          </a:xfrm>
          <a:prstGeom prst="rect">
            <a:avLst/>
          </a:prstGeom>
          <a:solidFill>
            <a:srgbClr val="D7A1F7"/>
          </a:solidFill>
          <a:ln/>
        </p:spPr>
      </p:sp>
      <p:sp>
        <p:nvSpPr>
          <p:cNvPr id="7" name="Shape 3"/>
          <p:cNvSpPr/>
          <p:nvPr/>
        </p:nvSpPr>
        <p:spPr>
          <a:xfrm>
            <a:off x="1348026" y="2581394"/>
            <a:ext cx="734139" cy="41910"/>
          </a:xfrm>
          <a:prstGeom prst="rect">
            <a:avLst/>
          </a:prstGeom>
          <a:solidFill>
            <a:srgbClr val="D7A1F7"/>
          </a:solidFill>
          <a:ln/>
        </p:spPr>
      </p:sp>
      <p:sp>
        <p:nvSpPr>
          <p:cNvPr id="8" name="Shape 4"/>
          <p:cNvSpPr/>
          <p:nvPr/>
        </p:nvSpPr>
        <p:spPr>
          <a:xfrm>
            <a:off x="876062" y="2366367"/>
            <a:ext cx="471964" cy="471964"/>
          </a:xfrm>
          <a:prstGeom prst="roundRect">
            <a:avLst>
              <a:gd name="adj" fmla="val 20001"/>
            </a:avLst>
          </a:prstGeom>
          <a:solidFill>
            <a:srgbClr val="EBD0FB"/>
          </a:solidFill>
          <a:ln w="13097">
            <a:solidFill>
              <a:srgbClr val="D7A1F7"/>
            </a:solidFill>
            <a:prstDash val="solid"/>
          </a:ln>
        </p:spPr>
      </p:sp>
      <p:sp>
        <p:nvSpPr>
          <p:cNvPr id="9" name="Text 5"/>
          <p:cNvSpPr/>
          <p:nvPr/>
        </p:nvSpPr>
        <p:spPr>
          <a:xfrm>
            <a:off x="1027509" y="2405658"/>
            <a:ext cx="169069" cy="393263"/>
          </a:xfrm>
          <a:prstGeom prst="rect">
            <a:avLst/>
          </a:prstGeom>
          <a:noFill/>
          <a:ln/>
        </p:spPr>
        <p:txBody>
          <a:bodyPr wrap="none" rtlCol="0" anchor="t"/>
          <a:lstStyle/>
          <a:p>
            <a:pPr marL="0" indent="0" algn="ctr">
              <a:lnSpc>
                <a:spcPts val="3097"/>
              </a:lnSpc>
              <a:buNone/>
            </a:pPr>
            <a:r>
              <a:rPr lang="en-US" sz="2478" b="1" kern="0" spc="-50" dirty="0">
                <a:solidFill>
                  <a:srgbClr val="272525"/>
                </a:solidFill>
                <a:latin typeface="adonis-web" pitchFamily="34" charset="0"/>
                <a:ea typeface="adonis-web" pitchFamily="34" charset="-122"/>
                <a:cs typeface="adonis-web" pitchFamily="34" charset="-120"/>
              </a:rPr>
              <a:t>1</a:t>
            </a:r>
            <a:endParaRPr lang="en-US" sz="2478" dirty="0"/>
          </a:p>
        </p:txBody>
      </p:sp>
      <p:sp>
        <p:nvSpPr>
          <p:cNvPr id="10" name="Text 6"/>
          <p:cNvSpPr/>
          <p:nvPr/>
        </p:nvSpPr>
        <p:spPr>
          <a:xfrm>
            <a:off x="2265759" y="2412206"/>
            <a:ext cx="2097643" cy="327660"/>
          </a:xfrm>
          <a:prstGeom prst="rect">
            <a:avLst/>
          </a:prstGeom>
          <a:noFill/>
          <a:ln/>
        </p:spPr>
        <p:txBody>
          <a:bodyPr wrap="none" rtlCol="0" anchor="t"/>
          <a:lstStyle/>
          <a:p>
            <a:pPr marL="0" indent="0" algn="l">
              <a:lnSpc>
                <a:spcPts val="2581"/>
              </a:lnSpc>
              <a:buNone/>
            </a:pPr>
            <a:r>
              <a:rPr lang="en-US" sz="2065" b="1" kern="0" spc="-41" dirty="0">
                <a:solidFill>
                  <a:srgbClr val="272525"/>
                </a:solidFill>
                <a:latin typeface="adonis-web" pitchFamily="34" charset="0"/>
                <a:ea typeface="adonis-web" pitchFamily="34" charset="-122"/>
                <a:cs typeface="adonis-web" pitchFamily="34" charset="-120"/>
              </a:rPr>
              <a:t>Board Creation</a:t>
            </a:r>
            <a:endParaRPr lang="en-US" sz="2065" dirty="0"/>
          </a:p>
        </p:txBody>
      </p:sp>
      <p:sp>
        <p:nvSpPr>
          <p:cNvPr id="11" name="Text 7"/>
          <p:cNvSpPr/>
          <p:nvPr/>
        </p:nvSpPr>
        <p:spPr>
          <a:xfrm>
            <a:off x="2265759" y="2949535"/>
            <a:ext cx="7909560" cy="671274"/>
          </a:xfrm>
          <a:prstGeom prst="rect">
            <a:avLst/>
          </a:prstGeom>
          <a:noFill/>
          <a:ln/>
        </p:spPr>
        <p:txBody>
          <a:bodyPr wrap="square" rtlCol="0" anchor="t"/>
          <a:lstStyle/>
          <a:p>
            <a:pPr marL="0" indent="0" algn="l">
              <a:lnSpc>
                <a:spcPts val="2643"/>
              </a:lnSpc>
              <a:buNone/>
            </a:pPr>
            <a:r>
              <a:rPr lang="en-US" sz="1652" kern="0" spc="-33" dirty="0">
                <a:solidFill>
                  <a:srgbClr val="272525"/>
                </a:solidFill>
                <a:latin typeface="Source Sans Pro" pitchFamily="34" charset="0"/>
                <a:ea typeface="Source Sans Pro" pitchFamily="34" charset="-122"/>
                <a:cs typeface="Source Sans Pro" pitchFamily="34" charset="-120"/>
              </a:rPr>
              <a:t>The game is played on a 3x3 grid. On each turn, the player marks a square with “X” or “O” until someone gets three in a row.</a:t>
            </a:r>
            <a:endParaRPr lang="en-US" sz="1652" dirty="0"/>
          </a:p>
        </p:txBody>
      </p:sp>
      <p:sp>
        <p:nvSpPr>
          <p:cNvPr id="12" name="Shape 8"/>
          <p:cNvSpPr/>
          <p:nvPr/>
        </p:nvSpPr>
        <p:spPr>
          <a:xfrm>
            <a:off x="1348026" y="4469130"/>
            <a:ext cx="734139" cy="41910"/>
          </a:xfrm>
          <a:prstGeom prst="rect">
            <a:avLst/>
          </a:prstGeom>
          <a:solidFill>
            <a:srgbClr val="D7A1F7"/>
          </a:solidFill>
          <a:ln/>
        </p:spPr>
      </p:sp>
      <p:sp>
        <p:nvSpPr>
          <p:cNvPr id="13" name="Shape 9"/>
          <p:cNvSpPr/>
          <p:nvPr/>
        </p:nvSpPr>
        <p:spPr>
          <a:xfrm>
            <a:off x="876062" y="4254103"/>
            <a:ext cx="471964" cy="471964"/>
          </a:xfrm>
          <a:prstGeom prst="roundRect">
            <a:avLst>
              <a:gd name="adj" fmla="val 20001"/>
            </a:avLst>
          </a:prstGeom>
          <a:solidFill>
            <a:srgbClr val="EBD0FB"/>
          </a:solidFill>
          <a:ln w="13097">
            <a:solidFill>
              <a:srgbClr val="D7A1F7"/>
            </a:solidFill>
            <a:prstDash val="solid"/>
          </a:ln>
        </p:spPr>
      </p:sp>
      <p:sp>
        <p:nvSpPr>
          <p:cNvPr id="14" name="Text 10"/>
          <p:cNvSpPr/>
          <p:nvPr/>
        </p:nvSpPr>
        <p:spPr>
          <a:xfrm>
            <a:off x="1027509" y="4293394"/>
            <a:ext cx="169069" cy="393263"/>
          </a:xfrm>
          <a:prstGeom prst="rect">
            <a:avLst/>
          </a:prstGeom>
          <a:noFill/>
          <a:ln/>
        </p:spPr>
        <p:txBody>
          <a:bodyPr wrap="none" rtlCol="0" anchor="t"/>
          <a:lstStyle/>
          <a:p>
            <a:pPr marL="0" indent="0" algn="ctr">
              <a:lnSpc>
                <a:spcPts val="3097"/>
              </a:lnSpc>
              <a:buNone/>
            </a:pPr>
            <a:r>
              <a:rPr lang="en-US" sz="2478" b="1" kern="0" spc="-50" dirty="0">
                <a:solidFill>
                  <a:srgbClr val="272525"/>
                </a:solidFill>
                <a:latin typeface="adonis-web" pitchFamily="34" charset="0"/>
                <a:ea typeface="adonis-web" pitchFamily="34" charset="-122"/>
                <a:cs typeface="adonis-web" pitchFamily="34" charset="-120"/>
              </a:rPr>
              <a:t>2</a:t>
            </a:r>
            <a:endParaRPr lang="en-US" sz="2478" dirty="0"/>
          </a:p>
        </p:txBody>
      </p:sp>
      <p:sp>
        <p:nvSpPr>
          <p:cNvPr id="15" name="Text 11"/>
          <p:cNvSpPr/>
          <p:nvPr/>
        </p:nvSpPr>
        <p:spPr>
          <a:xfrm>
            <a:off x="2265759" y="4299942"/>
            <a:ext cx="2097643" cy="327660"/>
          </a:xfrm>
          <a:prstGeom prst="rect">
            <a:avLst/>
          </a:prstGeom>
          <a:noFill/>
          <a:ln/>
        </p:spPr>
        <p:txBody>
          <a:bodyPr wrap="none" rtlCol="0" anchor="t"/>
          <a:lstStyle/>
          <a:p>
            <a:pPr marL="0" indent="0" algn="l">
              <a:lnSpc>
                <a:spcPts val="2581"/>
              </a:lnSpc>
              <a:buNone/>
            </a:pPr>
            <a:r>
              <a:rPr lang="en-US" sz="2065" b="1" kern="0" spc="-41" dirty="0">
                <a:solidFill>
                  <a:srgbClr val="272525"/>
                </a:solidFill>
                <a:latin typeface="adonis-web" pitchFamily="34" charset="0"/>
                <a:ea typeface="adonis-web" pitchFamily="34" charset="-122"/>
                <a:cs typeface="adonis-web" pitchFamily="34" charset="-120"/>
              </a:rPr>
              <a:t>Winning Logic</a:t>
            </a:r>
            <a:endParaRPr lang="en-US" sz="2065" dirty="0"/>
          </a:p>
        </p:txBody>
      </p:sp>
      <p:sp>
        <p:nvSpPr>
          <p:cNvPr id="16" name="Text 12"/>
          <p:cNvSpPr/>
          <p:nvPr/>
        </p:nvSpPr>
        <p:spPr>
          <a:xfrm>
            <a:off x="2265759" y="4837271"/>
            <a:ext cx="7909560" cy="671274"/>
          </a:xfrm>
          <a:prstGeom prst="rect">
            <a:avLst/>
          </a:prstGeom>
          <a:noFill/>
          <a:ln/>
        </p:spPr>
        <p:txBody>
          <a:bodyPr wrap="square" rtlCol="0" anchor="t"/>
          <a:lstStyle/>
          <a:p>
            <a:pPr marL="0" indent="0" algn="l">
              <a:lnSpc>
                <a:spcPts val="2643"/>
              </a:lnSpc>
              <a:buNone/>
            </a:pPr>
            <a:r>
              <a:rPr lang="en-US" sz="1652" kern="0" spc="-33" dirty="0">
                <a:solidFill>
                  <a:srgbClr val="272525"/>
                </a:solidFill>
                <a:latin typeface="Source Sans Pro" pitchFamily="34" charset="0"/>
                <a:ea typeface="Source Sans Pro" pitchFamily="34" charset="-122"/>
                <a:cs typeface="Source Sans Pro" pitchFamily="34" charset="-120"/>
              </a:rPr>
              <a:t>If a player gets three marks in a horizontal, vertical, or diagonal row, they win. If there’s a tie, the game ends.</a:t>
            </a:r>
            <a:endParaRPr lang="en-US" sz="1652" dirty="0"/>
          </a:p>
        </p:txBody>
      </p:sp>
      <p:sp>
        <p:nvSpPr>
          <p:cNvPr id="17" name="Shape 13"/>
          <p:cNvSpPr/>
          <p:nvPr/>
        </p:nvSpPr>
        <p:spPr>
          <a:xfrm>
            <a:off x="1348026" y="6356866"/>
            <a:ext cx="734139" cy="41910"/>
          </a:xfrm>
          <a:prstGeom prst="rect">
            <a:avLst/>
          </a:prstGeom>
          <a:solidFill>
            <a:srgbClr val="D7A1F7"/>
          </a:solidFill>
          <a:ln/>
        </p:spPr>
      </p:sp>
      <p:sp>
        <p:nvSpPr>
          <p:cNvPr id="18" name="Shape 14"/>
          <p:cNvSpPr/>
          <p:nvPr/>
        </p:nvSpPr>
        <p:spPr>
          <a:xfrm>
            <a:off x="876062" y="6141839"/>
            <a:ext cx="471964" cy="471964"/>
          </a:xfrm>
          <a:prstGeom prst="roundRect">
            <a:avLst>
              <a:gd name="adj" fmla="val 20001"/>
            </a:avLst>
          </a:prstGeom>
          <a:solidFill>
            <a:srgbClr val="EBD0FB"/>
          </a:solidFill>
          <a:ln w="13097">
            <a:solidFill>
              <a:srgbClr val="D7A1F7"/>
            </a:solidFill>
            <a:prstDash val="solid"/>
          </a:ln>
        </p:spPr>
      </p:sp>
      <p:sp>
        <p:nvSpPr>
          <p:cNvPr id="19" name="Text 15"/>
          <p:cNvSpPr/>
          <p:nvPr/>
        </p:nvSpPr>
        <p:spPr>
          <a:xfrm>
            <a:off x="1027509" y="6181130"/>
            <a:ext cx="169069" cy="393263"/>
          </a:xfrm>
          <a:prstGeom prst="rect">
            <a:avLst/>
          </a:prstGeom>
          <a:noFill/>
          <a:ln/>
        </p:spPr>
        <p:txBody>
          <a:bodyPr wrap="none" rtlCol="0" anchor="t"/>
          <a:lstStyle/>
          <a:p>
            <a:pPr marL="0" indent="0" algn="ctr">
              <a:lnSpc>
                <a:spcPts val="3097"/>
              </a:lnSpc>
              <a:buNone/>
            </a:pPr>
            <a:r>
              <a:rPr lang="en-US" sz="2478" b="1" kern="0" spc="-50" dirty="0">
                <a:solidFill>
                  <a:srgbClr val="272525"/>
                </a:solidFill>
                <a:latin typeface="adonis-web" pitchFamily="34" charset="0"/>
                <a:ea typeface="adonis-web" pitchFamily="34" charset="-122"/>
                <a:cs typeface="adonis-web" pitchFamily="34" charset="-120"/>
              </a:rPr>
              <a:t>3</a:t>
            </a:r>
            <a:endParaRPr lang="en-US" sz="2478" dirty="0"/>
          </a:p>
        </p:txBody>
      </p:sp>
      <p:sp>
        <p:nvSpPr>
          <p:cNvPr id="20" name="Text 16"/>
          <p:cNvSpPr/>
          <p:nvPr/>
        </p:nvSpPr>
        <p:spPr>
          <a:xfrm>
            <a:off x="2265759" y="6187678"/>
            <a:ext cx="2097643" cy="327660"/>
          </a:xfrm>
          <a:prstGeom prst="rect">
            <a:avLst/>
          </a:prstGeom>
          <a:noFill/>
          <a:ln/>
        </p:spPr>
        <p:txBody>
          <a:bodyPr wrap="none" rtlCol="0" anchor="t"/>
          <a:lstStyle/>
          <a:p>
            <a:pPr marL="0" indent="0" algn="l">
              <a:lnSpc>
                <a:spcPts val="2581"/>
              </a:lnSpc>
              <a:buNone/>
            </a:pPr>
            <a:r>
              <a:rPr lang="en-US" sz="2065" b="1" kern="0" spc="-41" dirty="0">
                <a:solidFill>
                  <a:srgbClr val="272525"/>
                </a:solidFill>
                <a:latin typeface="adonis-web" pitchFamily="34" charset="0"/>
                <a:ea typeface="adonis-web" pitchFamily="34" charset="-122"/>
                <a:cs typeface="adonis-web" pitchFamily="34" charset="-120"/>
              </a:rPr>
              <a:t>Player Interface</a:t>
            </a:r>
            <a:endParaRPr lang="en-US" sz="2065" dirty="0"/>
          </a:p>
        </p:txBody>
      </p:sp>
      <p:sp>
        <p:nvSpPr>
          <p:cNvPr id="21" name="Text 17"/>
          <p:cNvSpPr/>
          <p:nvPr/>
        </p:nvSpPr>
        <p:spPr>
          <a:xfrm>
            <a:off x="2265759" y="6725007"/>
            <a:ext cx="7909560" cy="671274"/>
          </a:xfrm>
          <a:prstGeom prst="rect">
            <a:avLst/>
          </a:prstGeom>
          <a:noFill/>
          <a:ln/>
        </p:spPr>
        <p:txBody>
          <a:bodyPr wrap="square" rtlCol="0" anchor="t"/>
          <a:lstStyle/>
          <a:p>
            <a:pPr marL="0" indent="0" algn="l">
              <a:lnSpc>
                <a:spcPts val="2643"/>
              </a:lnSpc>
              <a:buNone/>
            </a:pPr>
            <a:r>
              <a:rPr lang="en-US" sz="1652" kern="0" spc="-33" dirty="0">
                <a:solidFill>
                  <a:srgbClr val="272525"/>
                </a:solidFill>
                <a:latin typeface="Source Sans Pro" pitchFamily="34" charset="0"/>
                <a:ea typeface="Source Sans Pro" pitchFamily="34" charset="-122"/>
                <a:cs typeface="Source Sans Pro" pitchFamily="34" charset="-120"/>
              </a:rPr>
              <a:t>Players interact with the game through a simple-to-use graphical user interface designed with the Java GUI library.</a:t>
            </a:r>
            <a:endParaRPr lang="en-US" sz="165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931664"/>
            <a:ext cx="9933503" cy="1388745"/>
          </a:xfrm>
          <a:prstGeom prst="rect">
            <a:avLst/>
          </a:prstGeom>
          <a:noFill/>
          <a:ln/>
        </p:spPr>
        <p:txBody>
          <a:bodyPr wrap="squar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Uses of Tic Tac Toe: More Than Just a Game</a:t>
            </a:r>
            <a:endParaRPr lang="en-US" sz="4374" dirty="0"/>
          </a:p>
        </p:txBody>
      </p:sp>
      <p:pic>
        <p:nvPicPr>
          <p:cNvPr id="5" name="Image 1" descr="preencoded.png"/>
          <p:cNvPicPr>
            <a:picLocks noChangeAspect="1"/>
          </p:cNvPicPr>
          <p:nvPr/>
        </p:nvPicPr>
        <p:blipFill>
          <a:blip r:embed="rId4"/>
          <a:stretch>
            <a:fillRect/>
          </a:stretch>
        </p:blipFill>
        <p:spPr>
          <a:xfrm>
            <a:off x="2348389" y="2764750"/>
            <a:ext cx="3088958" cy="1909048"/>
          </a:xfrm>
          <a:prstGeom prst="rect">
            <a:avLst/>
          </a:prstGeom>
        </p:spPr>
      </p:pic>
      <p:sp>
        <p:nvSpPr>
          <p:cNvPr id="6" name="Text 2"/>
          <p:cNvSpPr/>
          <p:nvPr/>
        </p:nvSpPr>
        <p:spPr>
          <a:xfrm>
            <a:off x="2348389" y="4951452"/>
            <a:ext cx="2221944" cy="347186"/>
          </a:xfrm>
          <a:prstGeom prst="rect">
            <a:avLst/>
          </a:prstGeom>
          <a:noFill/>
          <a:ln/>
        </p:spPr>
        <p:txBody>
          <a:bodyPr wrap="non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Fun for Kids</a:t>
            </a:r>
            <a:endParaRPr lang="en-US" sz="2187" dirty="0"/>
          </a:p>
        </p:txBody>
      </p:sp>
      <p:sp>
        <p:nvSpPr>
          <p:cNvPr id="7" name="Text 3"/>
          <p:cNvSpPr/>
          <p:nvPr/>
        </p:nvSpPr>
        <p:spPr>
          <a:xfrm>
            <a:off x="2348389" y="5520809"/>
            <a:ext cx="308895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This simple game is also a great way to teach children strategy, logic, and critical thinking skills.</a:t>
            </a:r>
            <a:endParaRPr lang="en-US" sz="1750" dirty="0"/>
          </a:p>
        </p:txBody>
      </p:sp>
      <p:pic>
        <p:nvPicPr>
          <p:cNvPr id="8" name="Image 2" descr="preencoded.png"/>
          <p:cNvPicPr>
            <a:picLocks noChangeAspect="1"/>
          </p:cNvPicPr>
          <p:nvPr/>
        </p:nvPicPr>
        <p:blipFill>
          <a:blip r:embed="rId5"/>
          <a:stretch>
            <a:fillRect/>
          </a:stretch>
        </p:blipFill>
        <p:spPr>
          <a:xfrm>
            <a:off x="5770602" y="2764750"/>
            <a:ext cx="3088958" cy="1909048"/>
          </a:xfrm>
          <a:prstGeom prst="rect">
            <a:avLst/>
          </a:prstGeom>
        </p:spPr>
      </p:pic>
      <p:sp>
        <p:nvSpPr>
          <p:cNvPr id="9" name="Text 4"/>
          <p:cNvSpPr/>
          <p:nvPr/>
        </p:nvSpPr>
        <p:spPr>
          <a:xfrm>
            <a:off x="5770602" y="4951452"/>
            <a:ext cx="2221944" cy="347186"/>
          </a:xfrm>
          <a:prstGeom prst="rect">
            <a:avLst/>
          </a:prstGeom>
          <a:noFill/>
          <a:ln/>
        </p:spPr>
        <p:txBody>
          <a:bodyPr wrap="non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Therapeutic Value</a:t>
            </a:r>
            <a:endParaRPr lang="en-US" sz="2187" dirty="0"/>
          </a:p>
        </p:txBody>
      </p:sp>
      <p:sp>
        <p:nvSpPr>
          <p:cNvPr id="10" name="Text 5"/>
          <p:cNvSpPr/>
          <p:nvPr/>
        </p:nvSpPr>
        <p:spPr>
          <a:xfrm>
            <a:off x="5770602" y="5520809"/>
            <a:ext cx="3088958"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Tic Tac Toe can be used as an effective cognitive therapy tool to improve short-term memory, attention, and motor skills.</a:t>
            </a:r>
            <a:endParaRPr lang="en-US" sz="1750" dirty="0"/>
          </a:p>
        </p:txBody>
      </p:sp>
      <p:pic>
        <p:nvPicPr>
          <p:cNvPr id="11" name="Image 3" descr="preencoded.png"/>
          <p:cNvPicPr>
            <a:picLocks noChangeAspect="1"/>
          </p:cNvPicPr>
          <p:nvPr/>
        </p:nvPicPr>
        <p:blipFill>
          <a:blip r:embed="rId6"/>
          <a:stretch>
            <a:fillRect/>
          </a:stretch>
        </p:blipFill>
        <p:spPr>
          <a:xfrm>
            <a:off x="9192816" y="2764750"/>
            <a:ext cx="3089077" cy="1909167"/>
          </a:xfrm>
          <a:prstGeom prst="rect">
            <a:avLst/>
          </a:prstGeom>
        </p:spPr>
      </p:pic>
      <p:sp>
        <p:nvSpPr>
          <p:cNvPr id="12" name="Text 6"/>
          <p:cNvSpPr/>
          <p:nvPr/>
        </p:nvSpPr>
        <p:spPr>
          <a:xfrm>
            <a:off x="9192816" y="4951571"/>
            <a:ext cx="2805946" cy="347186"/>
          </a:xfrm>
          <a:prstGeom prst="rect">
            <a:avLst/>
          </a:prstGeom>
          <a:noFill/>
          <a:ln/>
        </p:spPr>
        <p:txBody>
          <a:bodyPr wrap="non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Teaching Basic Concepts</a:t>
            </a:r>
            <a:endParaRPr lang="en-US" sz="2187" dirty="0"/>
          </a:p>
        </p:txBody>
      </p:sp>
      <p:sp>
        <p:nvSpPr>
          <p:cNvPr id="13" name="Text 7"/>
          <p:cNvSpPr/>
          <p:nvPr/>
        </p:nvSpPr>
        <p:spPr>
          <a:xfrm>
            <a:off x="9192816" y="5520928"/>
            <a:ext cx="308907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It's a good starting point for aspiring computer scientists exploring topics like graphical user interface, event handling, and more.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212890"/>
            <a:ext cx="9306401" cy="1388745"/>
          </a:xfrm>
          <a:prstGeom prst="rect">
            <a:avLst/>
          </a:prstGeom>
          <a:noFill/>
          <a:ln/>
        </p:spPr>
        <p:txBody>
          <a:bodyPr wrap="squar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Advantages and Disadvantages of Using Java GUI for Tic Tac Toe</a:t>
            </a:r>
            <a:endParaRPr lang="en-US" sz="4374" dirty="0"/>
          </a:p>
        </p:txBody>
      </p:sp>
      <p:sp>
        <p:nvSpPr>
          <p:cNvPr id="6" name="Shape 2"/>
          <p:cNvSpPr/>
          <p:nvPr/>
        </p:nvSpPr>
        <p:spPr>
          <a:xfrm>
            <a:off x="4490799" y="2934891"/>
            <a:ext cx="9306401" cy="2107525"/>
          </a:xfrm>
          <a:prstGeom prst="roundRect">
            <a:avLst>
              <a:gd name="adj" fmla="val 4744"/>
            </a:avLst>
          </a:prstGeom>
          <a:solidFill>
            <a:srgbClr val="EBD0FB"/>
          </a:solidFill>
          <a:ln w="13811">
            <a:solidFill>
              <a:srgbClr val="D7A1F7"/>
            </a:solidFill>
            <a:prstDash val="solid"/>
          </a:ln>
        </p:spPr>
      </p:sp>
      <p:sp>
        <p:nvSpPr>
          <p:cNvPr id="7" name="Text 3"/>
          <p:cNvSpPr/>
          <p:nvPr/>
        </p:nvSpPr>
        <p:spPr>
          <a:xfrm>
            <a:off x="4726781" y="3170873"/>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Advantages</a:t>
            </a:r>
            <a:endParaRPr lang="en-US" sz="2187" dirty="0"/>
          </a:p>
        </p:txBody>
      </p:sp>
      <p:sp>
        <p:nvSpPr>
          <p:cNvPr id="8" name="Text 4"/>
          <p:cNvSpPr/>
          <p:nvPr/>
        </p:nvSpPr>
        <p:spPr>
          <a:xfrm>
            <a:off x="4726781" y="3740229"/>
            <a:ext cx="883443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Java is a popular programming language known for its reliability, security, and ease of use. It provides a wide variety of functions to create rich interfaces such as Tic Tac Toe. Java GUI offers a user-friendly interface that can be designed easily using drag and drop functions.</a:t>
            </a:r>
            <a:endParaRPr lang="en-US" sz="1750" dirty="0"/>
          </a:p>
        </p:txBody>
      </p:sp>
      <p:sp>
        <p:nvSpPr>
          <p:cNvPr id="9" name="Shape 5"/>
          <p:cNvSpPr/>
          <p:nvPr/>
        </p:nvSpPr>
        <p:spPr>
          <a:xfrm>
            <a:off x="4490799" y="5264587"/>
            <a:ext cx="9306401" cy="1752124"/>
          </a:xfrm>
          <a:prstGeom prst="roundRect">
            <a:avLst>
              <a:gd name="adj" fmla="val 5707"/>
            </a:avLst>
          </a:prstGeom>
          <a:solidFill>
            <a:srgbClr val="EBD0FB"/>
          </a:solidFill>
          <a:ln w="13811">
            <a:solidFill>
              <a:srgbClr val="D7A1F7"/>
            </a:solidFill>
            <a:prstDash val="solid"/>
          </a:ln>
        </p:spPr>
      </p:sp>
      <p:sp>
        <p:nvSpPr>
          <p:cNvPr id="10" name="Text 6"/>
          <p:cNvSpPr/>
          <p:nvPr/>
        </p:nvSpPr>
        <p:spPr>
          <a:xfrm>
            <a:off x="4726781" y="5500568"/>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Disadvantages</a:t>
            </a:r>
            <a:endParaRPr lang="en-US" sz="2187" dirty="0"/>
          </a:p>
        </p:txBody>
      </p:sp>
      <p:sp>
        <p:nvSpPr>
          <p:cNvPr id="11" name="Text 7"/>
          <p:cNvSpPr/>
          <p:nvPr/>
        </p:nvSpPr>
        <p:spPr>
          <a:xfrm>
            <a:off x="4726781" y="6069925"/>
            <a:ext cx="883443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Java can be sometimes slow to start up, and due to its popularity, it can be discovered by exploits. Java GUI may also be limited when it comes to more complex interfaces or features.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FFFFFF">
              <a:alpha val="75000"/>
            </a:srgbClr>
          </a:solidFill>
          <a:ln w="1262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10972800" y="0"/>
            <a:ext cx="3657600" cy="8230791"/>
          </a:xfrm>
          <a:prstGeom prst="rect">
            <a:avLst/>
          </a:prstGeom>
        </p:spPr>
      </p:pic>
      <p:sp>
        <p:nvSpPr>
          <p:cNvPr id="5" name="Text 1"/>
          <p:cNvSpPr/>
          <p:nvPr/>
        </p:nvSpPr>
        <p:spPr>
          <a:xfrm>
            <a:off x="955834" y="557332"/>
            <a:ext cx="9061013" cy="1266825"/>
          </a:xfrm>
          <a:prstGeom prst="rect">
            <a:avLst/>
          </a:prstGeom>
          <a:noFill/>
          <a:ln/>
        </p:spPr>
        <p:txBody>
          <a:bodyPr wrap="square" rtlCol="0" anchor="t"/>
          <a:lstStyle/>
          <a:p>
            <a:pPr marL="0" indent="0">
              <a:lnSpc>
                <a:spcPts val="4987"/>
              </a:lnSpc>
              <a:buNone/>
            </a:pPr>
            <a:r>
              <a:rPr lang="en-US" sz="3990" b="1" kern="0" spc="-80" dirty="0">
                <a:solidFill>
                  <a:srgbClr val="FF75D3"/>
                </a:solidFill>
                <a:latin typeface="adonis-web" pitchFamily="34" charset="0"/>
                <a:ea typeface="adonis-web" pitchFamily="34" charset="-122"/>
                <a:cs typeface="adonis-web" pitchFamily="34" charset="-120"/>
              </a:rPr>
              <a:t>Tic Tac Toe Game: Future Scope and Looking Ahead</a:t>
            </a:r>
            <a:endParaRPr lang="en-US" sz="3990" dirty="0"/>
          </a:p>
        </p:txBody>
      </p:sp>
      <p:sp>
        <p:nvSpPr>
          <p:cNvPr id="6" name="Shape 2"/>
          <p:cNvSpPr/>
          <p:nvPr/>
        </p:nvSpPr>
        <p:spPr>
          <a:xfrm>
            <a:off x="1239560" y="2128123"/>
            <a:ext cx="40481" cy="5545336"/>
          </a:xfrm>
          <a:prstGeom prst="rect">
            <a:avLst/>
          </a:prstGeom>
          <a:solidFill>
            <a:srgbClr val="D7A1F7"/>
          </a:solidFill>
          <a:ln/>
        </p:spPr>
      </p:sp>
      <p:sp>
        <p:nvSpPr>
          <p:cNvPr id="7" name="Shape 3"/>
          <p:cNvSpPr/>
          <p:nvPr/>
        </p:nvSpPr>
        <p:spPr>
          <a:xfrm>
            <a:off x="1487805" y="2494121"/>
            <a:ext cx="709374" cy="40481"/>
          </a:xfrm>
          <a:prstGeom prst="rect">
            <a:avLst/>
          </a:prstGeom>
          <a:solidFill>
            <a:srgbClr val="D7A1F7"/>
          </a:solidFill>
          <a:ln/>
        </p:spPr>
      </p:sp>
      <p:sp>
        <p:nvSpPr>
          <p:cNvPr id="8" name="Shape 4"/>
          <p:cNvSpPr/>
          <p:nvPr/>
        </p:nvSpPr>
        <p:spPr>
          <a:xfrm>
            <a:off x="1031796" y="2286476"/>
            <a:ext cx="456009" cy="456009"/>
          </a:xfrm>
          <a:prstGeom prst="roundRect">
            <a:avLst>
              <a:gd name="adj" fmla="val 20001"/>
            </a:avLst>
          </a:prstGeom>
          <a:solidFill>
            <a:srgbClr val="EBD0FB"/>
          </a:solidFill>
          <a:ln w="12621">
            <a:solidFill>
              <a:srgbClr val="D7A1F7"/>
            </a:solidFill>
            <a:prstDash val="solid"/>
          </a:ln>
        </p:spPr>
      </p:sp>
      <p:sp>
        <p:nvSpPr>
          <p:cNvPr id="9" name="Text 5"/>
          <p:cNvSpPr/>
          <p:nvPr/>
        </p:nvSpPr>
        <p:spPr>
          <a:xfrm>
            <a:off x="1175147" y="2324457"/>
            <a:ext cx="169188" cy="379928"/>
          </a:xfrm>
          <a:prstGeom prst="rect">
            <a:avLst/>
          </a:prstGeom>
          <a:noFill/>
          <a:ln/>
        </p:spPr>
        <p:txBody>
          <a:bodyPr wrap="none" rtlCol="0" anchor="t"/>
          <a:lstStyle/>
          <a:p>
            <a:pPr marL="0" indent="0" algn="ctr">
              <a:lnSpc>
                <a:spcPts val="2992"/>
              </a:lnSpc>
              <a:buNone/>
            </a:pPr>
            <a:r>
              <a:rPr lang="en-US" sz="2394" b="1" kern="0" spc="-48" dirty="0">
                <a:solidFill>
                  <a:srgbClr val="272525"/>
                </a:solidFill>
                <a:latin typeface="adonis-web" pitchFamily="34" charset="0"/>
                <a:ea typeface="adonis-web" pitchFamily="34" charset="-122"/>
                <a:cs typeface="adonis-web" pitchFamily="34" charset="-120"/>
              </a:rPr>
              <a:t>1</a:t>
            </a:r>
            <a:endParaRPr lang="en-US" sz="2394" dirty="0"/>
          </a:p>
        </p:txBody>
      </p:sp>
      <p:sp>
        <p:nvSpPr>
          <p:cNvPr id="10" name="Text 6"/>
          <p:cNvSpPr/>
          <p:nvPr/>
        </p:nvSpPr>
        <p:spPr>
          <a:xfrm>
            <a:off x="2374463" y="2330768"/>
            <a:ext cx="2804517" cy="316706"/>
          </a:xfrm>
          <a:prstGeom prst="rect">
            <a:avLst/>
          </a:prstGeom>
          <a:noFill/>
          <a:ln/>
        </p:spPr>
        <p:txBody>
          <a:bodyPr wrap="none" rtlCol="0" anchor="t"/>
          <a:lstStyle/>
          <a:p>
            <a:pPr marL="0" indent="0" algn="l">
              <a:lnSpc>
                <a:spcPts val="2494"/>
              </a:lnSpc>
              <a:buNone/>
            </a:pPr>
            <a:r>
              <a:rPr lang="en-US" sz="1995" b="1" kern="0" spc="-40" dirty="0">
                <a:solidFill>
                  <a:srgbClr val="272525"/>
                </a:solidFill>
                <a:latin typeface="adonis-web" pitchFamily="34" charset="0"/>
                <a:ea typeface="adonis-web" pitchFamily="34" charset="-122"/>
                <a:cs typeface="adonis-web" pitchFamily="34" charset="-120"/>
              </a:rPr>
              <a:t>Adding Multiplayer Modes</a:t>
            </a:r>
            <a:endParaRPr lang="en-US" sz="1995" dirty="0"/>
          </a:p>
        </p:txBody>
      </p:sp>
      <p:sp>
        <p:nvSpPr>
          <p:cNvPr id="11" name="Text 7"/>
          <p:cNvSpPr/>
          <p:nvPr/>
        </p:nvSpPr>
        <p:spPr>
          <a:xfrm>
            <a:off x="2374463" y="2850118"/>
            <a:ext cx="7642384" cy="972622"/>
          </a:xfrm>
          <a:prstGeom prst="rect">
            <a:avLst/>
          </a:prstGeom>
          <a:noFill/>
          <a:ln/>
        </p:spPr>
        <p:txBody>
          <a:bodyPr wrap="square" rtlCol="0" anchor="t"/>
          <a:lstStyle/>
          <a:p>
            <a:pPr marL="0" indent="0" algn="l">
              <a:lnSpc>
                <a:spcPts val="2553"/>
              </a:lnSpc>
              <a:buNone/>
            </a:pPr>
            <a:r>
              <a:rPr lang="en-US" sz="1596" kern="0" spc="-32" dirty="0">
                <a:solidFill>
                  <a:srgbClr val="272525"/>
                </a:solidFill>
                <a:latin typeface="Source Sans Pro" pitchFamily="34" charset="0"/>
                <a:ea typeface="Source Sans Pro" pitchFamily="34" charset="-122"/>
                <a:cs typeface="Source Sans Pro" pitchFamily="34" charset="-120"/>
              </a:rPr>
              <a:t>Development of multiplayer modes, where players can play with their friends from different parts of the world. Java GUI can be used to create reliable local multiplayer system or full-featured online multiplayer systems.</a:t>
            </a:r>
            <a:endParaRPr lang="en-US" sz="1596" dirty="0"/>
          </a:p>
        </p:txBody>
      </p:sp>
      <p:sp>
        <p:nvSpPr>
          <p:cNvPr id="12" name="Shape 8"/>
          <p:cNvSpPr/>
          <p:nvPr/>
        </p:nvSpPr>
        <p:spPr>
          <a:xfrm>
            <a:off x="1487805" y="4594027"/>
            <a:ext cx="709374" cy="40481"/>
          </a:xfrm>
          <a:prstGeom prst="rect">
            <a:avLst/>
          </a:prstGeom>
          <a:solidFill>
            <a:srgbClr val="D7A1F7"/>
          </a:solidFill>
          <a:ln/>
        </p:spPr>
      </p:sp>
      <p:sp>
        <p:nvSpPr>
          <p:cNvPr id="13" name="Shape 9"/>
          <p:cNvSpPr/>
          <p:nvPr/>
        </p:nvSpPr>
        <p:spPr>
          <a:xfrm>
            <a:off x="1031796" y="4386382"/>
            <a:ext cx="456009" cy="456009"/>
          </a:xfrm>
          <a:prstGeom prst="roundRect">
            <a:avLst>
              <a:gd name="adj" fmla="val 20001"/>
            </a:avLst>
          </a:prstGeom>
          <a:solidFill>
            <a:srgbClr val="EBD0FB"/>
          </a:solidFill>
          <a:ln w="12621">
            <a:solidFill>
              <a:srgbClr val="D7A1F7"/>
            </a:solidFill>
            <a:prstDash val="solid"/>
          </a:ln>
        </p:spPr>
      </p:sp>
      <p:sp>
        <p:nvSpPr>
          <p:cNvPr id="14" name="Text 10"/>
          <p:cNvSpPr/>
          <p:nvPr/>
        </p:nvSpPr>
        <p:spPr>
          <a:xfrm>
            <a:off x="1175147" y="4424363"/>
            <a:ext cx="169188" cy="379928"/>
          </a:xfrm>
          <a:prstGeom prst="rect">
            <a:avLst/>
          </a:prstGeom>
          <a:noFill/>
          <a:ln/>
        </p:spPr>
        <p:txBody>
          <a:bodyPr wrap="none" rtlCol="0" anchor="t"/>
          <a:lstStyle/>
          <a:p>
            <a:pPr marL="0" indent="0" algn="ctr">
              <a:lnSpc>
                <a:spcPts val="2992"/>
              </a:lnSpc>
              <a:buNone/>
            </a:pPr>
            <a:r>
              <a:rPr lang="en-US" sz="2394" b="1" kern="0" spc="-48" dirty="0">
                <a:solidFill>
                  <a:srgbClr val="272525"/>
                </a:solidFill>
                <a:latin typeface="adonis-web" pitchFamily="34" charset="0"/>
                <a:ea typeface="adonis-web" pitchFamily="34" charset="-122"/>
                <a:cs typeface="adonis-web" pitchFamily="34" charset="-120"/>
              </a:rPr>
              <a:t>2</a:t>
            </a:r>
            <a:endParaRPr lang="en-US" sz="2394" dirty="0"/>
          </a:p>
        </p:txBody>
      </p:sp>
      <p:sp>
        <p:nvSpPr>
          <p:cNvPr id="15" name="Text 11"/>
          <p:cNvSpPr/>
          <p:nvPr/>
        </p:nvSpPr>
        <p:spPr>
          <a:xfrm>
            <a:off x="2374463" y="4430673"/>
            <a:ext cx="2026801" cy="316706"/>
          </a:xfrm>
          <a:prstGeom prst="rect">
            <a:avLst/>
          </a:prstGeom>
          <a:noFill/>
          <a:ln/>
        </p:spPr>
        <p:txBody>
          <a:bodyPr wrap="none" rtlCol="0" anchor="t"/>
          <a:lstStyle/>
          <a:p>
            <a:pPr marL="0" indent="0" algn="l">
              <a:lnSpc>
                <a:spcPts val="2494"/>
              </a:lnSpc>
              <a:buNone/>
            </a:pPr>
            <a:r>
              <a:rPr lang="en-US" sz="1995" b="1" kern="0" spc="-40" dirty="0">
                <a:solidFill>
                  <a:srgbClr val="272525"/>
                </a:solidFill>
                <a:latin typeface="adonis-web" pitchFamily="34" charset="0"/>
                <a:ea typeface="adonis-web" pitchFamily="34" charset="-122"/>
                <a:cs typeface="adonis-web" pitchFamily="34" charset="-120"/>
              </a:rPr>
              <a:t>AI Opponent</a:t>
            </a:r>
            <a:endParaRPr lang="en-US" sz="1995" dirty="0"/>
          </a:p>
        </p:txBody>
      </p:sp>
      <p:sp>
        <p:nvSpPr>
          <p:cNvPr id="16" name="Text 12"/>
          <p:cNvSpPr/>
          <p:nvPr/>
        </p:nvSpPr>
        <p:spPr>
          <a:xfrm>
            <a:off x="2374463" y="4950023"/>
            <a:ext cx="7642384" cy="648414"/>
          </a:xfrm>
          <a:prstGeom prst="rect">
            <a:avLst/>
          </a:prstGeom>
          <a:noFill/>
          <a:ln/>
        </p:spPr>
        <p:txBody>
          <a:bodyPr wrap="square" rtlCol="0" anchor="t"/>
          <a:lstStyle/>
          <a:p>
            <a:pPr marL="0" indent="0" algn="l">
              <a:lnSpc>
                <a:spcPts val="2553"/>
              </a:lnSpc>
              <a:buNone/>
            </a:pPr>
            <a:r>
              <a:rPr lang="en-US" sz="1596" kern="0" spc="-32" dirty="0">
                <a:solidFill>
                  <a:srgbClr val="272525"/>
                </a:solidFill>
                <a:latin typeface="Source Sans Pro" pitchFamily="34" charset="0"/>
                <a:ea typeface="Source Sans Pro" pitchFamily="34" charset="-122"/>
                <a:cs typeface="Source Sans Pro" pitchFamily="34" charset="-120"/>
              </a:rPr>
              <a:t>Developing the AI for Tic Tac Toe game, so that the players without any opposing player can challenge the AI and play.</a:t>
            </a:r>
            <a:endParaRPr lang="en-US" sz="1596" dirty="0"/>
          </a:p>
        </p:txBody>
      </p:sp>
      <p:sp>
        <p:nvSpPr>
          <p:cNvPr id="17" name="Shape 13"/>
          <p:cNvSpPr/>
          <p:nvPr/>
        </p:nvSpPr>
        <p:spPr>
          <a:xfrm>
            <a:off x="1487805" y="6418064"/>
            <a:ext cx="709374" cy="40481"/>
          </a:xfrm>
          <a:prstGeom prst="rect">
            <a:avLst/>
          </a:prstGeom>
          <a:solidFill>
            <a:srgbClr val="D7A1F7"/>
          </a:solidFill>
          <a:ln/>
        </p:spPr>
      </p:sp>
      <p:sp>
        <p:nvSpPr>
          <p:cNvPr id="18" name="Shape 14"/>
          <p:cNvSpPr/>
          <p:nvPr/>
        </p:nvSpPr>
        <p:spPr>
          <a:xfrm>
            <a:off x="1031796" y="6210419"/>
            <a:ext cx="456009" cy="456009"/>
          </a:xfrm>
          <a:prstGeom prst="roundRect">
            <a:avLst>
              <a:gd name="adj" fmla="val 20001"/>
            </a:avLst>
          </a:prstGeom>
          <a:solidFill>
            <a:srgbClr val="EBD0FB"/>
          </a:solidFill>
          <a:ln w="12621">
            <a:solidFill>
              <a:srgbClr val="D7A1F7"/>
            </a:solidFill>
            <a:prstDash val="solid"/>
          </a:ln>
        </p:spPr>
      </p:sp>
      <p:sp>
        <p:nvSpPr>
          <p:cNvPr id="19" name="Text 15"/>
          <p:cNvSpPr/>
          <p:nvPr/>
        </p:nvSpPr>
        <p:spPr>
          <a:xfrm>
            <a:off x="1175147" y="6248400"/>
            <a:ext cx="169188" cy="379928"/>
          </a:xfrm>
          <a:prstGeom prst="rect">
            <a:avLst/>
          </a:prstGeom>
          <a:noFill/>
          <a:ln/>
        </p:spPr>
        <p:txBody>
          <a:bodyPr wrap="none" rtlCol="0" anchor="t"/>
          <a:lstStyle/>
          <a:p>
            <a:pPr marL="0" indent="0" algn="ctr">
              <a:lnSpc>
                <a:spcPts val="2992"/>
              </a:lnSpc>
              <a:buNone/>
            </a:pPr>
            <a:r>
              <a:rPr lang="en-US" sz="2394" b="1" kern="0" spc="-48" dirty="0">
                <a:solidFill>
                  <a:srgbClr val="272525"/>
                </a:solidFill>
                <a:latin typeface="adonis-web" pitchFamily="34" charset="0"/>
                <a:ea typeface="adonis-web" pitchFamily="34" charset="-122"/>
                <a:cs typeface="adonis-web" pitchFamily="34" charset="-120"/>
              </a:rPr>
              <a:t>3</a:t>
            </a:r>
            <a:endParaRPr lang="en-US" sz="2394" dirty="0"/>
          </a:p>
        </p:txBody>
      </p:sp>
      <p:sp>
        <p:nvSpPr>
          <p:cNvPr id="20" name="Text 16"/>
          <p:cNvSpPr/>
          <p:nvPr/>
        </p:nvSpPr>
        <p:spPr>
          <a:xfrm>
            <a:off x="2374463" y="6254710"/>
            <a:ext cx="2680097" cy="316706"/>
          </a:xfrm>
          <a:prstGeom prst="rect">
            <a:avLst/>
          </a:prstGeom>
          <a:noFill/>
          <a:ln/>
        </p:spPr>
        <p:txBody>
          <a:bodyPr wrap="none" rtlCol="0" anchor="t"/>
          <a:lstStyle/>
          <a:p>
            <a:pPr marL="0" indent="0" algn="l">
              <a:lnSpc>
                <a:spcPts val="2494"/>
              </a:lnSpc>
              <a:buNone/>
            </a:pPr>
            <a:r>
              <a:rPr lang="en-US" sz="1995" b="1" kern="0" spc="-40" dirty="0">
                <a:solidFill>
                  <a:srgbClr val="272525"/>
                </a:solidFill>
                <a:latin typeface="adonis-web" pitchFamily="34" charset="0"/>
                <a:ea typeface="adonis-web" pitchFamily="34" charset="-122"/>
                <a:cs typeface="adonis-web" pitchFamily="34" charset="-120"/>
              </a:rPr>
              <a:t>Making It More Engaging</a:t>
            </a:r>
            <a:endParaRPr lang="en-US" sz="1995" dirty="0"/>
          </a:p>
        </p:txBody>
      </p:sp>
      <p:sp>
        <p:nvSpPr>
          <p:cNvPr id="21" name="Text 17"/>
          <p:cNvSpPr/>
          <p:nvPr/>
        </p:nvSpPr>
        <p:spPr>
          <a:xfrm>
            <a:off x="2374463" y="6774061"/>
            <a:ext cx="7642384" cy="648414"/>
          </a:xfrm>
          <a:prstGeom prst="rect">
            <a:avLst/>
          </a:prstGeom>
          <a:noFill/>
          <a:ln/>
        </p:spPr>
        <p:txBody>
          <a:bodyPr wrap="square" rtlCol="0" anchor="t"/>
          <a:lstStyle/>
          <a:p>
            <a:pPr marL="0" indent="0" algn="l">
              <a:lnSpc>
                <a:spcPts val="2553"/>
              </a:lnSpc>
              <a:buNone/>
            </a:pPr>
            <a:r>
              <a:rPr lang="en-US" sz="1596" kern="0" spc="-32" dirty="0">
                <a:solidFill>
                  <a:srgbClr val="272525"/>
                </a:solidFill>
                <a:latin typeface="Source Sans Pro" pitchFamily="34" charset="0"/>
                <a:ea typeface="Source Sans Pro" pitchFamily="34" charset="-122"/>
                <a:cs typeface="Source Sans Pro" pitchFamily="34" charset="-120"/>
              </a:rPr>
              <a:t>Exploring options to make the game more engaging by changing its existing rules or adding new elements to it.</a:t>
            </a:r>
            <a:endParaRPr lang="en-US" sz="159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16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5598160" cy="8229600"/>
          </a:xfrm>
          <a:prstGeom prst="rect">
            <a:avLst/>
          </a:prstGeom>
        </p:spPr>
      </p:pic>
      <p:sp>
        <p:nvSpPr>
          <p:cNvPr id="5" name="Text 1"/>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Conclusion</a:t>
            </a:r>
            <a:endParaRPr lang="en-US" sz="4374" dirty="0"/>
          </a:p>
        </p:txBody>
      </p:sp>
      <p:sp>
        <p:nvSpPr>
          <p:cNvPr id="6" name="Text 2"/>
          <p:cNvSpPr/>
          <p:nvPr/>
        </p:nvSpPr>
        <p:spPr>
          <a:xfrm>
            <a:off x="6319599" y="3769360"/>
            <a:ext cx="7477602" cy="1818640"/>
          </a:xfrm>
          <a:prstGeom prst="rect">
            <a:avLst/>
          </a:prstGeom>
          <a:noFill/>
          <a:ln/>
        </p:spPr>
        <p:txBody>
          <a:bodyPr wrap="square" rtlCol="0" anchor="t"/>
          <a:lstStyle/>
          <a:p>
            <a:pPr marL="0" indent="0">
              <a:lnSpc>
                <a:spcPts val="2799"/>
              </a:lnSpc>
              <a:buNone/>
            </a:pPr>
            <a:r>
              <a:rPr lang="en-US" sz="1900" kern="0" spc="-35" dirty="0">
                <a:solidFill>
                  <a:srgbClr val="272525"/>
                </a:solidFill>
                <a:latin typeface="Source Sans Pro" pitchFamily="34" charset="0"/>
                <a:ea typeface="Source Sans Pro" pitchFamily="34" charset="-122"/>
                <a:cs typeface="Source Sans Pro" pitchFamily="34" charset="-120"/>
              </a:rPr>
              <a:t>Tic Tac Toe game using Java GUI is an immensely enjoyable and educational experience that can help you improve your cognitive skills while having good fun. With its simple design, it’s a great starting point for aspiring game developers or computer scientists looking to learn exciting new technologies.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495</Words>
  <Application>Microsoft Office PowerPoint</Application>
  <PresentationFormat>Custom</PresentationFormat>
  <Paragraphs>43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PURNENDU ACHARY</cp:lastModifiedBy>
  <cp:revision>3</cp:revision>
  <dcterms:created xsi:type="dcterms:W3CDTF">2023-12-02T14:34:20Z</dcterms:created>
  <dcterms:modified xsi:type="dcterms:W3CDTF">2023-12-02T15:38:14Z</dcterms:modified>
</cp:coreProperties>
</file>