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F9F2B8-8305-4EA6-BDFC-936A7295A88E}">
  <a:tblStyle styleId="{EFF9F2B8-8305-4EA6-BDFC-936A7295A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699cdd6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" name="Google Shape;19;g9699cdd6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99cdd62e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99cdd62e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699cdd62e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9699cdd62e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9699cdd62e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9699cdd62e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699cdd62e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9699cdd62e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99cdd62e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99cdd62e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99cdd62e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699cdd62e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99cdd62e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99cdd62e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699cdd62e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699cdd62e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699cdd62e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699cdd62e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4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FFFF00"/>
                </a:solidFill>
              </a:rPr>
              <a:t>House Price Prediction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  <p:pic>
        <p:nvPicPr>
          <p:cNvPr id="24" name="Google Shape;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25" y="348250"/>
            <a:ext cx="3464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05300"/>
            <a:ext cx="8839200" cy="73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04975"/>
            <a:ext cx="8520600" cy="28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Why House Price prediction model is necessary?</a:t>
            </a:r>
            <a:endParaRPr sz="2000">
              <a:solidFill>
                <a:srgbClr val="741B4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➢"/>
            </a:pPr>
            <a:r>
              <a:rPr lang="en" sz="1600">
                <a:solidFill>
                  <a:srgbClr val="741B47"/>
                </a:solidFill>
              </a:rPr>
              <a:t>Normal buyers face many issues while buying houses as they are not aware of prices</a:t>
            </a:r>
            <a:endParaRPr sz="1600">
              <a:solidFill>
                <a:srgbClr val="741B4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➢"/>
            </a:pPr>
            <a:r>
              <a:rPr lang="en" sz="1600">
                <a:solidFill>
                  <a:srgbClr val="741B47"/>
                </a:solidFill>
              </a:rPr>
              <a:t>Factors that might affect the prices is not easy to guess</a:t>
            </a:r>
            <a:endParaRPr sz="1600">
              <a:solidFill>
                <a:srgbClr val="741B4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➢"/>
            </a:pPr>
            <a:r>
              <a:rPr lang="en" sz="1600">
                <a:solidFill>
                  <a:srgbClr val="741B47"/>
                </a:solidFill>
              </a:rPr>
              <a:t>Cost of taking advice from mediators like agents</a:t>
            </a:r>
            <a:endParaRPr sz="1600">
              <a:solidFill>
                <a:srgbClr val="741B47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600"/>
              <a:buChar char="➢"/>
            </a:pPr>
            <a:r>
              <a:rPr lang="en" sz="1600">
                <a:solidFill>
                  <a:srgbClr val="741B47"/>
                </a:solidFill>
              </a:rPr>
              <a:t>Your agent might hide something from you</a:t>
            </a:r>
            <a:endParaRPr/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733000" y="563625"/>
            <a:ext cx="4264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Introduction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68525"/>
            <a:ext cx="8520600" cy="24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Predict price</a:t>
            </a:r>
            <a:r>
              <a:rPr lang="en" sz="2000">
                <a:solidFill>
                  <a:srgbClr val="741B47"/>
                </a:solidFill>
              </a:rPr>
              <a:t> of house based of given factors:</a:t>
            </a:r>
            <a:endParaRPr sz="2000">
              <a:solidFill>
                <a:srgbClr val="741B47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600">
                <a:solidFill>
                  <a:srgbClr val="741B47"/>
                </a:solidFill>
              </a:rPr>
              <a:t>79 available parameters(Explanatory)</a:t>
            </a:r>
            <a:endParaRPr sz="1600">
              <a:solidFill>
                <a:srgbClr val="741B47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600">
                <a:solidFill>
                  <a:srgbClr val="741B47"/>
                </a:solidFill>
              </a:rPr>
              <a:t>Predict SalePrice(Target) with least difference from actual</a:t>
            </a:r>
            <a:endParaRPr sz="1600">
              <a:solidFill>
                <a:srgbClr val="741B47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600">
                <a:solidFill>
                  <a:srgbClr val="741B47"/>
                </a:solidFill>
              </a:rPr>
              <a:t>Provide information with the predicted results</a:t>
            </a:r>
            <a:endParaRPr sz="1600">
              <a:solidFill>
                <a:srgbClr val="741B47"/>
              </a:solidFill>
            </a:endParaRPr>
          </a:p>
        </p:txBody>
      </p:sp>
      <p:pic>
        <p:nvPicPr>
          <p:cNvPr id="39" name="Google Shape;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/>
        </p:nvSpPr>
        <p:spPr>
          <a:xfrm>
            <a:off x="733000" y="563625"/>
            <a:ext cx="4264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Problem Statement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733000" y="563625"/>
            <a:ext cx="4264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Correlation Matrix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150" y="1332725"/>
            <a:ext cx="5634150" cy="36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224625" y="2415250"/>
            <a:ext cx="29736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❖"/>
            </a:pPr>
            <a:r>
              <a:rPr lang="en" sz="1800">
                <a:solidFill>
                  <a:srgbClr val="741B47"/>
                </a:solidFill>
              </a:rPr>
              <a:t>N</a:t>
            </a:r>
            <a:r>
              <a:rPr lang="en" sz="1800">
                <a:solidFill>
                  <a:srgbClr val="741B47"/>
                </a:solidFill>
              </a:rPr>
              <a:t>one of the feature is highly affecting sale price alone</a:t>
            </a:r>
            <a:endParaRPr sz="18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/>
        </p:nvSpPr>
        <p:spPr>
          <a:xfrm>
            <a:off x="733000" y="563625"/>
            <a:ext cx="4264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House Sale Prices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224625" y="2415250"/>
            <a:ext cx="4069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❖"/>
            </a:pPr>
            <a:r>
              <a:rPr lang="en" sz="1800">
                <a:solidFill>
                  <a:srgbClr val="741B47"/>
                </a:solidFill>
              </a:rPr>
              <a:t>Most houses in 100k-350k range</a:t>
            </a:r>
            <a:endParaRPr sz="1800">
              <a:solidFill>
                <a:srgbClr val="741B4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❖"/>
            </a:pPr>
            <a:r>
              <a:rPr lang="en" sz="1800">
                <a:solidFill>
                  <a:srgbClr val="741B47"/>
                </a:solidFill>
              </a:rPr>
              <a:t>Features like overall quality, pool area, garage area, living area highly affecting prices</a:t>
            </a:r>
            <a:endParaRPr sz="1800">
              <a:solidFill>
                <a:srgbClr val="741B4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41B47"/>
              </a:solidFill>
            </a:endParaRPr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50" y="1440700"/>
            <a:ext cx="4156350" cy="3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308050"/>
            <a:ext cx="8520600" cy="18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Linear Regression</a:t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Random Forest</a:t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Decision Tree</a:t>
            </a:r>
            <a:endParaRPr sz="2000">
              <a:solidFill>
                <a:srgbClr val="741B47"/>
              </a:solidFill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733000" y="563625"/>
            <a:ext cx="4649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ML Models used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555300" y="563625"/>
            <a:ext cx="4827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</a:rPr>
              <a:t>Models Evaluation Result</a:t>
            </a:r>
            <a:endParaRPr b="1" sz="2900">
              <a:solidFill>
                <a:schemeClr val="lt1"/>
              </a:solidFill>
            </a:endParaRPr>
          </a:p>
        </p:txBody>
      </p:sp>
      <p:graphicFrame>
        <p:nvGraphicFramePr>
          <p:cNvPr id="74" name="Google Shape;74;p12"/>
          <p:cNvGraphicFramePr/>
          <p:nvPr/>
        </p:nvGraphicFramePr>
        <p:xfrm>
          <a:off x="952500" y="1757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{EFF9F2B8-8305-4EA6-BDFC-936A7295A88E}</a:tableStyleId>
              </a:tblPr>
              <a:tblGrid>
                <a:gridCol w="1794600"/>
                <a:gridCol w="1248325"/>
                <a:gridCol w="1136750"/>
                <a:gridCol w="1516350"/>
                <a:gridCol w="1468900"/>
              </a:tblGrid>
              <a:tr h="6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 Squared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Squared Test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Train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RMSE Test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4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0.9159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0.8957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0.0961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0.1131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0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0.9785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0.8081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0.0486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0.1535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0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0.9999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0.5296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0.00003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99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0.2403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52000" y="563625"/>
            <a:ext cx="5156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Predicted vs Actual Price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475" y="1552575"/>
            <a:ext cx="4468425" cy="27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792225" y="4294350"/>
            <a:ext cx="7566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41B47"/>
                </a:solidFill>
              </a:rPr>
              <a:t>Predicted and Actual prices are very close with very less difference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308050"/>
            <a:ext cx="8520600" cy="18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Linear Regressio</a:t>
            </a:r>
            <a:r>
              <a:rPr lang="en" sz="2000">
                <a:solidFill>
                  <a:srgbClr val="741B47"/>
                </a:solidFill>
              </a:rPr>
              <a:t>n model performed better and predicted best results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000"/>
              <a:buChar char="❖"/>
            </a:pPr>
            <a:r>
              <a:rPr lang="en" sz="2000">
                <a:solidFill>
                  <a:srgbClr val="741B47"/>
                </a:solidFill>
              </a:rPr>
              <a:t>Difference in R squared values for training and test set is very small</a:t>
            </a:r>
            <a:endParaRPr sz="2000">
              <a:solidFill>
                <a:srgbClr val="741B47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7000"/>
            <a:ext cx="8520599" cy="9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3000" y="563625"/>
            <a:ext cx="4649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Conclusion</a:t>
            </a:r>
            <a:endParaRPr b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10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