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323" r:id="rId2"/>
    <p:sldId id="324" r:id="rId3"/>
    <p:sldId id="325" r:id="rId4"/>
    <p:sldId id="326" r:id="rId5"/>
    <p:sldId id="327" r:id="rId6"/>
    <p:sldId id="331" r:id="rId7"/>
    <p:sldId id="329" r:id="rId8"/>
    <p:sldId id="332" r:id="rId9"/>
    <p:sldId id="33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snapToGrid="0">
      <p:cViewPr>
        <p:scale>
          <a:sx n="66" d="100"/>
          <a:sy n="66" d="100"/>
        </p:scale>
        <p:origin x="136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CC8-E0AF-42E7-8D72-8330CC524B3C}" type="datetimeFigureOut">
              <a:rPr lang="en-US" smtClean="0"/>
              <a:t>3/27/2022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0151-A8FC-4E0F-9004-6B794F8B7F7B}" type="slidenum">
              <a:rPr lang="en-US" smtClean="0"/>
              <a:t>‹#›</a:t>
            </a:fld>
            <a:endParaRPr lang="en-US"/>
          </a:p>
        </p:txBody>
      </p:sp>
    </p:spTree>
    <p:extLst>
      <p:ext uri="{BB962C8B-B14F-4D97-AF65-F5344CB8AC3E}">
        <p14:creationId xmlns:p14="http://schemas.microsoft.com/office/powerpoint/2010/main" val="414253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00151-A8FC-4E0F-9004-6B794F8B7F7B}" type="slidenum">
              <a:rPr lang="en-US" smtClean="0"/>
              <a:t>4</a:t>
            </a:fld>
            <a:endParaRPr lang="en-US"/>
          </a:p>
        </p:txBody>
      </p:sp>
    </p:spTree>
    <p:extLst>
      <p:ext uri="{BB962C8B-B14F-4D97-AF65-F5344CB8AC3E}">
        <p14:creationId xmlns:p14="http://schemas.microsoft.com/office/powerpoint/2010/main" val="1637927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06B2C1-027E-4DD9-889B-80EFD5B3D68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45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170969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50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58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49668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5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01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61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83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26862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42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AA927-69A3-476D-A71F-14E649B2588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537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AA927-69A3-476D-A71F-14E649B25889}"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6B2C1-027E-4DD9-889B-80EFD5B3D68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4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AA927-69A3-476D-A71F-14E649B25889}"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AA927-69A3-476D-A71F-14E649B25889}"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3759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6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9617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9AA927-69A3-476D-A71F-14E649B25889}" type="datetimeFigureOut">
              <a:rPr lang="en-US" smtClean="0"/>
              <a:t>3/27/2022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6B2C1-027E-4DD9-889B-80EFD5B3D68B}" type="slidenum">
              <a:rPr lang="en-US" smtClean="0"/>
              <a:t>‹#›</a:t>
            </a:fld>
            <a:endParaRPr lang="en-US"/>
          </a:p>
        </p:txBody>
      </p:sp>
    </p:spTree>
    <p:extLst>
      <p:ext uri="{BB962C8B-B14F-4D97-AF65-F5344CB8AC3E}">
        <p14:creationId xmlns:p14="http://schemas.microsoft.com/office/powerpoint/2010/main" val="1774559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41475-B10E-4073-BEAB-EAAAECC4E2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1302" y="1404593"/>
            <a:ext cx="3203836" cy="1442301"/>
          </a:xfrm>
          <a:prstGeom prst="rect">
            <a:avLst/>
          </a:prstGeom>
          <a:noFill/>
          <a:ln>
            <a:noFill/>
          </a:ln>
        </p:spPr>
      </p:pic>
      <p:sp>
        <p:nvSpPr>
          <p:cNvPr id="4" name="TextBox 3">
            <a:extLst>
              <a:ext uri="{FF2B5EF4-FFF2-40B4-BE49-F238E27FC236}">
                <a16:creationId xmlns:a16="http://schemas.microsoft.com/office/drawing/2014/main" id="{383925AA-7C9E-42CA-8691-9C9E318A5294}"/>
              </a:ext>
            </a:extLst>
          </p:cNvPr>
          <p:cNvSpPr txBox="1"/>
          <p:nvPr/>
        </p:nvSpPr>
        <p:spPr>
          <a:xfrm>
            <a:off x="3036652" y="2967335"/>
            <a:ext cx="6118696" cy="1569660"/>
          </a:xfrm>
          <a:prstGeom prst="rect">
            <a:avLst/>
          </a:prstGeom>
          <a:noFill/>
        </p:spPr>
        <p:txBody>
          <a:bodyPr wrap="square">
            <a:spAutoFit/>
          </a:bodyPr>
          <a:lstStyle/>
          <a:p>
            <a:pPr algn="ctr"/>
            <a:r>
              <a:rPr lang="en-IN" sz="2400" b="1" dirty="0">
                <a:latin typeface="+mn-lt"/>
              </a:rPr>
              <a:t>Project Report </a:t>
            </a:r>
            <a:br>
              <a:rPr lang="en-IN" sz="2400" b="1" dirty="0">
                <a:latin typeface="+mn-lt"/>
              </a:rPr>
            </a:br>
            <a:r>
              <a:rPr lang="en-IN" sz="2400" b="1" dirty="0">
                <a:latin typeface="+mn-lt"/>
              </a:rPr>
              <a:t>on </a:t>
            </a:r>
          </a:p>
          <a:p>
            <a:pPr algn="ctr"/>
            <a:r>
              <a:rPr lang="en-IN" sz="2400" b="1" dirty="0">
                <a:latin typeface="+mn-lt"/>
              </a:rPr>
              <a:t>FLIGHT PRICE PREDICTION</a:t>
            </a:r>
            <a:br>
              <a:rPr lang="en-IN" sz="2400" b="1" dirty="0">
                <a:latin typeface="+mn-lt"/>
              </a:rPr>
            </a:br>
            <a:endParaRPr lang="en-US" sz="2400" dirty="0"/>
          </a:p>
        </p:txBody>
      </p:sp>
      <p:sp>
        <p:nvSpPr>
          <p:cNvPr id="8" name="TextBox 7">
            <a:extLst>
              <a:ext uri="{FF2B5EF4-FFF2-40B4-BE49-F238E27FC236}">
                <a16:creationId xmlns:a16="http://schemas.microsoft.com/office/drawing/2014/main" id="{2DF00CFC-32D9-46E2-9264-8C39867CC657}"/>
              </a:ext>
            </a:extLst>
          </p:cNvPr>
          <p:cNvSpPr txBox="1"/>
          <p:nvPr/>
        </p:nvSpPr>
        <p:spPr>
          <a:xfrm>
            <a:off x="1890073" y="4670137"/>
            <a:ext cx="7753547" cy="369332"/>
          </a:xfrm>
          <a:prstGeom prst="rect">
            <a:avLst/>
          </a:prstGeom>
          <a:noFill/>
        </p:spPr>
        <p:txBody>
          <a:bodyPr wrap="square">
            <a:spAutoFit/>
          </a:bodyPr>
          <a:lstStyle/>
          <a:p>
            <a:pPr algn="ctr"/>
            <a:r>
              <a:rPr lang="en-IN" sz="1800" b="1" dirty="0"/>
              <a:t>Submitted by: Purnima</a:t>
            </a:r>
            <a:r>
              <a:rPr lang="en-IN" sz="1800" b="1" cap="none" dirty="0"/>
              <a:t> </a:t>
            </a:r>
            <a:r>
              <a:rPr lang="en-IN" sz="1800" b="1" cap="none" dirty="0" err="1"/>
              <a:t>Pati</a:t>
            </a:r>
            <a:endParaRPr lang="en-IN" sz="1800" b="1" dirty="0"/>
          </a:p>
        </p:txBody>
      </p:sp>
    </p:spTree>
    <p:extLst>
      <p:ext uri="{BB962C8B-B14F-4D97-AF65-F5344CB8AC3E}">
        <p14:creationId xmlns:p14="http://schemas.microsoft.com/office/powerpoint/2010/main" val="4192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67086-7EAB-4E37-9004-CFCE08CEBC0F}"/>
              </a:ext>
            </a:extLst>
          </p:cNvPr>
          <p:cNvSpPr txBox="1"/>
          <p:nvPr/>
        </p:nvSpPr>
        <p:spPr>
          <a:xfrm>
            <a:off x="3037002" y="920050"/>
            <a:ext cx="6117996" cy="523220"/>
          </a:xfrm>
          <a:prstGeom prst="rect">
            <a:avLst/>
          </a:prstGeom>
          <a:noFill/>
        </p:spPr>
        <p:txBody>
          <a:bodyPr wrap="square">
            <a:spAutoFit/>
          </a:bodyPr>
          <a:lstStyle/>
          <a:p>
            <a:pPr algn="ctr"/>
            <a:r>
              <a:rPr lang="en-US" sz="2800" b="1" dirty="0"/>
              <a:t>Introduction and problem statement</a:t>
            </a:r>
            <a:endParaRPr lang="en-US" sz="2800" dirty="0"/>
          </a:p>
        </p:txBody>
      </p:sp>
      <p:sp>
        <p:nvSpPr>
          <p:cNvPr id="5" name="TextBox 4">
            <a:extLst>
              <a:ext uri="{FF2B5EF4-FFF2-40B4-BE49-F238E27FC236}">
                <a16:creationId xmlns:a16="http://schemas.microsoft.com/office/drawing/2014/main" id="{293644AF-78E1-4375-AC21-C3AD540ECA29}"/>
              </a:ext>
            </a:extLst>
          </p:cNvPr>
          <p:cNvSpPr txBox="1"/>
          <p:nvPr/>
        </p:nvSpPr>
        <p:spPr>
          <a:xfrm>
            <a:off x="1359711" y="1966033"/>
            <a:ext cx="10170160" cy="2950872"/>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sz="1400" dirty="0"/>
              <a:t>What is the best time to buy a flight ticket? The airline implements dynamic pricing for the flight ticket. According to the survey, flight ticket prices change during the morning and evening time of the day. Also, it changes with the holidays or festival season. There are several different factors on which the price of the flight ticket depends. The seller has information about all the factors, but buyers are able to access limited information only which is not enough to predict the airfare prices. Considering the features such as departure time, the number of days left for departure and time of the day it will give the best time to buy the ticket. The purpose of the paper is to study the factors which influence the fluctuations in the airfare prices and how they are related to the change in the prices. Then using this information, build a system that can help buyers whether to buy a ticket or not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30712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825B4-062D-4EFC-B21C-F3FBC43A6A34}"/>
              </a:ext>
            </a:extLst>
          </p:cNvPr>
          <p:cNvSpPr txBox="1"/>
          <p:nvPr/>
        </p:nvSpPr>
        <p:spPr>
          <a:xfrm>
            <a:off x="937549" y="840557"/>
            <a:ext cx="10394065" cy="584775"/>
          </a:xfrm>
          <a:prstGeom prst="rect">
            <a:avLst/>
          </a:prstGeom>
          <a:noFill/>
        </p:spPr>
        <p:txBody>
          <a:bodyPr wrap="square">
            <a:spAutoFit/>
          </a:bodyPr>
          <a:lstStyle/>
          <a:p>
            <a:br>
              <a:rPr lang="en-US" sz="1600" dirty="0"/>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6DA7941-E8F6-4279-AC62-08A8865947B8}"/>
              </a:ext>
            </a:extLst>
          </p:cNvPr>
          <p:cNvSpPr txBox="1"/>
          <p:nvPr/>
        </p:nvSpPr>
        <p:spPr>
          <a:xfrm>
            <a:off x="1187777" y="1593405"/>
            <a:ext cx="10143837" cy="4524315"/>
          </a:xfrm>
          <a:prstGeom prst="rect">
            <a:avLst/>
          </a:prstGeom>
          <a:noFill/>
        </p:spPr>
        <p:txBody>
          <a:bodyPr wrap="square">
            <a:spAutoFit/>
          </a:bodyPr>
          <a:lstStyle/>
          <a:p>
            <a:r>
              <a:rPr lang="en-US" b="1" dirty="0"/>
              <a:t> Data Analysis</a:t>
            </a:r>
          </a:p>
          <a:p>
            <a:r>
              <a:rPr lang="en-US" dirty="0"/>
              <a:t>After cleaning the data, you have to do some analysis on the data. Do airfares change frequently? Do they move in small increments or in large jumps? Do they tend to go up or down over time? What is the best time to buy so that the consumer can save the most by taking the least risk? Does price increase as we get near to departure date? Is Indigo cheaper than Jet Airways? Are morning flights expensive?</a:t>
            </a:r>
          </a:p>
          <a:p>
            <a:endParaRPr lang="en-US" dirty="0"/>
          </a:p>
          <a:p>
            <a:r>
              <a:rPr lang="en-US" b="1" dirty="0"/>
              <a:t>Model Building</a:t>
            </a:r>
          </a:p>
          <a:p>
            <a:r>
              <a:rPr lang="en-US" dirty="0"/>
              <a:t>After collecting the data, you need to build a machine learning model. Before model building do all data pre-processing steps. Try different models with different hyper parameters and select the best model.</a:t>
            </a:r>
          </a:p>
          <a:p>
            <a:r>
              <a:rPr lang="en-US" dirty="0"/>
              <a:t>Follow the complete life cycle of data science. Include all the steps like</a:t>
            </a:r>
          </a:p>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p:txBody>
      </p:sp>
      <p:sp>
        <p:nvSpPr>
          <p:cNvPr id="5" name="TextBox 4">
            <a:extLst>
              <a:ext uri="{FF2B5EF4-FFF2-40B4-BE49-F238E27FC236}">
                <a16:creationId xmlns:a16="http://schemas.microsoft.com/office/drawing/2014/main" id="{C6E38025-EAB6-40A9-91D7-15BA392FB4CD}"/>
              </a:ext>
            </a:extLst>
          </p:cNvPr>
          <p:cNvSpPr txBox="1"/>
          <p:nvPr/>
        </p:nvSpPr>
        <p:spPr>
          <a:xfrm>
            <a:off x="1567469" y="-119563"/>
            <a:ext cx="10394065" cy="584775"/>
          </a:xfrm>
          <a:prstGeom prst="rect">
            <a:avLst/>
          </a:prstGeom>
          <a:noFill/>
        </p:spPr>
        <p:txBody>
          <a:bodyPr wrap="square">
            <a:spAutoFit/>
          </a:bodyPr>
          <a:lstStyle/>
          <a:p>
            <a:br>
              <a:rPr lang="en-US" sz="1600" dirty="0"/>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ADB73-34CA-43DF-A302-BAEC794F55D0}"/>
              </a:ext>
            </a:extLst>
          </p:cNvPr>
          <p:cNvSpPr txBox="1"/>
          <p:nvPr/>
        </p:nvSpPr>
        <p:spPr>
          <a:xfrm>
            <a:off x="1630837" y="1105913"/>
            <a:ext cx="8710367" cy="954107"/>
          </a:xfrm>
          <a:prstGeom prst="rect">
            <a:avLst/>
          </a:prstGeom>
          <a:noFill/>
        </p:spPr>
        <p:txBody>
          <a:bodyPr wrap="square">
            <a:spAutoFit/>
          </a:bodyPr>
          <a:lstStyle/>
          <a:p>
            <a:pPr algn="ctr"/>
            <a:r>
              <a:rPr lang="zh-CN" altLang="en-US" sz="2800" b="1" dirty="0">
                <a:latin typeface="Calibri" panose="020F0502020204030204" pitchFamily="34" charset="0"/>
                <a:ea typeface="+mj-ea"/>
                <a:cs typeface="Calibri" panose="020F0502020204030204" pitchFamily="34" charset="0"/>
              </a:rPr>
              <a:t>Let’s look at the </a:t>
            </a:r>
            <a:r>
              <a:rPr lang="en-US" altLang="zh-CN" sz="2800" b="1" dirty="0">
                <a:latin typeface="Calibri" panose="020F0502020204030204" pitchFamily="34" charset="0"/>
                <a:ea typeface="+mj-ea"/>
                <a:cs typeface="Calibri" panose="020F0502020204030204" pitchFamily="34" charset="0"/>
              </a:rPr>
              <a:t>need of flight price prediction</a:t>
            </a:r>
            <a:endParaRPr lang="zh-CN" altLang="en-US" sz="2800" b="1" dirty="0">
              <a:latin typeface="Calibri" panose="020F0502020204030204" pitchFamily="34" charset="0"/>
              <a:ea typeface="+mj-ea"/>
              <a:cs typeface="Calibri" panose="020F0502020204030204" pitchFamily="34" charset="0"/>
            </a:endParaRPr>
          </a:p>
          <a:p>
            <a:pPr algn="ctr"/>
            <a:endParaRPr lang="en-US" sz="2800" b="1" dirty="0"/>
          </a:p>
        </p:txBody>
      </p:sp>
      <p:sp>
        <p:nvSpPr>
          <p:cNvPr id="5" name="TextBox 4">
            <a:extLst>
              <a:ext uri="{FF2B5EF4-FFF2-40B4-BE49-F238E27FC236}">
                <a16:creationId xmlns:a16="http://schemas.microsoft.com/office/drawing/2014/main" id="{C6F66053-9C60-4DBB-AB6C-EBD34CF86DC0}"/>
              </a:ext>
            </a:extLst>
          </p:cNvPr>
          <p:cNvSpPr txBox="1"/>
          <p:nvPr/>
        </p:nvSpPr>
        <p:spPr>
          <a:xfrm>
            <a:off x="891251" y="1862233"/>
            <a:ext cx="10324617" cy="3693319"/>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92929"/>
                </a:solidFill>
                <a:effectLst/>
                <a:latin typeface="charter"/>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a:t>
            </a:r>
            <a:r>
              <a:rPr lang="en-US" b="0" i="0" dirty="0" err="1">
                <a:solidFill>
                  <a:srgbClr val="292929"/>
                </a:solidFill>
                <a:effectLst/>
                <a:latin typeface="charter"/>
              </a:rPr>
              <a:t>gonna</a:t>
            </a:r>
            <a:r>
              <a:rPr lang="en-US" b="0" i="0" dirty="0">
                <a:solidFill>
                  <a:srgbClr val="292929"/>
                </a:solidFill>
                <a:effectLst/>
                <a:latin typeface="charter"/>
              </a:rPr>
              <a:t> prove that given the right data anything can be predicted. Here you will be provided with prices of flight tickets for various airlines.</a:t>
            </a:r>
          </a:p>
          <a:p>
            <a:pPr marL="285750" indent="-285750">
              <a:buFont typeface="Wingdings" panose="05000000000000000000" pitchFamily="2" charset="2"/>
              <a:buChar char="Ø"/>
            </a:pPr>
            <a:endParaRPr lang="en-US" dirty="0"/>
          </a:p>
          <a:p>
            <a:pPr marL="285750" indent="-285750" algn="l">
              <a:buFont typeface="Wingdings" panose="05000000000000000000" pitchFamily="2" charset="2"/>
              <a:buChar char="Ø"/>
            </a:pPr>
            <a:r>
              <a:rPr lang="en-US" b="0" i="0" dirty="0">
                <a:solidFill>
                  <a:srgbClr val="222222"/>
                </a:solidFill>
                <a:effectLst/>
                <a:latin typeface="Lato" panose="020F0502020204030203" pitchFamily="34" charset="0"/>
              </a:rPr>
              <a:t>Airline companies use complex algorithms to calculate flight prices given various conditions present at that particular time. These methods take financial, marketing, and various social factors into account to predict flight prices.</a:t>
            </a: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p:txBody>
      </p:sp>
    </p:spTree>
    <p:extLst>
      <p:ext uri="{BB962C8B-B14F-4D97-AF65-F5344CB8AC3E}">
        <p14:creationId xmlns:p14="http://schemas.microsoft.com/office/powerpoint/2010/main" val="5523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B6017-DEFF-4C3B-8EB5-BAD862458CDB}"/>
              </a:ext>
            </a:extLst>
          </p:cNvPr>
          <p:cNvSpPr txBox="1"/>
          <p:nvPr/>
        </p:nvSpPr>
        <p:spPr>
          <a:xfrm>
            <a:off x="2801074" y="1036462"/>
            <a:ext cx="6111432" cy="461665"/>
          </a:xfrm>
          <a:prstGeom prst="rect">
            <a:avLst/>
          </a:prstGeom>
          <a:noFill/>
        </p:spPr>
        <p:txBody>
          <a:bodyPr wrap="square">
            <a:spAutoFit/>
          </a:bodyPr>
          <a:lstStyle/>
          <a:p>
            <a:pPr algn="ctr"/>
            <a:r>
              <a:rPr lang="en-IN" sz="2400" b="1" dirty="0">
                <a:latin typeface="Calibri" panose="020F0502020204030204" pitchFamily="34" charset="0"/>
                <a:cs typeface="Calibri" panose="020F0502020204030204" pitchFamily="34" charset="0"/>
              </a:rPr>
              <a:t>Data Collection / EDA / Data Cleaning</a:t>
            </a:r>
            <a:endParaRPr lang="en-US"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BF38F4-CF6A-44C4-A944-0E741C7CAE5B}"/>
              </a:ext>
            </a:extLst>
          </p:cNvPr>
          <p:cNvSpPr txBox="1"/>
          <p:nvPr/>
        </p:nvSpPr>
        <p:spPr>
          <a:xfrm>
            <a:off x="1053296" y="1804360"/>
            <a:ext cx="10370917" cy="3416320"/>
          </a:xfrm>
          <a:prstGeom prst="rect">
            <a:avLst/>
          </a:prstGeom>
          <a:noFill/>
        </p:spPr>
        <p:txBody>
          <a:bodyPr wrap="square">
            <a:spAutoFit/>
          </a:bodyPr>
          <a:lstStyle/>
          <a:p>
            <a:pPr marL="285750" indent="-285750">
              <a:buFont typeface="Wingdings" panose="05000000000000000000" pitchFamily="2" charset="2"/>
              <a:buChar char="Ø"/>
            </a:pPr>
            <a:r>
              <a:rPr lang="en-US" dirty="0"/>
              <a:t>The collection of data is the most important aspect of this project. There are various sources of the data on different websites which are used to train the models. Websites give information about the multiple routes, times, airlines and fare. Various sources from API’s to consumer travel websites are available for data scraping. In this section details of the various sources and parameters that are collected are discussed. To implement this data is collected from a website “Makemytrip.com” and python is used for the implementation of the models and collection of the data.</a:t>
            </a:r>
          </a:p>
          <a:p>
            <a:pPr marL="285750" indent="-285750">
              <a:buFont typeface="Wingdings" panose="05000000000000000000" pitchFamily="2" charset="2"/>
              <a:buChar char="Ø"/>
            </a:pPr>
            <a:r>
              <a:rPr lang="en-US" dirty="0"/>
              <a:t>Collection of data The script extracts the information from the website and creates a CSV file as output. This file contains the information with features and its details[13]. Now an important aspect is to select the features that might be needed for the flight prediction algorithm. Output collected from the website contains numerous variable for each flight but not all are required, so only the following feature is considered. </a:t>
            </a:r>
          </a:p>
          <a:p>
            <a:r>
              <a:rPr lang="en-US" dirty="0"/>
              <a:t>     Origin , Destination , Departure Date , Departure Time, Arrival Time, Total Fare Airways  Taken </a:t>
            </a:r>
          </a:p>
          <a:p>
            <a:pPr marL="285750" indent="-285750">
              <a:buFont typeface="Wingdings" panose="05000000000000000000" pitchFamily="2" charset="2"/>
              <a:buChar char="Ø"/>
            </a:pPr>
            <a:r>
              <a:rPr lang="en-US" dirty="0"/>
              <a:t>In this study, the focus is only on minimizing the airfare charges</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05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6820E-0A1F-4A55-A74D-6E8021104701}"/>
              </a:ext>
            </a:extLst>
          </p:cNvPr>
          <p:cNvSpPr txBox="1"/>
          <p:nvPr/>
        </p:nvSpPr>
        <p:spPr>
          <a:xfrm>
            <a:off x="2958465" y="1103114"/>
            <a:ext cx="6115050" cy="369332"/>
          </a:xfrm>
          <a:prstGeom prst="rect">
            <a:avLst/>
          </a:prstGeom>
          <a:noFill/>
        </p:spPr>
        <p:txBody>
          <a:bodyPr wrap="square">
            <a:spAutoFit/>
          </a:bodyPr>
          <a:lstStyle/>
          <a:p>
            <a:pPr algn="ctr"/>
            <a:r>
              <a:rPr lang="en-IN" sz="1800" b="1" dirty="0">
                <a:latin typeface="Calibri" panose="020F0502020204030204" pitchFamily="34" charset="0"/>
                <a:cs typeface="Calibri" panose="020F0502020204030204" pitchFamily="34" charset="0"/>
              </a:rPr>
              <a:t>EDA / Data Cleaning continue…..</a:t>
            </a:r>
            <a:endParaRPr lang="en-US" sz="1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2E7D661-D84E-4A0A-A387-F26BF67E3F6A}"/>
              </a:ext>
            </a:extLst>
          </p:cNvPr>
          <p:cNvSpPr txBox="1"/>
          <p:nvPr/>
        </p:nvSpPr>
        <p:spPr>
          <a:xfrm>
            <a:off x="1577340" y="1582340"/>
            <a:ext cx="9037319" cy="5078313"/>
          </a:xfrm>
          <a:prstGeom prst="rect">
            <a:avLst/>
          </a:prstGeom>
          <a:noFill/>
        </p:spPr>
        <p:txBody>
          <a:bodyPr wrap="square">
            <a:spAutoFit/>
          </a:bodyPr>
          <a:lstStyle/>
          <a:p>
            <a:pPr marL="285750" indent="-285750">
              <a:buFont typeface="Wingdings" panose="05000000000000000000" pitchFamily="2" charset="2"/>
              <a:buChar char="Ø"/>
            </a:pPr>
            <a:r>
              <a:rPr lang="en-US" dirty="0"/>
              <a:t>All the collected data needed a lot of work so after the collection of data, it is needed to be clean and prepare according to the model requirements. All the unnecessary data is removed like duplicates and null values. In all machine learning this technology, this is the most important and time-consuming step. Various statistical techniques and logic built-in python are used to clean and prepare the data. For example, the price was character type, not an integer. </a:t>
            </a:r>
          </a:p>
          <a:p>
            <a:endParaRPr lang="en-US" dirty="0"/>
          </a:p>
          <a:p>
            <a:pPr marL="285750" indent="-285750">
              <a:buFont typeface="Wingdings" panose="05000000000000000000" pitchFamily="2" charset="2"/>
              <a:buChar char="Ø"/>
            </a:pPr>
            <a:r>
              <a:rPr lang="en-US" dirty="0"/>
              <a:t>Data preparation is followed by analyzing the data, uncovering the hidden trends and then applying various machine learning models. Also, some features can be calculated from the existing feature. Days to departure can be obtained by calculating the difference between the departure date and the date on which data is taken. This parameter is considered to be within 45 days. Also, the day of departure plays an important role in whether it is holiday or weekday. Intuitively the flights scheduled during weekends have a more price compared to the flights on Wednesday or Thursday. Similarly, time also seems to play an important factor. So the time is been divided into four categories: Morning, afternoon, evening, nigh</a:t>
            </a:r>
          </a:p>
          <a:p>
            <a:pPr marL="285750" indent="-285750">
              <a:buFont typeface="Wingdings" panose="05000000000000000000" pitchFamily="2" charset="2"/>
              <a:buChar char="Ø"/>
            </a:pPr>
            <a:endParaRPr lang="en-US" b="0" i="0" dirty="0">
              <a:solidFill>
                <a:srgbClr val="292929"/>
              </a:solidFill>
              <a:effectLst/>
              <a:latin typeface="charter"/>
            </a:endParaRPr>
          </a:p>
          <a:p>
            <a:pPr algn="l"/>
            <a:endParaRPr lang="en-US" b="1" i="0" dirty="0">
              <a:solidFill>
                <a:srgbClr val="292929"/>
              </a:solidFill>
              <a:effectLst/>
              <a:latin typeface="charter"/>
            </a:endParaRPr>
          </a:p>
          <a:p>
            <a:pPr algn="l"/>
            <a:endParaRPr lang="en-US" b="1" dirty="0">
              <a:solidFill>
                <a:srgbClr val="292929"/>
              </a:solidFill>
              <a:latin typeface="charter"/>
            </a:endParaRP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919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389C7-90E8-4880-8043-F2485CE86822}"/>
              </a:ext>
            </a:extLst>
          </p:cNvPr>
          <p:cNvSpPr txBox="1"/>
          <p:nvPr/>
        </p:nvSpPr>
        <p:spPr>
          <a:xfrm>
            <a:off x="2615938" y="842855"/>
            <a:ext cx="6117996" cy="461665"/>
          </a:xfrm>
          <a:prstGeom prst="rect">
            <a:avLst/>
          </a:prstGeom>
          <a:noFill/>
        </p:spPr>
        <p:txBody>
          <a:bodyPr wrap="square">
            <a:spAutoFit/>
          </a:bodyPr>
          <a:lstStyle/>
          <a:p>
            <a:pPr algn="ctr"/>
            <a:r>
              <a:rPr lang="en-IN" sz="2400" b="1" dirty="0"/>
              <a:t>Modelling part</a:t>
            </a:r>
            <a:endParaRPr lang="en-US" sz="2400" b="1" dirty="0"/>
          </a:p>
        </p:txBody>
      </p:sp>
      <p:sp>
        <p:nvSpPr>
          <p:cNvPr id="5" name="TextBox 4">
            <a:extLst>
              <a:ext uri="{FF2B5EF4-FFF2-40B4-BE49-F238E27FC236}">
                <a16:creationId xmlns:a16="http://schemas.microsoft.com/office/drawing/2014/main" id="{53BF4C91-A6A8-4C2A-9FD4-DE4DB124EF6A}"/>
              </a:ext>
            </a:extLst>
          </p:cNvPr>
          <p:cNvSpPr txBox="1"/>
          <p:nvPr/>
        </p:nvSpPr>
        <p:spPr>
          <a:xfrm>
            <a:off x="925398" y="1304520"/>
            <a:ext cx="10341204" cy="4247317"/>
          </a:xfrm>
          <a:prstGeom prst="rect">
            <a:avLst/>
          </a:prstGeom>
          <a:noFill/>
        </p:spPr>
        <p:txBody>
          <a:bodyPr wrap="square">
            <a:spAutoFit/>
          </a:bodyPr>
          <a:lstStyle/>
          <a:p>
            <a:r>
              <a:rPr lang="en-US" dirty="0"/>
              <a:t>To develop the model for the flight price prediction, many conventional machine learning algorithms are evaluated. They are as follows</a:t>
            </a:r>
          </a:p>
          <a:p>
            <a:r>
              <a:rPr lang="en-US" dirty="0"/>
              <a:t>: Linear regression, Decision tree, Random Forest Algorithm], K-Nearest neighbors, Multilayer Perceptron, Support Vector Machine (SVM) and Gradient Boosting. All these models are implemented in the scikit learn. To evaluate the performance of this model, certain parameters are considered. They are as follows:</a:t>
            </a:r>
          </a:p>
          <a:p>
            <a:endParaRPr lang="en-US" dirty="0"/>
          </a:p>
          <a:p>
            <a:r>
              <a:rPr lang="en-US" dirty="0"/>
              <a:t> R-squared value, Mean Absolute Error (MAE) and Mean Squared Error (MSE).</a:t>
            </a:r>
          </a:p>
          <a:p>
            <a:endParaRPr lang="en-US" dirty="0"/>
          </a:p>
          <a:p>
            <a:r>
              <a:rPr lang="en-US" dirty="0"/>
              <a:t>I have used Random Forest for Flight price prediction </a:t>
            </a:r>
          </a:p>
          <a:p>
            <a:r>
              <a:rPr lang="en-US" dirty="0"/>
              <a:t>Random Forest It is a supervised learning algorithm. The benefit of the random forest is, it very well may be utilized for both characterization and relapse issue which structure most of current machine learning framework. Random forest forms numerous decision trees, what’s more, adds them together to get an increasingly exact and stable expectation. Random Forest has nearly the equivalent parameters as a decision tree or a stowing classifier model. It is very simple to discover the significance of each element on the expectation when contrasted with others in this calculation </a:t>
            </a:r>
          </a:p>
        </p:txBody>
      </p:sp>
    </p:spTree>
    <p:extLst>
      <p:ext uri="{BB962C8B-B14F-4D97-AF65-F5344CB8AC3E}">
        <p14:creationId xmlns:p14="http://schemas.microsoft.com/office/powerpoint/2010/main" val="4037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ED2F01-80EF-436D-98AD-E1F65CB8485D}"/>
              </a:ext>
            </a:extLst>
          </p:cNvPr>
          <p:cNvPicPr>
            <a:picLocks noChangeAspect="1"/>
          </p:cNvPicPr>
          <p:nvPr/>
        </p:nvPicPr>
        <p:blipFill>
          <a:blip r:embed="rId2"/>
          <a:stretch>
            <a:fillRect/>
          </a:stretch>
        </p:blipFill>
        <p:spPr>
          <a:xfrm>
            <a:off x="1226916" y="1701477"/>
            <a:ext cx="9560689" cy="4175447"/>
          </a:xfrm>
          <a:prstGeom prst="rect">
            <a:avLst/>
          </a:prstGeom>
        </p:spPr>
      </p:pic>
      <p:sp>
        <p:nvSpPr>
          <p:cNvPr id="5" name="TextBox 4">
            <a:extLst>
              <a:ext uri="{FF2B5EF4-FFF2-40B4-BE49-F238E27FC236}">
                <a16:creationId xmlns:a16="http://schemas.microsoft.com/office/drawing/2014/main" id="{482B8193-7D50-4136-8D52-370B8E675922}"/>
              </a:ext>
            </a:extLst>
          </p:cNvPr>
          <p:cNvSpPr txBox="1"/>
          <p:nvPr/>
        </p:nvSpPr>
        <p:spPr>
          <a:xfrm>
            <a:off x="2766350" y="1198508"/>
            <a:ext cx="6111432" cy="400110"/>
          </a:xfrm>
          <a:prstGeom prst="rect">
            <a:avLst/>
          </a:prstGeom>
          <a:noFill/>
        </p:spPr>
        <p:txBody>
          <a:bodyPr wrap="square">
            <a:spAutoFit/>
          </a:bodyPr>
          <a:lstStyle/>
          <a:p>
            <a:pPr algn="ctr"/>
            <a:r>
              <a:rPr lang="en-US" sz="2000" b="1" dirty="0"/>
              <a:t>Modelling part Continue….</a:t>
            </a:r>
          </a:p>
        </p:txBody>
      </p:sp>
    </p:spTree>
    <p:extLst>
      <p:ext uri="{BB962C8B-B14F-4D97-AF65-F5344CB8AC3E}">
        <p14:creationId xmlns:p14="http://schemas.microsoft.com/office/powerpoint/2010/main" val="361106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A0DF9-7DC6-4789-9FA0-CFF3D0852EFD}"/>
              </a:ext>
            </a:extLst>
          </p:cNvPr>
          <p:cNvSpPr txBox="1"/>
          <p:nvPr/>
        </p:nvSpPr>
        <p:spPr>
          <a:xfrm>
            <a:off x="2832754" y="1040818"/>
            <a:ext cx="6117996" cy="523220"/>
          </a:xfrm>
          <a:prstGeom prst="rect">
            <a:avLst/>
          </a:prstGeom>
          <a:noFill/>
        </p:spPr>
        <p:txBody>
          <a:bodyPr wrap="square">
            <a:spAutoFit/>
          </a:bodyPr>
          <a:lstStyle/>
          <a:p>
            <a:pPr algn="ctr"/>
            <a:r>
              <a:rPr lang="en-IN" sz="2800" b="1" dirty="0"/>
              <a:t>Conclusion</a:t>
            </a:r>
            <a:endParaRPr lang="en-US" sz="2800" b="1" dirty="0"/>
          </a:p>
        </p:txBody>
      </p:sp>
      <p:sp>
        <p:nvSpPr>
          <p:cNvPr id="2" name="Rectangle 1">
            <a:extLst>
              <a:ext uri="{FF2B5EF4-FFF2-40B4-BE49-F238E27FC236}">
                <a16:creationId xmlns:a16="http://schemas.microsoft.com/office/drawing/2014/main" id="{F1739127-1A4E-4FAE-B4F2-9CAD9BEDC456}"/>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--&gt; 89.04002619286328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279E8C6-A6A9-4B36-99FC-8AC85E1E34F8}"/>
              </a:ext>
            </a:extLst>
          </p:cNvPr>
          <p:cNvSpPr txBox="1"/>
          <p:nvPr/>
        </p:nvSpPr>
        <p:spPr>
          <a:xfrm>
            <a:off x="1273215" y="1863523"/>
            <a:ext cx="9769033" cy="2862322"/>
          </a:xfrm>
          <a:prstGeom prst="rect">
            <a:avLst/>
          </a:prstGeom>
          <a:noFill/>
        </p:spPr>
        <p:txBody>
          <a:bodyPr wrap="square">
            <a:spAutoFit/>
          </a:bodyPr>
          <a:lstStyle/>
          <a:p>
            <a:r>
              <a:rPr lang="en-US" dirty="0"/>
              <a:t>In the proposed paper the overall survey for the dynamic price changes in the flight tickets is presented. this gives the information about the highs and lows in the airfares according to the days, weekend and time of the day that is morning, evening and night , also the machine learning models in the computational intelligence field that are evaluated before on different datasets are studied. their accuracy and performances are evaluated and compared in order to get better result. For the prediction of the ticket prices perfectly different prediction models are tested for the better prediction accuracy. As the pricing models of the company are developed in order to maximize the revenue management. So to get result with maximum accuracy regression analysis is used. From the studies , the feature that influences the prices of the ticket are to be considered. In future the details about number of available seats can improve the performance of the model</a:t>
            </a:r>
          </a:p>
        </p:txBody>
      </p:sp>
    </p:spTree>
    <p:extLst>
      <p:ext uri="{BB962C8B-B14F-4D97-AF65-F5344CB8AC3E}">
        <p14:creationId xmlns:p14="http://schemas.microsoft.com/office/powerpoint/2010/main" val="36442764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1209</TotalTime>
  <Words>1518</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charter</vt:lpstr>
      <vt:lpstr>Courier New</vt:lpstr>
      <vt:lpstr>Garamond</vt:lpstr>
      <vt:lpstr>Lato</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ABHIPSA PANDA</dc:creator>
  <cp:lastModifiedBy>ABHIPSA PANDA</cp:lastModifiedBy>
  <cp:revision>17</cp:revision>
  <dcterms:created xsi:type="dcterms:W3CDTF">2022-01-26T14:24:45Z</dcterms:created>
  <dcterms:modified xsi:type="dcterms:W3CDTF">2022-03-27T06:22:59Z</dcterms:modified>
</cp:coreProperties>
</file>