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323" r:id="rId2"/>
    <p:sldId id="324" r:id="rId3"/>
    <p:sldId id="325" r:id="rId4"/>
    <p:sldId id="326" r:id="rId5"/>
    <p:sldId id="327" r:id="rId6"/>
    <p:sldId id="328" r:id="rId7"/>
    <p:sldId id="329" r:id="rId8"/>
    <p:sldId id="33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81" d="100"/>
          <a:sy n="81" d="100"/>
        </p:scale>
        <p:origin x="7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ECC8-E0AF-42E7-8D72-8330CC524B3C}"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00151-A8FC-4E0F-9004-6B794F8B7F7B}" type="slidenum">
              <a:rPr lang="en-US" smtClean="0"/>
              <a:t>‹#›</a:t>
            </a:fld>
            <a:endParaRPr lang="en-US"/>
          </a:p>
        </p:txBody>
      </p:sp>
    </p:spTree>
    <p:extLst>
      <p:ext uri="{BB962C8B-B14F-4D97-AF65-F5344CB8AC3E}">
        <p14:creationId xmlns:p14="http://schemas.microsoft.com/office/powerpoint/2010/main" val="414253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00151-A8FC-4E0F-9004-6B794F8B7F7B}" type="slidenum">
              <a:rPr lang="en-US" smtClean="0"/>
              <a:t>4</a:t>
            </a:fld>
            <a:endParaRPr lang="en-US"/>
          </a:p>
        </p:txBody>
      </p:sp>
    </p:spTree>
    <p:extLst>
      <p:ext uri="{BB962C8B-B14F-4D97-AF65-F5344CB8AC3E}">
        <p14:creationId xmlns:p14="http://schemas.microsoft.com/office/powerpoint/2010/main" val="1637927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9AA927-69A3-476D-A71F-14E649B25889}" type="datetimeFigureOut">
              <a:rPr lang="en-US" smtClean="0"/>
              <a:t>2/9/2022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306B2C1-027E-4DD9-889B-80EFD5B3D68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45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170969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50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58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49668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598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018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616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83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326862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42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AA927-69A3-476D-A71F-14E649B25889}"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53774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AA927-69A3-476D-A71F-14E649B25889}"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6B2C1-027E-4DD9-889B-80EFD5B3D68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49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AA927-69A3-476D-A71F-14E649B25889}"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8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AA927-69A3-476D-A71F-14E649B25889}"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337596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62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96174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9AA927-69A3-476D-A71F-14E649B25889}" type="datetimeFigureOut">
              <a:rPr lang="en-US" smtClean="0"/>
              <a:t>2/9/2022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06B2C1-027E-4DD9-889B-80EFD5B3D68B}" type="slidenum">
              <a:rPr lang="en-US" smtClean="0"/>
              <a:t>‹#›</a:t>
            </a:fld>
            <a:endParaRPr lang="en-US"/>
          </a:p>
        </p:txBody>
      </p:sp>
    </p:spTree>
    <p:extLst>
      <p:ext uri="{BB962C8B-B14F-4D97-AF65-F5344CB8AC3E}">
        <p14:creationId xmlns:p14="http://schemas.microsoft.com/office/powerpoint/2010/main" val="17745599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441475-B10E-4073-BEAB-EAAAECC4E2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1302" y="1404593"/>
            <a:ext cx="3203836" cy="1442301"/>
          </a:xfrm>
          <a:prstGeom prst="rect">
            <a:avLst/>
          </a:prstGeom>
          <a:noFill/>
          <a:ln>
            <a:noFill/>
          </a:ln>
        </p:spPr>
      </p:pic>
      <p:sp>
        <p:nvSpPr>
          <p:cNvPr id="4" name="TextBox 3">
            <a:extLst>
              <a:ext uri="{FF2B5EF4-FFF2-40B4-BE49-F238E27FC236}">
                <a16:creationId xmlns:a16="http://schemas.microsoft.com/office/drawing/2014/main" id="{383925AA-7C9E-42CA-8691-9C9E318A5294}"/>
              </a:ext>
            </a:extLst>
          </p:cNvPr>
          <p:cNvSpPr txBox="1"/>
          <p:nvPr/>
        </p:nvSpPr>
        <p:spPr>
          <a:xfrm>
            <a:off x="3036652" y="2967335"/>
            <a:ext cx="6118696" cy="1200329"/>
          </a:xfrm>
          <a:prstGeom prst="rect">
            <a:avLst/>
          </a:prstGeom>
          <a:noFill/>
        </p:spPr>
        <p:txBody>
          <a:bodyPr wrap="square">
            <a:spAutoFit/>
          </a:bodyPr>
          <a:lstStyle/>
          <a:p>
            <a:pPr algn="ctr"/>
            <a:r>
              <a:rPr lang="en-IN" sz="2400" b="1" dirty="0">
                <a:latin typeface="+mn-lt"/>
              </a:rPr>
              <a:t>Project Report </a:t>
            </a:r>
            <a:br>
              <a:rPr lang="en-IN" sz="2400" b="1" dirty="0">
                <a:latin typeface="+mn-lt"/>
              </a:rPr>
            </a:br>
            <a:r>
              <a:rPr lang="en-IN" sz="2400" b="1" dirty="0">
                <a:latin typeface="+mn-lt"/>
              </a:rPr>
              <a:t>on </a:t>
            </a:r>
            <a:br>
              <a:rPr lang="en-IN" sz="2400" b="1" dirty="0">
                <a:latin typeface="+mn-lt"/>
              </a:rPr>
            </a:br>
            <a:r>
              <a:rPr lang="en-IN" sz="2400" b="1" dirty="0">
                <a:latin typeface="+mn-lt"/>
              </a:rPr>
              <a:t>Micro Credit Loan Defaulters</a:t>
            </a:r>
            <a:endParaRPr lang="en-US" sz="2400" dirty="0"/>
          </a:p>
        </p:txBody>
      </p:sp>
      <p:sp>
        <p:nvSpPr>
          <p:cNvPr id="8" name="TextBox 7">
            <a:extLst>
              <a:ext uri="{FF2B5EF4-FFF2-40B4-BE49-F238E27FC236}">
                <a16:creationId xmlns:a16="http://schemas.microsoft.com/office/drawing/2014/main" id="{2DF00CFC-32D9-46E2-9264-8C39867CC657}"/>
              </a:ext>
            </a:extLst>
          </p:cNvPr>
          <p:cNvSpPr txBox="1"/>
          <p:nvPr/>
        </p:nvSpPr>
        <p:spPr>
          <a:xfrm>
            <a:off x="1890073" y="4670137"/>
            <a:ext cx="7753547" cy="369332"/>
          </a:xfrm>
          <a:prstGeom prst="rect">
            <a:avLst/>
          </a:prstGeom>
          <a:noFill/>
        </p:spPr>
        <p:txBody>
          <a:bodyPr wrap="square">
            <a:spAutoFit/>
          </a:bodyPr>
          <a:lstStyle/>
          <a:p>
            <a:pPr algn="ctr"/>
            <a:r>
              <a:rPr lang="en-IN" sz="1800" b="1" dirty="0"/>
              <a:t>Submitted by: Purnima</a:t>
            </a:r>
            <a:r>
              <a:rPr lang="en-IN" sz="1800" b="1" cap="none" dirty="0"/>
              <a:t> </a:t>
            </a:r>
            <a:r>
              <a:rPr lang="en-IN" sz="1800" b="1" cap="none" dirty="0" err="1"/>
              <a:t>Pati</a:t>
            </a:r>
            <a:endParaRPr lang="en-IN" sz="1800" b="1" dirty="0"/>
          </a:p>
        </p:txBody>
      </p:sp>
    </p:spTree>
    <p:extLst>
      <p:ext uri="{BB962C8B-B14F-4D97-AF65-F5344CB8AC3E}">
        <p14:creationId xmlns:p14="http://schemas.microsoft.com/office/powerpoint/2010/main" val="41929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67086-7EAB-4E37-9004-CFCE08CEBC0F}"/>
              </a:ext>
            </a:extLst>
          </p:cNvPr>
          <p:cNvSpPr txBox="1"/>
          <p:nvPr/>
        </p:nvSpPr>
        <p:spPr>
          <a:xfrm>
            <a:off x="3037002" y="920050"/>
            <a:ext cx="6117996" cy="523220"/>
          </a:xfrm>
          <a:prstGeom prst="rect">
            <a:avLst/>
          </a:prstGeom>
          <a:noFill/>
        </p:spPr>
        <p:txBody>
          <a:bodyPr wrap="square">
            <a:spAutoFit/>
          </a:bodyPr>
          <a:lstStyle/>
          <a:p>
            <a:pPr algn="ctr"/>
            <a:r>
              <a:rPr lang="en-US" sz="2800" b="1" dirty="0"/>
              <a:t>Introduction and problem statement</a:t>
            </a:r>
            <a:endParaRPr lang="en-US" sz="2800" dirty="0"/>
          </a:p>
        </p:txBody>
      </p:sp>
      <p:sp>
        <p:nvSpPr>
          <p:cNvPr id="5" name="TextBox 4">
            <a:extLst>
              <a:ext uri="{FF2B5EF4-FFF2-40B4-BE49-F238E27FC236}">
                <a16:creationId xmlns:a16="http://schemas.microsoft.com/office/drawing/2014/main" id="{293644AF-78E1-4375-AC21-C3AD540ECA29}"/>
              </a:ext>
            </a:extLst>
          </p:cNvPr>
          <p:cNvSpPr txBox="1"/>
          <p:nvPr/>
        </p:nvSpPr>
        <p:spPr>
          <a:xfrm>
            <a:off x="1010920" y="1569815"/>
            <a:ext cx="10170160" cy="3934923"/>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342900" indent="-342900" algn="l" fontAlgn="base">
              <a:buFont typeface="Wingdings" panose="05000000000000000000" pitchFamily="2" charset="2"/>
              <a:buChar char="Ø"/>
            </a:pPr>
            <a:r>
              <a:rPr lang="en-US" b="0" i="0" dirty="0">
                <a:effectLst/>
                <a:latin typeface="Inter"/>
              </a:rPr>
              <a:t>Many donors, experts, and microfinance institutions (MFI) have become convinced that using mobile financial services (MFS) is more convenient and efficient, and less costly, than the traditional high-touch model for delivering microfinance services. MFS becomes especially useful when targeting the unbanked poor living in remote areas. The implementation of MFS, though, has been uneven with both significant challenges and successes.</a:t>
            </a:r>
            <a:br>
              <a:rPr lang="en-US" b="0" i="0" dirty="0">
                <a:effectLst/>
                <a:latin typeface="Inter"/>
              </a:rPr>
            </a:br>
            <a:r>
              <a:rPr lang="en-US" b="0" i="0" dirty="0">
                <a:effectLst/>
                <a:latin typeface="Inter"/>
              </a:rPr>
              <a:t>Today, microfinance is widely accepted as a poverty-reduction tool, representing $70 billion in outstanding loans and a global outreach of 200 million clients.</a:t>
            </a:r>
          </a:p>
          <a:p>
            <a:br>
              <a:rPr lang="en-US" sz="2000" dirty="0"/>
            </a:b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129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4825B4-062D-4EFC-B21C-F3FBC43A6A34}"/>
              </a:ext>
            </a:extLst>
          </p:cNvPr>
          <p:cNvSpPr txBox="1"/>
          <p:nvPr/>
        </p:nvSpPr>
        <p:spPr>
          <a:xfrm>
            <a:off x="937549" y="840557"/>
            <a:ext cx="10394065" cy="5930854"/>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They understand the importance of communication and how it affects a person’s life, thus, focusing on providing their services and products to low income families and poor customers that can help them in the need of hour. </a:t>
            </a:r>
          </a:p>
          <a:p>
            <a:pPr marL="285750" indent="-285750">
              <a:lnSpc>
                <a:spcPct val="107000"/>
              </a:lnSpc>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285750" indent="-285750" algn="l" fontAlgn="base">
              <a:buFont typeface="Wingdings" panose="05000000000000000000" pitchFamily="2" charset="2"/>
              <a:buChar char="Ø"/>
            </a:pPr>
            <a:r>
              <a:rPr lang="en-US" b="0" i="0" dirty="0">
                <a:effectLst/>
                <a:latin typeface="Calibri" panose="020F0502020204030204" pitchFamily="34" charset="0"/>
                <a:cs typeface="Calibri" panose="020F0502020204030204" pitchFamily="34" charset="0"/>
              </a:rPr>
              <a:t>A Telecom collaborates with an MFI to provide micro-credit on mobile balances to be paid back in 5 days. The Consumer is believed to be delinquent if he deviates from the path of paying back the loaned amount within 5 days.</a:t>
            </a:r>
            <a:br>
              <a:rPr lang="en-US" b="0" i="0" dirty="0">
                <a:effectLst/>
                <a:latin typeface="Calibri" panose="020F0502020204030204" pitchFamily="34" charset="0"/>
                <a:cs typeface="Calibri" panose="020F0502020204030204" pitchFamily="34" charset="0"/>
              </a:rPr>
            </a:br>
            <a:endParaRPr lang="en-US" b="0" i="0" dirty="0">
              <a:effectLst/>
              <a:latin typeface="Calibri" panose="020F0502020204030204" pitchFamily="34" charset="0"/>
              <a:cs typeface="Calibri" panose="020F0502020204030204" pitchFamily="34" charset="0"/>
            </a:endParaRPr>
          </a:p>
          <a:p>
            <a:pPr marL="285750" indent="-285750" algn="l" fontAlgn="base">
              <a:buFont typeface="Wingdings" panose="05000000000000000000" pitchFamily="2" charset="2"/>
              <a:buChar char="Ø"/>
            </a:pPr>
            <a:r>
              <a:rPr lang="en-US" b="0" i="0" dirty="0">
                <a:effectLst/>
                <a:latin typeface="Calibri" panose="020F0502020204030204" pitchFamily="34" charset="0"/>
                <a:cs typeface="Calibri" panose="020F0502020204030204" pitchFamily="34" charset="0"/>
              </a:rPr>
              <a:t>The sample data from our client database is hereby given to you for the exercise.</a:t>
            </a:r>
          </a:p>
          <a:p>
            <a:pPr marL="285750" indent="-285750" algn="l" fontAlgn="base">
              <a:buFont typeface="Wingdings" panose="05000000000000000000" pitchFamily="2" charset="2"/>
              <a:buChar char="Ø"/>
            </a:pPr>
            <a:endParaRPr lang="en-US" b="0" i="0" dirty="0">
              <a:effectLst/>
              <a:latin typeface="Calibri" panose="020F0502020204030204" pitchFamily="34" charset="0"/>
              <a:cs typeface="Calibri" panose="020F0502020204030204" pitchFamily="34" charset="0"/>
            </a:endParaRPr>
          </a:p>
          <a:p>
            <a:pPr marL="285750" indent="-285750" algn="l" fontAlgn="base">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We have to 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US" b="0" i="0" dirty="0">
              <a:effectLst/>
              <a:latin typeface="Calibri" panose="020F0502020204030204" pitchFamily="34" charset="0"/>
              <a:cs typeface="Calibri" panose="020F0502020204030204" pitchFamily="34" charset="0"/>
            </a:endParaRPr>
          </a:p>
          <a:p>
            <a:br>
              <a:rPr lang="en-US" sz="1600" dirty="0"/>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863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ADB73-34CA-43DF-A302-BAEC794F55D0}"/>
              </a:ext>
            </a:extLst>
          </p:cNvPr>
          <p:cNvSpPr txBox="1"/>
          <p:nvPr/>
        </p:nvSpPr>
        <p:spPr>
          <a:xfrm>
            <a:off x="3356658" y="1105912"/>
            <a:ext cx="4537276" cy="523220"/>
          </a:xfrm>
          <a:prstGeom prst="rect">
            <a:avLst/>
          </a:prstGeom>
          <a:noFill/>
        </p:spPr>
        <p:txBody>
          <a:bodyPr wrap="square">
            <a:spAutoFit/>
          </a:bodyPr>
          <a:lstStyle/>
          <a:p>
            <a:pPr algn="ctr"/>
            <a:r>
              <a:rPr lang="en-IN" sz="2800" b="1" dirty="0"/>
              <a:t>EDA / Data Cleaning</a:t>
            </a:r>
            <a:endParaRPr lang="en-US" sz="2800" b="1" dirty="0"/>
          </a:p>
        </p:txBody>
      </p:sp>
      <p:sp>
        <p:nvSpPr>
          <p:cNvPr id="5" name="TextBox 4">
            <a:extLst>
              <a:ext uri="{FF2B5EF4-FFF2-40B4-BE49-F238E27FC236}">
                <a16:creationId xmlns:a16="http://schemas.microsoft.com/office/drawing/2014/main" id="{C6F66053-9C60-4DBB-AB6C-EBD34CF86DC0}"/>
              </a:ext>
            </a:extLst>
          </p:cNvPr>
          <p:cNvSpPr txBox="1"/>
          <p:nvPr/>
        </p:nvSpPr>
        <p:spPr>
          <a:xfrm>
            <a:off x="891251" y="1862233"/>
            <a:ext cx="10324617" cy="3693319"/>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First we check the information of the given dataset because it tells that how many rows and columns are present in our dataset and data type of the columns whether they are object, integer or float.</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Drop duplicates rows if present in </a:t>
            </a:r>
            <a:r>
              <a:rPr lang="en-US" dirty="0" err="1">
                <a:latin typeface="Calibri" panose="020F0502020204030204" pitchFamily="34" charset="0"/>
                <a:cs typeface="Calibri" panose="020F0502020204030204" pitchFamily="34" charset="0"/>
              </a:rPr>
              <a:t>dataset.Then</a:t>
            </a:r>
            <a:r>
              <a:rPr lang="en-US" dirty="0">
                <a:latin typeface="Calibri" panose="020F0502020204030204" pitchFamily="34" charset="0"/>
                <a:cs typeface="Calibri" panose="020F0502020204030204" pitchFamily="34" charset="0"/>
              </a:rPr>
              <a:t> we check for the null values present in our dataset. </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If null values are present then fill it via mean, median or mode. Or also you can remove that rows but kindly check it properly.</a:t>
            </a:r>
          </a:p>
          <a:p>
            <a:r>
              <a:rPr lang="en-US"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For model creation we need to replace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values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After that we check the summary statistics of our dataset. This part tells about the statistics of our dataset i.e. mean, median, max value ,min values and also it tell whether outliers are present in our dataset or not.</a:t>
            </a:r>
          </a:p>
        </p:txBody>
      </p:sp>
    </p:spTree>
    <p:extLst>
      <p:ext uri="{BB962C8B-B14F-4D97-AF65-F5344CB8AC3E}">
        <p14:creationId xmlns:p14="http://schemas.microsoft.com/office/powerpoint/2010/main" val="55236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B6017-DEFF-4C3B-8EB5-BAD862458CDB}"/>
              </a:ext>
            </a:extLst>
          </p:cNvPr>
          <p:cNvSpPr txBox="1"/>
          <p:nvPr/>
        </p:nvSpPr>
        <p:spPr>
          <a:xfrm>
            <a:off x="2801074" y="1036462"/>
            <a:ext cx="6111432" cy="369332"/>
          </a:xfrm>
          <a:prstGeom prst="rect">
            <a:avLst/>
          </a:prstGeom>
          <a:noFill/>
        </p:spPr>
        <p:txBody>
          <a:bodyPr wrap="square">
            <a:spAutoFit/>
          </a:bodyPr>
          <a:lstStyle/>
          <a:p>
            <a:pPr algn="ctr"/>
            <a:r>
              <a:rPr lang="en-IN" b="1" dirty="0">
                <a:latin typeface="Calibri" panose="020F0502020204030204" pitchFamily="34" charset="0"/>
                <a:cs typeface="Calibri" panose="020F0502020204030204" pitchFamily="34" charset="0"/>
              </a:rPr>
              <a:t>EDA / Data Cleaning Conti…..</a:t>
            </a:r>
            <a:endParaRPr lang="en-US"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BF38F4-CF6A-44C4-A944-0E741C7CAE5B}"/>
              </a:ext>
            </a:extLst>
          </p:cNvPr>
          <p:cNvSpPr txBox="1"/>
          <p:nvPr/>
        </p:nvSpPr>
        <p:spPr>
          <a:xfrm>
            <a:off x="972273" y="1862233"/>
            <a:ext cx="10370917" cy="2308324"/>
          </a:xfrm>
          <a:prstGeom prst="rect">
            <a:avLst/>
          </a:prstGeom>
          <a:noFill/>
        </p:spPr>
        <p:txBody>
          <a:bodyPr wrap="square">
            <a:spAutoFit/>
          </a:bodyPr>
          <a:lstStyle/>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also check the correlation of our dataset to check the correlation of the columns with each other. If columns are highly correlated with each other let’s say 90% or above then remove those columns to avoid multi coli-</a:t>
            </a:r>
            <a:r>
              <a:rPr lang="en-US" sz="1800" dirty="0" err="1">
                <a:latin typeface="Calibri" panose="020F0502020204030204" pitchFamily="34" charset="0"/>
                <a:cs typeface="Calibri" panose="020F0502020204030204" pitchFamily="34" charset="0"/>
              </a:rPr>
              <a:t>nearity</a:t>
            </a:r>
            <a:r>
              <a:rPr lang="en-US" sz="1800" dirty="0">
                <a:latin typeface="Calibri" panose="020F0502020204030204" pitchFamily="34" charset="0"/>
                <a:cs typeface="Calibri" panose="020F0502020204030204" pitchFamily="34" charset="0"/>
              </a:rPr>
              <a:t> problem.</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 We extract data from date column and make new columns like day, month and year to see the outcomes with our target column that is label.</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 We delete the </a:t>
            </a:r>
            <a:r>
              <a:rPr lang="en-US" sz="1800" dirty="0" err="1">
                <a:latin typeface="Calibri" panose="020F0502020204030204" pitchFamily="34" charset="0"/>
                <a:cs typeface="Calibri" panose="020F0502020204030204" pitchFamily="34" charset="0"/>
              </a:rPr>
              <a:t>pcircle</a:t>
            </a:r>
            <a:r>
              <a:rPr lang="en-US" sz="1800" dirty="0">
                <a:latin typeface="Calibri" panose="020F0502020204030204" pitchFamily="34" charset="0"/>
                <a:cs typeface="Calibri" panose="020F0502020204030204" pitchFamily="34" charset="0"/>
              </a:rPr>
              <a:t> column because it has only one unique value that tells that collected data is only for one circle.</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 We cannot remove outliers because more than 20% of our data  are removed.</a:t>
            </a:r>
          </a:p>
        </p:txBody>
      </p:sp>
    </p:spTree>
    <p:extLst>
      <p:ext uri="{BB962C8B-B14F-4D97-AF65-F5344CB8AC3E}">
        <p14:creationId xmlns:p14="http://schemas.microsoft.com/office/powerpoint/2010/main" val="305805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1DAF6-62B1-4193-8705-54CD577DC2C9}"/>
              </a:ext>
            </a:extLst>
          </p:cNvPr>
          <p:cNvSpPr txBox="1"/>
          <p:nvPr/>
        </p:nvSpPr>
        <p:spPr>
          <a:xfrm>
            <a:off x="3124985" y="1012537"/>
            <a:ext cx="6117996" cy="461665"/>
          </a:xfrm>
          <a:prstGeom prst="rect">
            <a:avLst/>
          </a:prstGeom>
          <a:noFill/>
        </p:spPr>
        <p:txBody>
          <a:bodyPr wrap="square">
            <a:spAutoFit/>
          </a:bodyPr>
          <a:lstStyle/>
          <a:p>
            <a:pPr algn="ctr"/>
            <a:r>
              <a:rPr lang="en-IN" sz="2400" b="1" dirty="0"/>
              <a:t>Data Visualization.</a:t>
            </a:r>
            <a:endParaRPr lang="en-US" sz="2400" b="1" dirty="0"/>
          </a:p>
        </p:txBody>
      </p:sp>
      <p:sp>
        <p:nvSpPr>
          <p:cNvPr id="5" name="TextBox 4">
            <a:extLst>
              <a:ext uri="{FF2B5EF4-FFF2-40B4-BE49-F238E27FC236}">
                <a16:creationId xmlns:a16="http://schemas.microsoft.com/office/drawing/2014/main" id="{B53A681A-8C52-45A9-AD14-BE1DC98266C5}"/>
              </a:ext>
            </a:extLst>
          </p:cNvPr>
          <p:cNvSpPr txBox="1"/>
          <p:nvPr/>
        </p:nvSpPr>
        <p:spPr>
          <a:xfrm>
            <a:off x="1093509" y="1584697"/>
            <a:ext cx="10114961" cy="3970318"/>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We plot correlation matrix via heatmap to see the correlation of the columns with other  columns. </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We also visualize the correlation of columns with target column via bar graph to see which column is highly correlated with target column. </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 We see the number of defaulter  and non defaulter customers  with the help of count plot.</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 We plot histogram to displays the shape and spread of continuous sample data.</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 We  also see the customers labels </a:t>
            </a:r>
            <a:r>
              <a:rPr lang="en-US" dirty="0" err="1">
                <a:latin typeface="Calibri" panose="020F0502020204030204" pitchFamily="34" charset="0"/>
                <a:cs typeface="Calibri" panose="020F0502020204030204" pitchFamily="34" charset="0"/>
              </a:rPr>
              <a:t>i.e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defaluter</a:t>
            </a:r>
            <a:r>
              <a:rPr lang="en-US" dirty="0">
                <a:latin typeface="Calibri" panose="020F0502020204030204" pitchFamily="34" charset="0"/>
                <a:cs typeface="Calibri" panose="020F0502020204030204" pitchFamily="34" charset="0"/>
              </a:rPr>
              <a:t>/Non-defaulter  according to date and month with count plot.</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We also see the distribution of the data with the help of distribution plot whether it is left skewed or right skewed.</a:t>
            </a:r>
          </a:p>
        </p:txBody>
      </p:sp>
    </p:spTree>
    <p:extLst>
      <p:ext uri="{BB962C8B-B14F-4D97-AF65-F5344CB8AC3E}">
        <p14:creationId xmlns:p14="http://schemas.microsoft.com/office/powerpoint/2010/main" val="329498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389C7-90E8-4880-8043-F2485CE86822}"/>
              </a:ext>
            </a:extLst>
          </p:cNvPr>
          <p:cNvSpPr txBox="1"/>
          <p:nvPr/>
        </p:nvSpPr>
        <p:spPr>
          <a:xfrm>
            <a:off x="2615938" y="842855"/>
            <a:ext cx="6117996" cy="461665"/>
          </a:xfrm>
          <a:prstGeom prst="rect">
            <a:avLst/>
          </a:prstGeom>
          <a:noFill/>
        </p:spPr>
        <p:txBody>
          <a:bodyPr wrap="square">
            <a:spAutoFit/>
          </a:bodyPr>
          <a:lstStyle/>
          <a:p>
            <a:pPr algn="ctr"/>
            <a:r>
              <a:rPr lang="en-IN" sz="2400" b="1" dirty="0"/>
              <a:t>Modelling part</a:t>
            </a:r>
            <a:endParaRPr lang="en-US" sz="2400" b="1" dirty="0"/>
          </a:p>
        </p:txBody>
      </p:sp>
      <p:sp>
        <p:nvSpPr>
          <p:cNvPr id="5" name="TextBox 4">
            <a:extLst>
              <a:ext uri="{FF2B5EF4-FFF2-40B4-BE49-F238E27FC236}">
                <a16:creationId xmlns:a16="http://schemas.microsoft.com/office/drawing/2014/main" id="{53BF4C91-A6A8-4C2A-9FD4-DE4DB124EF6A}"/>
              </a:ext>
            </a:extLst>
          </p:cNvPr>
          <p:cNvSpPr txBox="1"/>
          <p:nvPr/>
        </p:nvSpPr>
        <p:spPr>
          <a:xfrm>
            <a:off x="999241" y="1424442"/>
            <a:ext cx="10341204" cy="5355312"/>
          </a:xfrm>
          <a:prstGeom prst="rect">
            <a:avLst/>
          </a:prstGeom>
          <a:noFill/>
        </p:spPr>
        <p:txBody>
          <a:bodyPr wrap="square">
            <a:spAutoFit/>
          </a:bodyPr>
          <a:lstStyle/>
          <a:p>
            <a:pPr marL="285750" indent="-285750">
              <a:buFont typeface="Wingdings" panose="05000000000000000000" pitchFamily="2" charset="2"/>
              <a:buChar char="Ø"/>
            </a:pPr>
            <a:r>
              <a:rPr lang="en-US" dirty="0"/>
              <a:t>This is classification problem so we use accuracy score, classification report and confusion matrix  as our evaluation matrix. We also see the AUC score  and also plot the AUC_ROC curve for our final model.</a:t>
            </a:r>
          </a:p>
          <a:p>
            <a:endParaRPr lang="en-US" dirty="0"/>
          </a:p>
          <a:p>
            <a:pPr marL="285750" indent="-285750">
              <a:buFont typeface="Wingdings" panose="05000000000000000000" pitchFamily="2" charset="2"/>
              <a:buChar char="Ø"/>
            </a:pPr>
            <a:r>
              <a:rPr lang="en-US" dirty="0"/>
              <a:t>This dataset is imbalance so we don’t too much focus on accuracy score . We see the precision and recall  value along with f1_score.</a:t>
            </a:r>
          </a:p>
          <a:p>
            <a:endParaRPr lang="en-US" dirty="0"/>
          </a:p>
          <a:p>
            <a:pPr marL="285750" indent="-285750">
              <a:buFont typeface="Wingdings" panose="05000000000000000000" pitchFamily="2" charset="2"/>
              <a:buChar char="Ø"/>
            </a:pPr>
            <a:r>
              <a:rPr lang="en-US" dirty="0"/>
              <a:t> We see the result without doing any sampling technique and for that I use Logistic Regression with KNN , decision tree, random forest classifier, </a:t>
            </a:r>
            <a:r>
              <a:rPr lang="en-US" dirty="0" err="1"/>
              <a:t>ada</a:t>
            </a:r>
            <a:r>
              <a:rPr lang="en-US" dirty="0"/>
              <a:t> boost classifier</a:t>
            </a:r>
          </a:p>
          <a:p>
            <a:endParaRPr lang="en-US" dirty="0"/>
          </a:p>
          <a:p>
            <a:pPr marL="285750" indent="-285750">
              <a:buFont typeface="Wingdings" panose="05000000000000000000" pitchFamily="2" charset="2"/>
              <a:buChar char="Ø"/>
            </a:pPr>
            <a:r>
              <a:rPr lang="en-US" dirty="0"/>
              <a:t>We also use Random Forest Classifier  as our evaluation model without using hyper-parameter  tuning because our dataset is too large and it takes more than hour to give the result.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From the above results it is observed that Random Forest is the best performing model. By comparing all algorithms bias error and variance error, random forest is observed to be the best so it would be used to predict loan defaulters. The test of random forest with base estimator (Decision Tree (which is default for random forest), </a:t>
            </a:r>
            <a:r>
              <a:rPr lang="en-US" dirty="0" err="1"/>
              <a:t>n_estimators</a:t>
            </a:r>
            <a:r>
              <a:rPr lang="en-US" dirty="0"/>
              <a:t>=7) model successfully achieved a weighted F1_score of 94%, suggesting high level of strength of this model to classify loan defaulter’s.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0379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8A0DF9-7DC6-4789-9FA0-CFF3D0852EFD}"/>
              </a:ext>
            </a:extLst>
          </p:cNvPr>
          <p:cNvSpPr txBox="1"/>
          <p:nvPr/>
        </p:nvSpPr>
        <p:spPr>
          <a:xfrm>
            <a:off x="2832754" y="1040818"/>
            <a:ext cx="6117996" cy="523220"/>
          </a:xfrm>
          <a:prstGeom prst="rect">
            <a:avLst/>
          </a:prstGeom>
          <a:noFill/>
        </p:spPr>
        <p:txBody>
          <a:bodyPr wrap="square">
            <a:spAutoFit/>
          </a:bodyPr>
          <a:lstStyle/>
          <a:p>
            <a:pPr algn="ctr"/>
            <a:r>
              <a:rPr lang="en-IN" sz="2800" b="1" dirty="0"/>
              <a:t>Conclusion</a:t>
            </a:r>
            <a:endParaRPr lang="en-US" sz="2800" b="1" dirty="0"/>
          </a:p>
        </p:txBody>
      </p:sp>
      <p:sp>
        <p:nvSpPr>
          <p:cNvPr id="5" name="TextBox 4">
            <a:extLst>
              <a:ext uri="{FF2B5EF4-FFF2-40B4-BE49-F238E27FC236}">
                <a16:creationId xmlns:a16="http://schemas.microsoft.com/office/drawing/2014/main" id="{4FD70E9B-0659-4717-A1B9-96EAAD0B4FA8}"/>
              </a:ext>
            </a:extLst>
          </p:cNvPr>
          <p:cNvSpPr txBox="1"/>
          <p:nvPr/>
        </p:nvSpPr>
        <p:spPr>
          <a:xfrm>
            <a:off x="1923067" y="2152462"/>
            <a:ext cx="8616099" cy="1323439"/>
          </a:xfrm>
          <a:prstGeom prst="rect">
            <a:avLst/>
          </a:prstGeom>
          <a:noFill/>
        </p:spPr>
        <p:txBody>
          <a:bodyPr wrap="square">
            <a:spAutoFit/>
          </a:bodyPr>
          <a:lstStyle/>
          <a:p>
            <a:pPr algn="just"/>
            <a:r>
              <a:rPr lang="en-US" sz="2000" b="1" dirty="0">
                <a:latin typeface="Calibri" panose="020F0502020204030204" pitchFamily="34" charset="0"/>
                <a:cs typeface="Calibri" panose="020F0502020204030204" pitchFamily="34" charset="0"/>
              </a:rPr>
              <a:t>So here ‘</a:t>
            </a:r>
            <a:r>
              <a:rPr lang="en-US" sz="2000" b="1" dirty="0" err="1">
                <a:latin typeface="Calibri" panose="020F0502020204030204" pitchFamily="34" charset="0"/>
                <a:cs typeface="Calibri" panose="020F0502020204030204" pitchFamily="34" charset="0"/>
              </a:rPr>
              <a:t>Randomforest</a:t>
            </a:r>
            <a:r>
              <a:rPr lang="en-US" sz="2000" b="1" dirty="0">
                <a:latin typeface="Calibri" panose="020F0502020204030204" pitchFamily="34" charset="0"/>
                <a:cs typeface="Calibri" panose="020F0502020204030204" pitchFamily="34" charset="0"/>
              </a:rPr>
              <a:t> Model' is the best model out of all model tested above and by looking this we can conclude that our model is predicting around 94% of correct results for Label ‘0’ indicates that the loan has not been payed i.e. defaulter. </a:t>
            </a:r>
          </a:p>
        </p:txBody>
      </p:sp>
    </p:spTree>
    <p:extLst>
      <p:ext uri="{BB962C8B-B14F-4D97-AF65-F5344CB8AC3E}">
        <p14:creationId xmlns:p14="http://schemas.microsoft.com/office/powerpoint/2010/main" val="36442764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332</TotalTime>
  <Words>1122</Words>
  <Application>Microsoft Office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Garamond</vt:lpstr>
      <vt:lpstr>Inter</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ABHIPSA PANDA</dc:creator>
  <cp:lastModifiedBy>ABHIPSA PANDA</cp:lastModifiedBy>
  <cp:revision>11</cp:revision>
  <dcterms:created xsi:type="dcterms:W3CDTF">2022-01-26T14:24:45Z</dcterms:created>
  <dcterms:modified xsi:type="dcterms:W3CDTF">2022-02-09T17:39:07Z</dcterms:modified>
</cp:coreProperties>
</file>