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323" r:id="rId2"/>
    <p:sldId id="324" r:id="rId3"/>
    <p:sldId id="325" r:id="rId4"/>
    <p:sldId id="326" r:id="rId5"/>
    <p:sldId id="327" r:id="rId6"/>
    <p:sldId id="331" r:id="rId7"/>
    <p:sldId id="332" r:id="rId8"/>
    <p:sldId id="333" r:id="rId9"/>
    <p:sldId id="334" r:id="rId10"/>
    <p:sldId id="329" r:id="rId11"/>
    <p:sldId id="33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60"/>
  </p:normalViewPr>
  <p:slideViewPr>
    <p:cSldViewPr snapToGrid="0">
      <p:cViewPr varScale="1">
        <p:scale>
          <a:sx n="81" d="100"/>
          <a:sy n="81"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DECC8-E0AF-42E7-8D72-8330CC524B3C}"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00151-A8FC-4E0F-9004-6B794F8B7F7B}" type="slidenum">
              <a:rPr lang="en-US" smtClean="0"/>
              <a:t>‹#›</a:t>
            </a:fld>
            <a:endParaRPr lang="en-US"/>
          </a:p>
        </p:txBody>
      </p:sp>
    </p:spTree>
    <p:extLst>
      <p:ext uri="{BB962C8B-B14F-4D97-AF65-F5344CB8AC3E}">
        <p14:creationId xmlns:p14="http://schemas.microsoft.com/office/powerpoint/2010/main" val="414253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00151-A8FC-4E0F-9004-6B794F8B7F7B}" type="slidenum">
              <a:rPr lang="en-US" smtClean="0"/>
              <a:t>4</a:t>
            </a:fld>
            <a:endParaRPr lang="en-US"/>
          </a:p>
        </p:txBody>
      </p:sp>
    </p:spTree>
    <p:extLst>
      <p:ext uri="{BB962C8B-B14F-4D97-AF65-F5344CB8AC3E}">
        <p14:creationId xmlns:p14="http://schemas.microsoft.com/office/powerpoint/2010/main" val="1637927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06B2C1-027E-4DD9-889B-80EFD5B3D68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45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170969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50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58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496688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59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018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616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83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26862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AA927-69A3-476D-A71F-14E649B25889}"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42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AA927-69A3-476D-A71F-14E649B2588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53774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AA927-69A3-476D-A71F-14E649B25889}"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06B2C1-027E-4DD9-889B-80EFD5B3D68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49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AA927-69A3-476D-A71F-14E649B25889}"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06B2C1-027E-4DD9-889B-80EFD5B3D68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8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AA927-69A3-476D-A71F-14E649B25889}"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33759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62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AA927-69A3-476D-A71F-14E649B25889}"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06B2C1-027E-4DD9-889B-80EFD5B3D68B}" type="slidenum">
              <a:rPr lang="en-US" smtClean="0"/>
              <a:t>‹#›</a:t>
            </a:fld>
            <a:endParaRPr lang="en-US"/>
          </a:p>
        </p:txBody>
      </p:sp>
    </p:spTree>
    <p:extLst>
      <p:ext uri="{BB962C8B-B14F-4D97-AF65-F5344CB8AC3E}">
        <p14:creationId xmlns:p14="http://schemas.microsoft.com/office/powerpoint/2010/main" val="961740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9AA927-69A3-476D-A71F-14E649B25889}" type="datetimeFigureOut">
              <a:rPr lang="en-US" smtClean="0"/>
              <a:t>3/9/2022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06B2C1-027E-4DD9-889B-80EFD5B3D68B}" type="slidenum">
              <a:rPr lang="en-US" smtClean="0"/>
              <a:t>‹#›</a:t>
            </a:fld>
            <a:endParaRPr lang="en-US"/>
          </a:p>
        </p:txBody>
      </p:sp>
    </p:spTree>
    <p:extLst>
      <p:ext uri="{BB962C8B-B14F-4D97-AF65-F5344CB8AC3E}">
        <p14:creationId xmlns:p14="http://schemas.microsoft.com/office/powerpoint/2010/main" val="17745599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ore.ac.uk/download/pdf/10879426.pdf"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441475-B10E-4073-BEAB-EAAAECC4E2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1302" y="1404593"/>
            <a:ext cx="3203836" cy="1442301"/>
          </a:xfrm>
          <a:prstGeom prst="rect">
            <a:avLst/>
          </a:prstGeom>
          <a:noFill/>
          <a:ln>
            <a:noFill/>
          </a:ln>
        </p:spPr>
      </p:pic>
      <p:sp>
        <p:nvSpPr>
          <p:cNvPr id="4" name="TextBox 3">
            <a:extLst>
              <a:ext uri="{FF2B5EF4-FFF2-40B4-BE49-F238E27FC236}">
                <a16:creationId xmlns:a16="http://schemas.microsoft.com/office/drawing/2014/main" id="{383925AA-7C9E-42CA-8691-9C9E318A5294}"/>
              </a:ext>
            </a:extLst>
          </p:cNvPr>
          <p:cNvSpPr txBox="1"/>
          <p:nvPr/>
        </p:nvSpPr>
        <p:spPr>
          <a:xfrm>
            <a:off x="3036652" y="2967335"/>
            <a:ext cx="6118696" cy="1569660"/>
          </a:xfrm>
          <a:prstGeom prst="rect">
            <a:avLst/>
          </a:prstGeom>
          <a:noFill/>
        </p:spPr>
        <p:txBody>
          <a:bodyPr wrap="square">
            <a:spAutoFit/>
          </a:bodyPr>
          <a:lstStyle/>
          <a:p>
            <a:pPr algn="ctr"/>
            <a:r>
              <a:rPr lang="en-IN" sz="2400" b="1" dirty="0">
                <a:latin typeface="+mn-lt"/>
              </a:rPr>
              <a:t>Project Report </a:t>
            </a:r>
            <a:br>
              <a:rPr lang="en-IN" sz="2400" b="1" dirty="0">
                <a:latin typeface="+mn-lt"/>
              </a:rPr>
            </a:br>
            <a:r>
              <a:rPr lang="en-IN" sz="2400" b="1" dirty="0">
                <a:latin typeface="+mn-lt"/>
              </a:rPr>
              <a:t>on </a:t>
            </a:r>
          </a:p>
          <a:p>
            <a:pPr algn="ctr"/>
            <a:r>
              <a:rPr lang="en-IN" sz="2400" b="1" dirty="0">
                <a:latin typeface="+mn-lt"/>
              </a:rPr>
              <a:t>HOUSING: PRICE PREDICTION</a:t>
            </a:r>
            <a:br>
              <a:rPr lang="en-IN" sz="2400" b="1" dirty="0">
                <a:latin typeface="+mn-lt"/>
              </a:rPr>
            </a:br>
            <a:endParaRPr lang="en-US" sz="2400" dirty="0"/>
          </a:p>
        </p:txBody>
      </p:sp>
      <p:sp>
        <p:nvSpPr>
          <p:cNvPr id="8" name="TextBox 7">
            <a:extLst>
              <a:ext uri="{FF2B5EF4-FFF2-40B4-BE49-F238E27FC236}">
                <a16:creationId xmlns:a16="http://schemas.microsoft.com/office/drawing/2014/main" id="{2DF00CFC-32D9-46E2-9264-8C39867CC657}"/>
              </a:ext>
            </a:extLst>
          </p:cNvPr>
          <p:cNvSpPr txBox="1"/>
          <p:nvPr/>
        </p:nvSpPr>
        <p:spPr>
          <a:xfrm>
            <a:off x="1890073" y="4670137"/>
            <a:ext cx="7753547" cy="369332"/>
          </a:xfrm>
          <a:prstGeom prst="rect">
            <a:avLst/>
          </a:prstGeom>
          <a:noFill/>
        </p:spPr>
        <p:txBody>
          <a:bodyPr wrap="square">
            <a:spAutoFit/>
          </a:bodyPr>
          <a:lstStyle/>
          <a:p>
            <a:pPr algn="ctr"/>
            <a:r>
              <a:rPr lang="en-IN" sz="1800" b="1" dirty="0"/>
              <a:t>Submitted by: Purnima</a:t>
            </a:r>
            <a:r>
              <a:rPr lang="en-IN" sz="1800" b="1" cap="none" dirty="0"/>
              <a:t> </a:t>
            </a:r>
            <a:r>
              <a:rPr lang="en-IN" sz="1800" b="1" cap="none" dirty="0" err="1"/>
              <a:t>Pati</a:t>
            </a:r>
            <a:endParaRPr lang="en-IN" sz="1800" b="1" dirty="0"/>
          </a:p>
        </p:txBody>
      </p:sp>
    </p:spTree>
    <p:extLst>
      <p:ext uri="{BB962C8B-B14F-4D97-AF65-F5344CB8AC3E}">
        <p14:creationId xmlns:p14="http://schemas.microsoft.com/office/powerpoint/2010/main" val="41929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389C7-90E8-4880-8043-F2485CE86822}"/>
              </a:ext>
            </a:extLst>
          </p:cNvPr>
          <p:cNvSpPr txBox="1"/>
          <p:nvPr/>
        </p:nvSpPr>
        <p:spPr>
          <a:xfrm>
            <a:off x="2615938" y="842855"/>
            <a:ext cx="6117996" cy="461665"/>
          </a:xfrm>
          <a:prstGeom prst="rect">
            <a:avLst/>
          </a:prstGeom>
          <a:noFill/>
        </p:spPr>
        <p:txBody>
          <a:bodyPr wrap="square">
            <a:spAutoFit/>
          </a:bodyPr>
          <a:lstStyle/>
          <a:p>
            <a:pPr algn="ctr"/>
            <a:r>
              <a:rPr lang="en-IN" sz="2400" b="1" dirty="0"/>
              <a:t>Modelling part</a:t>
            </a:r>
            <a:endParaRPr lang="en-US" sz="2400" b="1" dirty="0"/>
          </a:p>
        </p:txBody>
      </p:sp>
      <p:sp>
        <p:nvSpPr>
          <p:cNvPr id="5" name="TextBox 4">
            <a:extLst>
              <a:ext uri="{FF2B5EF4-FFF2-40B4-BE49-F238E27FC236}">
                <a16:creationId xmlns:a16="http://schemas.microsoft.com/office/drawing/2014/main" id="{53BF4C91-A6A8-4C2A-9FD4-DE4DB124EF6A}"/>
              </a:ext>
            </a:extLst>
          </p:cNvPr>
          <p:cNvSpPr txBox="1"/>
          <p:nvPr/>
        </p:nvSpPr>
        <p:spPr>
          <a:xfrm>
            <a:off x="925398" y="1304520"/>
            <a:ext cx="10341204" cy="6186309"/>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Regression Model</a:t>
            </a:r>
          </a:p>
          <a:p>
            <a:r>
              <a:rPr lang="en-US" dirty="0">
                <a:latin typeface="Arial" panose="020B0604020202020204" pitchFamily="34" charset="0"/>
                <a:cs typeface="Arial" panose="020B0604020202020204" pitchFamily="34" charset="0"/>
              </a:rPr>
              <a:t>Linear Regression is a machine learning algorithm based on supervised learning.</a:t>
            </a:r>
          </a:p>
          <a:p>
            <a:r>
              <a:rPr lang="en-US" dirty="0">
                <a:latin typeface="Arial" panose="020B0604020202020204" pitchFamily="34" charset="0"/>
                <a:cs typeface="Arial" panose="020B0604020202020204" pitchFamily="34" charset="0"/>
              </a:rPr>
              <a:t>It performs a regression task. Regression models a target prediction value based on</a:t>
            </a:r>
          </a:p>
          <a:p>
            <a:r>
              <a:rPr lang="en-US" dirty="0">
                <a:latin typeface="Arial" panose="020B0604020202020204" pitchFamily="34" charset="0"/>
                <a:cs typeface="Arial" panose="020B0604020202020204" pitchFamily="34" charset="0"/>
              </a:rPr>
              <a:t>independent variables.</a:t>
            </a:r>
          </a:p>
          <a:p>
            <a:r>
              <a:rPr lang="en-US" dirty="0">
                <a:latin typeface="Arial" panose="020B0604020202020204" pitchFamily="34" charset="0"/>
                <a:cs typeface="Arial" panose="020B0604020202020204" pitchFamily="34" charset="0"/>
              </a:rPr>
              <a:t>It is mostly used for finding out the relationship between variables and forecasting.</a:t>
            </a:r>
          </a:p>
          <a:p>
            <a:r>
              <a:rPr lang="en-US" b="1" dirty="0">
                <a:latin typeface="Arial" panose="020B0604020202020204" pitchFamily="34" charset="0"/>
                <a:cs typeface="Arial" panose="020B0604020202020204" pitchFamily="34" charset="0"/>
              </a:rPr>
              <a:t>Random Forest Regression Model</a:t>
            </a:r>
          </a:p>
          <a:p>
            <a:r>
              <a:rPr lang="en-US" dirty="0">
                <a:latin typeface="Arial" panose="020B0604020202020204" pitchFamily="34" charset="0"/>
                <a:cs typeface="Arial" panose="020B0604020202020204" pitchFamily="34" charset="0"/>
              </a:rPr>
              <a:t> A Random Forest is an ensemble technique capable of performing both regression and</a:t>
            </a:r>
          </a:p>
          <a:p>
            <a:r>
              <a:rPr lang="en-US" dirty="0">
                <a:latin typeface="Arial" panose="020B0604020202020204" pitchFamily="34" charset="0"/>
                <a:cs typeface="Arial" panose="020B0604020202020204" pitchFamily="34" charset="0"/>
              </a:rPr>
              <a:t>classification tasks with the use of multiple decision trees and a technique</a:t>
            </a:r>
          </a:p>
          <a:p>
            <a:r>
              <a:rPr lang="en-US" dirty="0">
                <a:latin typeface="Arial" panose="020B0604020202020204" pitchFamily="34" charset="0"/>
                <a:cs typeface="Arial" panose="020B0604020202020204" pitchFamily="34" charset="0"/>
              </a:rPr>
              <a:t>called Bootstrap Aggregation, commonly known as bagging.</a:t>
            </a:r>
          </a:p>
          <a:p>
            <a:r>
              <a:rPr lang="en-US" dirty="0">
                <a:latin typeface="Arial" panose="020B0604020202020204" pitchFamily="34" charset="0"/>
                <a:cs typeface="Arial" panose="020B0604020202020204" pitchFamily="34" charset="0"/>
              </a:rPr>
              <a:t>Bagging, in the Random Forest method, involves training each decision tree on a</a:t>
            </a:r>
          </a:p>
          <a:p>
            <a:r>
              <a:rPr lang="en-US" dirty="0">
                <a:latin typeface="Arial" panose="020B0604020202020204" pitchFamily="34" charset="0"/>
                <a:cs typeface="Arial" panose="020B0604020202020204" pitchFamily="34" charset="0"/>
              </a:rPr>
              <a:t>different data sample where sampling is done with replacement.</a:t>
            </a:r>
          </a:p>
          <a:p>
            <a:r>
              <a:rPr lang="en-US" dirty="0">
                <a:latin typeface="Arial" panose="020B0604020202020204" pitchFamily="34" charset="0"/>
                <a:cs typeface="Arial" panose="020B0604020202020204" pitchFamily="34" charset="0"/>
              </a:rPr>
              <a:t> The basic idea behind this is to combine multiple decision trees in determining the</a:t>
            </a:r>
          </a:p>
          <a:p>
            <a:r>
              <a:rPr lang="en-US" dirty="0">
                <a:latin typeface="Arial" panose="020B0604020202020204" pitchFamily="34" charset="0"/>
                <a:cs typeface="Arial" panose="020B0604020202020204" pitchFamily="34" charset="0"/>
              </a:rPr>
              <a:t>final output rather than relying on individual decision trees.</a:t>
            </a:r>
          </a:p>
          <a:p>
            <a:r>
              <a:rPr lang="en-US" b="1" i="0" dirty="0">
                <a:solidFill>
                  <a:srgbClr val="202124"/>
                </a:solidFill>
                <a:effectLst/>
                <a:latin typeface="Arial" panose="020B0604020202020204" pitchFamily="34" charset="0"/>
                <a:cs typeface="Arial" panose="020B0604020202020204" pitchFamily="34" charset="0"/>
              </a:rPr>
              <a:t>Gradient boosting</a:t>
            </a:r>
            <a:endParaRPr lang="en-US" b="1" dirty="0">
              <a:latin typeface="Arial" panose="020B0604020202020204" pitchFamily="34" charset="0"/>
              <a:cs typeface="Arial" panose="020B0604020202020204" pitchFamily="34" charset="0"/>
            </a:endParaRPr>
          </a:p>
          <a:p>
            <a:pPr algn="l"/>
            <a:r>
              <a:rPr lang="en-US" b="0" i="0" dirty="0">
                <a:solidFill>
                  <a:srgbClr val="202124"/>
                </a:solidFill>
                <a:effectLst/>
                <a:latin typeface="Arial" panose="020B0604020202020204" pitchFamily="34" charset="0"/>
                <a:cs typeface="Arial" panose="020B0604020202020204" pitchFamily="34" charset="0"/>
              </a:rPr>
              <a:t>Gradient boosting is </a:t>
            </a:r>
            <a:r>
              <a:rPr lang="en-US" b="1" i="0" dirty="0">
                <a:solidFill>
                  <a:srgbClr val="202124"/>
                </a:solidFill>
                <a:effectLst/>
                <a:latin typeface="Arial" panose="020B0604020202020204" pitchFamily="34" charset="0"/>
                <a:cs typeface="Arial" panose="020B0604020202020204" pitchFamily="34" charset="0"/>
              </a:rPr>
              <a:t>a machine learning technique used in regression and classification tasks</a:t>
            </a:r>
            <a:r>
              <a:rPr lang="en-US" b="0" i="0" dirty="0">
                <a:solidFill>
                  <a:srgbClr val="202124"/>
                </a:solidFill>
                <a:effectLst/>
                <a:latin typeface="Arial" panose="020B0604020202020204" pitchFamily="34" charset="0"/>
                <a:cs typeface="Arial" panose="020B0604020202020204" pitchFamily="34" charset="0"/>
              </a:rPr>
              <a:t>, among others. It gives a prediction model in the form of an ensemble of weak prediction models, which are typically decision trees.</a:t>
            </a:r>
          </a:p>
          <a:p>
            <a:br>
              <a:rPr lang="en-US" b="0" i="0" dirty="0">
                <a:solidFill>
                  <a:srgbClr val="202124"/>
                </a:solidFill>
                <a:effectLst/>
                <a:latin typeface="arial" panose="020B0604020202020204" pitchFamily="34" charset="0"/>
              </a:rPr>
            </a:br>
            <a:br>
              <a:rPr lang="en-US" dirty="0"/>
            </a:br>
            <a:endParaRPr lang="en-US" b="0" i="0" dirty="0">
              <a:solidFill>
                <a:srgbClr val="292929"/>
              </a:solidFill>
              <a:effectLst/>
              <a:latin typeface="charter"/>
            </a:endParaRPr>
          </a:p>
          <a:p>
            <a:br>
              <a:rPr lang="en-US" dirty="0"/>
            </a:br>
            <a:endParaRPr lang="en-US" dirty="0"/>
          </a:p>
        </p:txBody>
      </p:sp>
    </p:spTree>
    <p:extLst>
      <p:ext uri="{BB962C8B-B14F-4D97-AF65-F5344CB8AC3E}">
        <p14:creationId xmlns:p14="http://schemas.microsoft.com/office/powerpoint/2010/main" val="40379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A0DF9-7DC6-4789-9FA0-CFF3D0852EFD}"/>
              </a:ext>
            </a:extLst>
          </p:cNvPr>
          <p:cNvSpPr txBox="1"/>
          <p:nvPr/>
        </p:nvSpPr>
        <p:spPr>
          <a:xfrm>
            <a:off x="2832754" y="1040818"/>
            <a:ext cx="6117996" cy="523220"/>
          </a:xfrm>
          <a:prstGeom prst="rect">
            <a:avLst/>
          </a:prstGeom>
          <a:noFill/>
        </p:spPr>
        <p:txBody>
          <a:bodyPr wrap="square">
            <a:spAutoFit/>
          </a:bodyPr>
          <a:lstStyle/>
          <a:p>
            <a:pPr algn="ctr"/>
            <a:r>
              <a:rPr lang="en-IN" sz="2800" b="1" dirty="0"/>
              <a:t>Conclusion</a:t>
            </a:r>
            <a:endParaRPr lang="en-US" sz="2800" b="1" dirty="0"/>
          </a:p>
        </p:txBody>
      </p:sp>
      <p:sp>
        <p:nvSpPr>
          <p:cNvPr id="5" name="TextBox 4">
            <a:extLst>
              <a:ext uri="{FF2B5EF4-FFF2-40B4-BE49-F238E27FC236}">
                <a16:creationId xmlns:a16="http://schemas.microsoft.com/office/drawing/2014/main" id="{4FD70E9B-0659-4717-A1B9-96EAAD0B4FA8}"/>
              </a:ext>
            </a:extLst>
          </p:cNvPr>
          <p:cNvSpPr txBox="1"/>
          <p:nvPr/>
        </p:nvSpPr>
        <p:spPr>
          <a:xfrm>
            <a:off x="1923067" y="2152462"/>
            <a:ext cx="8616099" cy="1938992"/>
          </a:xfrm>
          <a:prstGeom prst="rect">
            <a:avLst/>
          </a:prstGeom>
          <a:noFill/>
        </p:spPr>
        <p:txBody>
          <a:bodyPr wrap="square">
            <a:spAutoFit/>
          </a:bodyPr>
          <a:lstStyle/>
          <a:p>
            <a:pPr algn="just"/>
            <a:r>
              <a:rPr lang="en-US" sz="2000" b="1" dirty="0">
                <a:latin typeface="Calibri" panose="020F0502020204030204" pitchFamily="34" charset="0"/>
                <a:cs typeface="Calibri" panose="020F0502020204030204" pitchFamily="34" charset="0"/>
              </a:rPr>
              <a:t>So, our Aim is achieved as we have successfully ticked all our parameters as mentioned in our Aim Column. It is seen that circle rate is the most effective attribute in predicting the house price and that the </a:t>
            </a:r>
            <a:r>
              <a:rPr lang="en-US" sz="2000" b="1" dirty="0" err="1">
                <a:latin typeface="Calibri" panose="020F0502020204030204" pitchFamily="34" charset="0"/>
                <a:cs typeface="Calibri" panose="020F0502020204030204" pitchFamily="34" charset="0"/>
              </a:rPr>
              <a:t>GradientBoosting</a:t>
            </a:r>
            <a:r>
              <a:rPr lang="en-US" sz="2000" b="1" dirty="0">
                <a:latin typeface="Calibri" panose="020F0502020204030204" pitchFamily="34" charset="0"/>
                <a:cs typeface="Calibri" panose="020F0502020204030204" pitchFamily="34" charset="0"/>
              </a:rPr>
              <a:t> Regressor</a:t>
            </a:r>
          </a:p>
          <a:p>
            <a:pPr algn="just"/>
            <a:r>
              <a:rPr lang="en-US" sz="2000" b="1" dirty="0">
                <a:latin typeface="Calibri" panose="020F0502020204030204" pitchFamily="34" charset="0"/>
                <a:cs typeface="Calibri" panose="020F0502020204030204" pitchFamily="34" charset="0"/>
              </a:rPr>
              <a:t> is the most effective model for our Dataset with accuracy score 89.04002619286328</a:t>
            </a:r>
          </a:p>
          <a:p>
            <a:pPr algn="just"/>
            <a:endParaRPr lang="en-US" sz="20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F1739127-1A4E-4FAE-B4F2-9CAD9BEDC456}"/>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Accuracy --&gt; 89.04002619286328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427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67086-7EAB-4E37-9004-CFCE08CEBC0F}"/>
              </a:ext>
            </a:extLst>
          </p:cNvPr>
          <p:cNvSpPr txBox="1"/>
          <p:nvPr/>
        </p:nvSpPr>
        <p:spPr>
          <a:xfrm>
            <a:off x="3037002" y="920050"/>
            <a:ext cx="6117996" cy="523220"/>
          </a:xfrm>
          <a:prstGeom prst="rect">
            <a:avLst/>
          </a:prstGeom>
          <a:noFill/>
        </p:spPr>
        <p:txBody>
          <a:bodyPr wrap="square">
            <a:spAutoFit/>
          </a:bodyPr>
          <a:lstStyle/>
          <a:p>
            <a:pPr algn="ctr"/>
            <a:r>
              <a:rPr lang="en-US" sz="2800" b="1" dirty="0"/>
              <a:t>Introduction and problem statement</a:t>
            </a:r>
            <a:endParaRPr lang="en-US" sz="2800" dirty="0"/>
          </a:p>
        </p:txBody>
      </p:sp>
      <p:sp>
        <p:nvSpPr>
          <p:cNvPr id="5" name="TextBox 4">
            <a:extLst>
              <a:ext uri="{FF2B5EF4-FFF2-40B4-BE49-F238E27FC236}">
                <a16:creationId xmlns:a16="http://schemas.microsoft.com/office/drawing/2014/main" id="{293644AF-78E1-4375-AC21-C3AD540ECA29}"/>
              </a:ext>
            </a:extLst>
          </p:cNvPr>
          <p:cNvSpPr txBox="1"/>
          <p:nvPr/>
        </p:nvSpPr>
        <p:spPr>
          <a:xfrm>
            <a:off x="1359711" y="1966033"/>
            <a:ext cx="10170160" cy="3719673"/>
          </a:xfrm>
          <a:prstGeom prst="rect">
            <a:avLst/>
          </a:prstGeom>
          <a:noFill/>
        </p:spPr>
        <p:txBody>
          <a:bodyPr wrap="square">
            <a:spAutoFit/>
          </a:bodyPr>
          <a:lstStyle/>
          <a:p>
            <a:pPr marL="342900" marR="0" indent="-342900">
              <a:lnSpc>
                <a:spcPct val="107000"/>
              </a:lnSpc>
              <a:spcBef>
                <a:spcPts val="0"/>
              </a:spcBef>
              <a:spcAft>
                <a:spcPts val="800"/>
              </a:spcAft>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342900" marR="0" indent="-342900">
              <a:lnSpc>
                <a:spcPct val="107000"/>
              </a:lnSpc>
              <a:spcBef>
                <a:spcPts val="0"/>
              </a:spcBef>
              <a:spcAft>
                <a:spcPts val="800"/>
              </a:spcAft>
              <a:buFont typeface="Wingdings" panose="05000000000000000000" pitchFamily="2" charset="2"/>
              <a:buChar char="Ø"/>
            </a:pPr>
            <a:r>
              <a:rPr lang="en-US" sz="1400" dirty="0">
                <a:effectLst/>
                <a:latin typeface="Calibri" panose="020F0502020204030204" pitchFamily="34"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 Which variables are important to predict the price of variable?</a:t>
            </a:r>
          </a:p>
          <a:p>
            <a:pPr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 How do these variables describe the price of the house?</a:t>
            </a:r>
          </a:p>
        </p:txBody>
      </p:sp>
    </p:spTree>
    <p:extLst>
      <p:ext uri="{BB962C8B-B14F-4D97-AF65-F5344CB8AC3E}">
        <p14:creationId xmlns:p14="http://schemas.microsoft.com/office/powerpoint/2010/main" val="307129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825B4-062D-4EFC-B21C-F3FBC43A6A34}"/>
              </a:ext>
            </a:extLst>
          </p:cNvPr>
          <p:cNvSpPr txBox="1"/>
          <p:nvPr/>
        </p:nvSpPr>
        <p:spPr>
          <a:xfrm>
            <a:off x="937549" y="840557"/>
            <a:ext cx="10394065" cy="584775"/>
          </a:xfrm>
          <a:prstGeom prst="rect">
            <a:avLst/>
          </a:prstGeom>
          <a:noFill/>
        </p:spPr>
        <p:txBody>
          <a:bodyPr wrap="square">
            <a:spAutoFit/>
          </a:bodyPr>
          <a:lstStyle/>
          <a:p>
            <a:br>
              <a:rPr lang="en-US" sz="1600" dirty="0"/>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6DA7941-E8F6-4279-AC62-08A8865947B8}"/>
              </a:ext>
            </a:extLst>
          </p:cNvPr>
          <p:cNvSpPr txBox="1"/>
          <p:nvPr/>
        </p:nvSpPr>
        <p:spPr>
          <a:xfrm>
            <a:off x="1187777" y="1169199"/>
            <a:ext cx="10143837" cy="2862322"/>
          </a:xfrm>
          <a:prstGeom prst="rect">
            <a:avLst/>
          </a:prstGeom>
          <a:noFill/>
        </p:spPr>
        <p:txBody>
          <a:bodyPr wrap="square">
            <a:spAutoFit/>
          </a:bodyPr>
          <a:lstStyle/>
          <a:p>
            <a:pPr marL="285750" indent="-285750">
              <a:buFont typeface="Wingdings" panose="05000000000000000000" pitchFamily="2" charset="2"/>
              <a:buChar char="Ø"/>
            </a:pPr>
            <a:r>
              <a:rPr lang="en-US" dirty="0"/>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endParaRPr lang="en-US" dirty="0"/>
          </a:p>
          <a:p>
            <a:r>
              <a:rPr lang="en-US" b="0" i="0" dirty="0">
                <a:solidFill>
                  <a:srgbClr val="494E52"/>
                </a:solidFill>
                <a:effectLst/>
                <a:latin typeface="-apple-system"/>
              </a:rPr>
              <a:t>Problem Statement: We need to build a regression model using </a:t>
            </a:r>
            <a:r>
              <a:rPr lang="en-US" b="0" i="0" dirty="0" err="1">
                <a:solidFill>
                  <a:srgbClr val="494E52"/>
                </a:solidFill>
                <a:effectLst/>
                <a:latin typeface="-apple-system"/>
              </a:rPr>
              <a:t>regularisation</a:t>
            </a:r>
            <a:r>
              <a:rPr lang="en-US" b="0" i="0" dirty="0">
                <a:solidFill>
                  <a:srgbClr val="494E52"/>
                </a:solidFill>
                <a:effectLst/>
                <a:latin typeface="-apple-system"/>
              </a:rPr>
              <a:t> in order to predict the actual value of the prospective properties and guide the company in making the best decision.</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24863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ADB73-34CA-43DF-A302-BAEC794F55D0}"/>
              </a:ext>
            </a:extLst>
          </p:cNvPr>
          <p:cNvSpPr txBox="1"/>
          <p:nvPr/>
        </p:nvSpPr>
        <p:spPr>
          <a:xfrm>
            <a:off x="1630837" y="1105913"/>
            <a:ext cx="8710367" cy="954107"/>
          </a:xfrm>
          <a:prstGeom prst="rect">
            <a:avLst/>
          </a:prstGeom>
          <a:noFill/>
        </p:spPr>
        <p:txBody>
          <a:bodyPr wrap="square">
            <a:spAutoFit/>
          </a:bodyPr>
          <a:lstStyle/>
          <a:p>
            <a:pPr algn="ctr"/>
            <a:r>
              <a:rPr lang="zh-CN" altLang="en-US" sz="2800" b="1" dirty="0">
                <a:latin typeface="Calibri" panose="020F0502020204030204" pitchFamily="34" charset="0"/>
                <a:ea typeface="+mj-ea"/>
                <a:cs typeface="Calibri" panose="020F0502020204030204" pitchFamily="34" charset="0"/>
              </a:rPr>
              <a:t>Let’s look at the </a:t>
            </a:r>
            <a:r>
              <a:rPr lang="en-US" altLang="zh-CN" sz="2800" b="1" dirty="0">
                <a:latin typeface="Calibri" panose="020F0502020204030204" pitchFamily="34" charset="0"/>
                <a:ea typeface="+mj-ea"/>
                <a:cs typeface="Calibri" panose="020F0502020204030204" pitchFamily="34" charset="0"/>
              </a:rPr>
              <a:t>need of house price prediction</a:t>
            </a:r>
            <a:endParaRPr lang="zh-CN" altLang="en-US" sz="2800" b="1" dirty="0">
              <a:latin typeface="Calibri" panose="020F0502020204030204" pitchFamily="34" charset="0"/>
              <a:ea typeface="+mj-ea"/>
              <a:cs typeface="Calibri" panose="020F0502020204030204" pitchFamily="34" charset="0"/>
            </a:endParaRPr>
          </a:p>
          <a:p>
            <a:pPr algn="ctr"/>
            <a:endParaRPr lang="en-US" sz="2800" b="1" dirty="0"/>
          </a:p>
        </p:txBody>
      </p:sp>
      <p:sp>
        <p:nvSpPr>
          <p:cNvPr id="5" name="TextBox 4">
            <a:extLst>
              <a:ext uri="{FF2B5EF4-FFF2-40B4-BE49-F238E27FC236}">
                <a16:creationId xmlns:a16="http://schemas.microsoft.com/office/drawing/2014/main" id="{C6F66053-9C60-4DBB-AB6C-EBD34CF86DC0}"/>
              </a:ext>
            </a:extLst>
          </p:cNvPr>
          <p:cNvSpPr txBox="1"/>
          <p:nvPr/>
        </p:nvSpPr>
        <p:spPr>
          <a:xfrm>
            <a:off x="891251" y="1862233"/>
            <a:ext cx="10324617" cy="4247317"/>
          </a:xfrm>
          <a:prstGeom prst="rect">
            <a:avLst/>
          </a:prstGeom>
          <a:noFill/>
        </p:spPr>
        <p:txBody>
          <a:bodyPr wrap="square">
            <a:spAutoFit/>
          </a:bodyPr>
          <a:lstStyle/>
          <a:p>
            <a:pPr marL="285750" indent="-285750">
              <a:buFont typeface="Wingdings" panose="05000000000000000000" pitchFamily="2" charset="2"/>
              <a:buChar char="Ø"/>
            </a:pPr>
            <a:r>
              <a:rPr lang="en-US" dirty="0"/>
              <a:t>House price forecasting is an important topic of real estate. The literature attempts to derive useful knowledge from historical data of property markets. Machine learning techniques are applied to analyze historical property transactions in India to </a:t>
            </a:r>
            <a:r>
              <a:rPr lang="en-US" dirty="0" err="1"/>
              <a:t>discoveruseful</a:t>
            </a:r>
            <a:r>
              <a:rPr lang="en-US" dirty="0"/>
              <a:t> models for house buyers and sellers. Revealed is the high discrepancy between house prices in the most expensive and most affordable suburbs in the city. Moreover, experiments demonstrate that the Multiple Linear Regression that is based on mean squared error measurement is a competitive approach</a:t>
            </a:r>
          </a:p>
          <a:p>
            <a:endParaRPr lang="en-US" dirty="0"/>
          </a:p>
          <a:p>
            <a:pPr algn="l"/>
            <a:r>
              <a:rPr lang="en-US" b="0" i="0" dirty="0">
                <a:solidFill>
                  <a:srgbClr val="292929"/>
                </a:solidFill>
                <a:effectLst/>
                <a:latin typeface="charter"/>
              </a:rPr>
              <a:t>Property valuation is an imprecise science. Individual appraisers and valuers bring their own experience, metrics and skills to a job. Consistency is difficult, with UK and Australian-based studies suggesting valuations between two professionals can differ </a:t>
            </a:r>
            <a:r>
              <a:rPr lang="en-US" b="1" i="0" u="sng" dirty="0">
                <a:solidFill>
                  <a:srgbClr val="292929"/>
                </a:solidFill>
                <a:effectLst/>
                <a:latin typeface="charter"/>
                <a:hlinkClick r:id="rId3"/>
              </a:rPr>
              <a:t>by up to 40%</a:t>
            </a:r>
            <a:r>
              <a:rPr lang="en-US" b="0" i="0" dirty="0">
                <a:solidFill>
                  <a:srgbClr val="292929"/>
                </a:solidFill>
                <a:effectLst/>
                <a:latin typeface="charter"/>
              </a:rPr>
              <a:t>. </a:t>
            </a:r>
            <a:r>
              <a:rPr lang="en-US" b="0" i="0" dirty="0" err="1">
                <a:solidFill>
                  <a:srgbClr val="292929"/>
                </a:solidFill>
                <a:effectLst/>
                <a:latin typeface="charter"/>
              </a:rPr>
              <a:t>Crikey</a:t>
            </a:r>
            <a:r>
              <a:rPr lang="en-US" b="0" i="0" dirty="0">
                <a:solidFill>
                  <a:srgbClr val="292929"/>
                </a:solidFill>
                <a:effectLst/>
                <a:latin typeface="charter"/>
              </a:rPr>
              <a:t>!</a:t>
            </a:r>
            <a:br>
              <a:rPr lang="en-US" b="0" i="0" dirty="0">
                <a:solidFill>
                  <a:srgbClr val="292929"/>
                </a:solidFill>
                <a:effectLst/>
                <a:latin typeface="charter"/>
              </a:rPr>
            </a:br>
            <a:endParaRPr lang="en-US" b="0" i="0" dirty="0">
              <a:solidFill>
                <a:srgbClr val="292929"/>
              </a:solidFill>
              <a:effectLst/>
              <a:latin typeface="charter"/>
            </a:endParaRPr>
          </a:p>
          <a:p>
            <a:pPr algn="l"/>
            <a:r>
              <a:rPr lang="en-US" b="0" i="0" dirty="0">
                <a:solidFill>
                  <a:srgbClr val="292929"/>
                </a:solidFill>
                <a:effectLst/>
                <a:latin typeface="charter"/>
              </a:rPr>
              <a:t>Perhaps a well-trained machine could perform this task in place of a human, with greater consistency and accuracy.</a:t>
            </a:r>
          </a:p>
          <a:p>
            <a:pPr marL="285750" indent="-285750">
              <a:buFont typeface="Wingdings" panose="05000000000000000000" pitchFamily="2" charset="2"/>
              <a:buChar char="Ø"/>
            </a:pPr>
            <a:endParaRPr lang="en-US" dirty="0"/>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236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B6017-DEFF-4C3B-8EB5-BAD862458CDB}"/>
              </a:ext>
            </a:extLst>
          </p:cNvPr>
          <p:cNvSpPr txBox="1"/>
          <p:nvPr/>
        </p:nvSpPr>
        <p:spPr>
          <a:xfrm>
            <a:off x="2801074" y="1036462"/>
            <a:ext cx="6111432" cy="461665"/>
          </a:xfrm>
          <a:prstGeom prst="rect">
            <a:avLst/>
          </a:prstGeom>
          <a:noFill/>
        </p:spPr>
        <p:txBody>
          <a:bodyPr wrap="square">
            <a:spAutoFit/>
          </a:bodyPr>
          <a:lstStyle/>
          <a:p>
            <a:pPr algn="ctr"/>
            <a:r>
              <a:rPr lang="en-IN" sz="2400" b="1" dirty="0">
                <a:latin typeface="Calibri" panose="020F0502020204030204" pitchFamily="34" charset="0"/>
                <a:cs typeface="Calibri" panose="020F0502020204030204" pitchFamily="34" charset="0"/>
              </a:rPr>
              <a:t>EDA / Data Cleaning</a:t>
            </a:r>
            <a:endParaRPr lang="en-US"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BF38F4-CF6A-44C4-A944-0E741C7CAE5B}"/>
              </a:ext>
            </a:extLst>
          </p:cNvPr>
          <p:cNvSpPr txBox="1"/>
          <p:nvPr/>
        </p:nvSpPr>
        <p:spPr>
          <a:xfrm>
            <a:off x="972273" y="1862233"/>
            <a:ext cx="10370917" cy="2862322"/>
          </a:xfrm>
          <a:prstGeom prst="rect">
            <a:avLst/>
          </a:prstGeom>
          <a:noFill/>
        </p:spPr>
        <p:txBody>
          <a:bodyPr wrap="square">
            <a:spAutoFit/>
          </a:bodyPr>
          <a:lstStyle/>
          <a:p>
            <a:pPr marL="285750" indent="-285750">
              <a:buFont typeface="Wingdings" panose="05000000000000000000" pitchFamily="2" charset="2"/>
              <a:buChar char="Ø"/>
            </a:pPr>
            <a:r>
              <a:rPr lang="en-US" b="1" i="0" dirty="0">
                <a:solidFill>
                  <a:srgbClr val="292929"/>
                </a:solidFill>
                <a:effectLst/>
                <a:latin typeface="charter"/>
              </a:rPr>
              <a:t>Exploratory data analysis (EDA)</a:t>
            </a:r>
            <a:r>
              <a:rPr lang="en-US" b="0" i="0" dirty="0">
                <a:solidFill>
                  <a:srgbClr val="292929"/>
                </a:solidFill>
                <a:effectLst/>
                <a:latin typeface="charter"/>
              </a:rPr>
              <a:t> helps us understand the data and provides ideas and insights for </a:t>
            </a:r>
            <a:r>
              <a:rPr lang="en-US" b="1" i="0" dirty="0">
                <a:solidFill>
                  <a:srgbClr val="292929"/>
                </a:solidFill>
                <a:effectLst/>
                <a:latin typeface="charter"/>
              </a:rPr>
              <a:t>data cleaning</a:t>
            </a:r>
            <a:r>
              <a:rPr lang="en-US" b="0" i="0" dirty="0">
                <a:solidFill>
                  <a:srgbClr val="292929"/>
                </a:solidFill>
                <a:effectLst/>
                <a:latin typeface="charter"/>
              </a:rPr>
              <a:t> and </a:t>
            </a:r>
            <a:r>
              <a:rPr lang="en-US" b="1" i="0" dirty="0">
                <a:solidFill>
                  <a:srgbClr val="292929"/>
                </a:solidFill>
                <a:effectLst/>
                <a:latin typeface="charter"/>
              </a:rPr>
              <a:t>feature engineering</a:t>
            </a:r>
            <a:r>
              <a:rPr lang="en-US" b="0" i="0" dirty="0">
                <a:solidFill>
                  <a:srgbClr val="292929"/>
                </a:solidFill>
                <a:effectLst/>
                <a:latin typeface="charter"/>
              </a:rPr>
              <a:t>. Data cleaning prepares the data for our algorithms while feature engineering is the magic sauce that will really help our algorithms draw out the underlying patterns from the dataset. </a:t>
            </a:r>
            <a:endParaRPr lang="en-US" dirty="0">
              <a:solidFill>
                <a:srgbClr val="292929"/>
              </a:solidFill>
              <a:latin typeface="charter"/>
            </a:endParaRPr>
          </a:p>
          <a:p>
            <a:pPr marL="285750" indent="-285750">
              <a:buFont typeface="Wingdings" panose="05000000000000000000" pitchFamily="2" charset="2"/>
              <a:buChar char="Ø"/>
            </a:pPr>
            <a:r>
              <a:rPr lang="en-US" b="0" i="0" dirty="0">
                <a:solidFill>
                  <a:srgbClr val="292929"/>
                </a:solidFill>
                <a:effectLst/>
                <a:latin typeface="charter"/>
              </a:rPr>
              <a:t>Let's start with the distribution of the target variable, sales price. There is a clear right-skew in the distribution of sale price with a vast majority of property values in the $100,000 — $200,000 range, but with a long tail stretching upward towards $800,000 (bottom left image). Using a Box-Cox transformation, we identified that taking the log of sale price transforms the distribution to approximately normal (bottom right image). This transformation increased the strength of linearity amongst most of our variables against sale price, validating the assumption of linearity in regression.</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805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C6820E-0A1F-4A55-A74D-6E8021104701}"/>
              </a:ext>
            </a:extLst>
          </p:cNvPr>
          <p:cNvSpPr txBox="1"/>
          <p:nvPr/>
        </p:nvSpPr>
        <p:spPr>
          <a:xfrm>
            <a:off x="2958465" y="1103114"/>
            <a:ext cx="6115050" cy="369332"/>
          </a:xfrm>
          <a:prstGeom prst="rect">
            <a:avLst/>
          </a:prstGeom>
          <a:noFill/>
        </p:spPr>
        <p:txBody>
          <a:bodyPr wrap="square">
            <a:spAutoFit/>
          </a:bodyPr>
          <a:lstStyle/>
          <a:p>
            <a:pPr algn="ctr"/>
            <a:r>
              <a:rPr lang="en-IN" sz="1800" b="1" dirty="0">
                <a:latin typeface="Calibri" panose="020F0502020204030204" pitchFamily="34" charset="0"/>
                <a:cs typeface="Calibri" panose="020F0502020204030204" pitchFamily="34" charset="0"/>
              </a:rPr>
              <a:t>EDA / Data Cleaning continue…..</a:t>
            </a:r>
            <a:endParaRPr lang="en-US" sz="18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2E7D661-D84E-4A0A-A387-F26BF67E3F6A}"/>
              </a:ext>
            </a:extLst>
          </p:cNvPr>
          <p:cNvSpPr txBox="1"/>
          <p:nvPr/>
        </p:nvSpPr>
        <p:spPr>
          <a:xfrm>
            <a:off x="1577340" y="1582340"/>
            <a:ext cx="9037319" cy="3970318"/>
          </a:xfrm>
          <a:prstGeom prst="rect">
            <a:avLst/>
          </a:prstGeom>
          <a:noFill/>
        </p:spPr>
        <p:txBody>
          <a:bodyPr wrap="square">
            <a:spAutoFit/>
          </a:bodyPr>
          <a:lstStyle/>
          <a:p>
            <a:pPr marL="285750" indent="-285750">
              <a:buFont typeface="Wingdings" panose="05000000000000000000" pitchFamily="2" charset="2"/>
              <a:buChar char="Ø"/>
            </a:pPr>
            <a:r>
              <a:rPr lang="en-US" b="1" i="0" dirty="0">
                <a:solidFill>
                  <a:srgbClr val="292929"/>
                </a:solidFill>
                <a:effectLst/>
                <a:latin typeface="sohne"/>
              </a:rPr>
              <a:t>Multi-Variable Analysis:</a:t>
            </a:r>
          </a:p>
          <a:p>
            <a:pPr lvl="1">
              <a:buFont typeface="Arial" panose="020B0604020202020204" pitchFamily="34" charset="0"/>
              <a:buChar char="•"/>
            </a:pPr>
            <a:r>
              <a:rPr lang="en-US" b="0" i="0" dirty="0">
                <a:solidFill>
                  <a:srgbClr val="292929"/>
                </a:solidFill>
                <a:effectLst/>
                <a:latin typeface="charter"/>
              </a:rPr>
              <a:t>There are two types of features namely numerical and categorical.</a:t>
            </a:r>
          </a:p>
          <a:p>
            <a:pPr lvl="1">
              <a:buFont typeface="Arial" panose="020B0604020202020204" pitchFamily="34" charset="0"/>
              <a:buChar char="•"/>
            </a:pPr>
            <a:r>
              <a:rPr lang="en-US" b="0" i="0" dirty="0">
                <a:solidFill>
                  <a:srgbClr val="292929"/>
                </a:solidFill>
                <a:effectLst/>
                <a:latin typeface="charter"/>
              </a:rPr>
              <a:t>The categorical data is either ‘Yes’ and ‘</a:t>
            </a:r>
            <a:r>
              <a:rPr lang="en-US" b="0" i="0" dirty="0" err="1">
                <a:solidFill>
                  <a:srgbClr val="292929"/>
                </a:solidFill>
                <a:effectLst/>
                <a:latin typeface="charter"/>
              </a:rPr>
              <a:t>No’,’Fare</a:t>
            </a:r>
            <a:r>
              <a:rPr lang="en-US" b="0" i="0" dirty="0">
                <a:solidFill>
                  <a:srgbClr val="292929"/>
                </a:solidFill>
                <a:effectLst/>
                <a:latin typeface="charter"/>
              </a:rPr>
              <a:t>’ and ‘Near’</a:t>
            </a:r>
          </a:p>
          <a:p>
            <a:pPr lvl="1">
              <a:buFont typeface="Arial" panose="020B0604020202020204" pitchFamily="34" charset="0"/>
              <a:buChar char="•"/>
            </a:pPr>
            <a:r>
              <a:rPr lang="en-US" b="0" i="0" dirty="0">
                <a:solidFill>
                  <a:srgbClr val="292929"/>
                </a:solidFill>
                <a:effectLst/>
                <a:latin typeface="charter"/>
              </a:rPr>
              <a:t>The numerical data in numerical form. These features are in a linear relationship with each other. For example, a 2,000 square foot place is 2 times “bigger” than a 1,000 square foot place.</a:t>
            </a:r>
          </a:p>
          <a:p>
            <a:pPr lvl="1"/>
            <a:endParaRPr lang="en-US" b="0" i="0" dirty="0">
              <a:solidFill>
                <a:srgbClr val="292929"/>
              </a:solidFill>
              <a:effectLst/>
              <a:latin typeface="charter"/>
            </a:endParaRPr>
          </a:p>
          <a:p>
            <a:pPr marL="742950" lvl="1"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also check the correlation of our dataset to check the correlation of the columns with each other. If columns are highly correlated with each other let’s say 90% or above then remove those columns to avoid multi coli-</a:t>
            </a:r>
            <a:r>
              <a:rPr lang="en-US" sz="1800" dirty="0" err="1">
                <a:latin typeface="Calibri" panose="020F0502020204030204" pitchFamily="34" charset="0"/>
                <a:cs typeface="Calibri" panose="020F0502020204030204" pitchFamily="34" charset="0"/>
              </a:rPr>
              <a:t>nearity</a:t>
            </a:r>
            <a:r>
              <a:rPr lang="en-US" sz="1800" dirty="0">
                <a:latin typeface="Calibri" panose="020F0502020204030204" pitchFamily="34" charset="0"/>
                <a:cs typeface="Calibri" panose="020F0502020204030204" pitchFamily="34" charset="0"/>
              </a:rPr>
              <a:t> problem.</a:t>
            </a:r>
          </a:p>
          <a:p>
            <a:pPr lvl="1">
              <a:buFont typeface="Arial" panose="020B0604020202020204" pitchFamily="34" charset="0"/>
              <a:buChar char="•"/>
            </a:pPr>
            <a:endParaRPr lang="en-US" b="0" i="0" dirty="0">
              <a:solidFill>
                <a:srgbClr val="292929"/>
              </a:solidFill>
              <a:effectLst/>
              <a:latin typeface="charter"/>
            </a:endParaRPr>
          </a:p>
          <a:p>
            <a:pPr algn="l"/>
            <a:endParaRPr lang="en-US" b="1" i="0" dirty="0">
              <a:solidFill>
                <a:srgbClr val="292929"/>
              </a:solidFill>
              <a:effectLst/>
              <a:latin typeface="charter"/>
            </a:endParaRPr>
          </a:p>
          <a:p>
            <a:pPr algn="l"/>
            <a:endParaRPr lang="en-US" b="1" dirty="0">
              <a:solidFill>
                <a:srgbClr val="292929"/>
              </a:solidFill>
              <a:latin typeface="charter"/>
            </a:endParaRPr>
          </a:p>
          <a:p>
            <a:pPr marL="285750" indent="-285750">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919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D630F-B0FB-44A9-B660-917CED4F991C}"/>
              </a:ext>
            </a:extLst>
          </p:cNvPr>
          <p:cNvSpPr txBox="1"/>
          <p:nvPr/>
        </p:nvSpPr>
        <p:spPr>
          <a:xfrm>
            <a:off x="1395167" y="871135"/>
            <a:ext cx="9789736" cy="646331"/>
          </a:xfrm>
          <a:prstGeom prst="rect">
            <a:avLst/>
          </a:prstGeom>
          <a:noFill/>
        </p:spPr>
        <p:txBody>
          <a:bodyPr wrap="square">
            <a:spAutoFit/>
          </a:bodyPr>
          <a:lstStyle/>
          <a:p>
            <a:pPr algn="l"/>
            <a:r>
              <a:rPr lang="en-US" b="1" i="0" dirty="0">
                <a:solidFill>
                  <a:srgbClr val="292929"/>
                </a:solidFill>
                <a:effectLst/>
                <a:latin typeface="charter"/>
              </a:rPr>
              <a:t>Correlation Matrix :Top 50% </a:t>
            </a:r>
            <a:r>
              <a:rPr lang="en-US" b="1" i="0" dirty="0" err="1">
                <a:solidFill>
                  <a:srgbClr val="292929"/>
                </a:solidFill>
                <a:effectLst/>
                <a:latin typeface="charter"/>
              </a:rPr>
              <a:t>Corralation</a:t>
            </a:r>
            <a:r>
              <a:rPr lang="en-US" b="1" i="0" dirty="0">
                <a:solidFill>
                  <a:srgbClr val="292929"/>
                </a:solidFill>
                <a:effectLst/>
                <a:latin typeface="charter"/>
              </a:rPr>
              <a:t> train attributes with sale-price</a:t>
            </a:r>
          </a:p>
          <a:p>
            <a:pPr algn="l"/>
            <a:endParaRPr lang="en-US" b="0" i="0" dirty="0">
              <a:solidFill>
                <a:srgbClr val="292929"/>
              </a:solidFill>
              <a:effectLst/>
              <a:latin typeface="charter"/>
            </a:endParaRPr>
          </a:p>
        </p:txBody>
      </p:sp>
      <p:pic>
        <p:nvPicPr>
          <p:cNvPr id="5" name="Picture 4">
            <a:extLst>
              <a:ext uri="{FF2B5EF4-FFF2-40B4-BE49-F238E27FC236}">
                <a16:creationId xmlns:a16="http://schemas.microsoft.com/office/drawing/2014/main" id="{9250B035-6585-45B6-8319-0D51AFAA46C7}"/>
              </a:ext>
            </a:extLst>
          </p:cNvPr>
          <p:cNvPicPr>
            <a:picLocks noChangeAspect="1"/>
          </p:cNvPicPr>
          <p:nvPr/>
        </p:nvPicPr>
        <p:blipFill>
          <a:blip r:embed="rId2"/>
          <a:stretch>
            <a:fillRect/>
          </a:stretch>
        </p:blipFill>
        <p:spPr>
          <a:xfrm>
            <a:off x="2256506" y="1451727"/>
            <a:ext cx="7490809" cy="4535138"/>
          </a:xfrm>
          <a:prstGeom prst="rect">
            <a:avLst/>
          </a:prstGeom>
        </p:spPr>
      </p:pic>
    </p:spTree>
    <p:extLst>
      <p:ext uri="{BB962C8B-B14F-4D97-AF65-F5344CB8AC3E}">
        <p14:creationId xmlns:p14="http://schemas.microsoft.com/office/powerpoint/2010/main" val="209988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E5C00-79C4-4C54-904B-AEEB4D5C45DC}"/>
              </a:ext>
            </a:extLst>
          </p:cNvPr>
          <p:cNvSpPr txBox="1"/>
          <p:nvPr/>
        </p:nvSpPr>
        <p:spPr>
          <a:xfrm>
            <a:off x="1659116" y="1175696"/>
            <a:ext cx="9483365" cy="369332"/>
          </a:xfrm>
          <a:prstGeom prst="rect">
            <a:avLst/>
          </a:prstGeom>
          <a:noFill/>
        </p:spPr>
        <p:txBody>
          <a:bodyPr wrap="square">
            <a:spAutoFit/>
          </a:bodyPr>
          <a:lstStyle/>
          <a:p>
            <a:r>
              <a:rPr lang="en-US" dirty="0"/>
              <a:t>Here Overall Qual is highly correlated with target feature of sale price by 82%**</a:t>
            </a:r>
          </a:p>
        </p:txBody>
      </p:sp>
      <p:pic>
        <p:nvPicPr>
          <p:cNvPr id="5" name="Picture 4">
            <a:extLst>
              <a:ext uri="{FF2B5EF4-FFF2-40B4-BE49-F238E27FC236}">
                <a16:creationId xmlns:a16="http://schemas.microsoft.com/office/drawing/2014/main" id="{890EFD0C-4BE3-4ABD-B037-4BA39ECF3D4C}"/>
              </a:ext>
            </a:extLst>
          </p:cNvPr>
          <p:cNvPicPr>
            <a:picLocks noChangeAspect="1"/>
          </p:cNvPicPr>
          <p:nvPr/>
        </p:nvPicPr>
        <p:blipFill>
          <a:blip r:embed="rId2"/>
          <a:stretch>
            <a:fillRect/>
          </a:stretch>
        </p:blipFill>
        <p:spPr>
          <a:xfrm>
            <a:off x="2582944" y="2080966"/>
            <a:ext cx="7270864" cy="3773079"/>
          </a:xfrm>
          <a:prstGeom prst="rect">
            <a:avLst/>
          </a:prstGeom>
        </p:spPr>
      </p:pic>
    </p:spTree>
    <p:extLst>
      <p:ext uri="{BB962C8B-B14F-4D97-AF65-F5344CB8AC3E}">
        <p14:creationId xmlns:p14="http://schemas.microsoft.com/office/powerpoint/2010/main" val="367019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AB50E-22FD-4DBB-9833-9ADA17CE0CE2}"/>
              </a:ext>
            </a:extLst>
          </p:cNvPr>
          <p:cNvSpPr txBox="1"/>
          <p:nvPr/>
        </p:nvSpPr>
        <p:spPr>
          <a:xfrm>
            <a:off x="1508289" y="1206631"/>
            <a:ext cx="9502218" cy="2308324"/>
          </a:xfrm>
          <a:prstGeom prst="rect">
            <a:avLst/>
          </a:prstGeom>
          <a:noFill/>
        </p:spPr>
        <p:txBody>
          <a:bodyPr wrap="square">
            <a:spAutoFit/>
          </a:bodyPr>
          <a:lstStyle/>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have to deal with missing values before we can move further. If the number of rows with missing values is small enough, we can just drop them and move on. Let's see how many such rows exist</a:t>
            </a:r>
          </a:p>
          <a:p>
            <a:pPr marL="285750" indent="-285750" algn="l">
              <a:buFont typeface="Wingdings" panose="05000000000000000000" pitchFamily="2" charset="2"/>
              <a:buChar char="Ø"/>
            </a:pPr>
            <a:r>
              <a:rPr lang="en-US" b="0" i="0" dirty="0">
                <a:solidFill>
                  <a:srgbClr val="292929"/>
                </a:solidFill>
                <a:effectLst/>
                <a:latin typeface="charter"/>
              </a:rPr>
              <a:t>We have to know the reason behind the missing values, instead of dropping the rows blindly less us proceed in convicting the column so that the missing data process is not biased and hiding an inconvenient truth.</a:t>
            </a:r>
          </a:p>
          <a:p>
            <a:br>
              <a:rPr lang="en-US" dirty="0"/>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29303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1122</TotalTime>
  <Words>1213</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Arial</vt:lpstr>
      <vt:lpstr>Calibri</vt:lpstr>
      <vt:lpstr>charter</vt:lpstr>
      <vt:lpstr>Courier New</vt:lpstr>
      <vt:lpstr>Garamond</vt:lpstr>
      <vt:lpstr>sohne</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ABHIPSA PANDA</dc:creator>
  <cp:lastModifiedBy>ABHIPSA PANDA</cp:lastModifiedBy>
  <cp:revision>16</cp:revision>
  <dcterms:created xsi:type="dcterms:W3CDTF">2022-01-26T14:24:45Z</dcterms:created>
  <dcterms:modified xsi:type="dcterms:W3CDTF">2022-03-09T15:18:21Z</dcterms:modified>
</cp:coreProperties>
</file>