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323" r:id="rId2"/>
    <p:sldId id="324" r:id="rId3"/>
    <p:sldId id="325" r:id="rId4"/>
    <p:sldId id="326" r:id="rId5"/>
    <p:sldId id="327" r:id="rId6"/>
    <p:sldId id="331" r:id="rId7"/>
    <p:sldId id="329" r:id="rId8"/>
    <p:sldId id="33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60"/>
  </p:normalViewPr>
  <p:slideViewPr>
    <p:cSldViewPr snapToGrid="0">
      <p:cViewPr>
        <p:scale>
          <a:sx n="100" d="100"/>
          <a:sy n="100" d="100"/>
        </p:scale>
        <p:origin x="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CC8-E0AF-42E7-8D72-8330CC524B3C}"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0151-A8FC-4E0F-9004-6B794F8B7F7B}" type="slidenum">
              <a:rPr lang="en-US" smtClean="0"/>
              <a:t>‹#›</a:t>
            </a:fld>
            <a:endParaRPr lang="en-US"/>
          </a:p>
        </p:txBody>
      </p:sp>
    </p:spTree>
    <p:extLst>
      <p:ext uri="{BB962C8B-B14F-4D97-AF65-F5344CB8AC3E}">
        <p14:creationId xmlns:p14="http://schemas.microsoft.com/office/powerpoint/2010/main" val="414253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00151-A8FC-4E0F-9004-6B794F8B7F7B}" type="slidenum">
              <a:rPr lang="en-US" smtClean="0"/>
              <a:t>4</a:t>
            </a:fld>
            <a:endParaRPr lang="en-US"/>
          </a:p>
        </p:txBody>
      </p:sp>
    </p:spTree>
    <p:extLst>
      <p:ext uri="{BB962C8B-B14F-4D97-AF65-F5344CB8AC3E}">
        <p14:creationId xmlns:p14="http://schemas.microsoft.com/office/powerpoint/2010/main" val="1637927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06B2C1-027E-4DD9-889B-80EFD5B3D68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45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170969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50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58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49668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5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018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61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83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26862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42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AA927-69A3-476D-A71F-14E649B2588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5377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AA927-69A3-476D-A71F-14E649B25889}"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6B2C1-027E-4DD9-889B-80EFD5B3D68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49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AA927-69A3-476D-A71F-14E649B25889}"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8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AA927-69A3-476D-A71F-14E649B25889}"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3759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62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9617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9AA927-69A3-476D-A71F-14E649B25889}" type="datetimeFigureOut">
              <a:rPr lang="en-US" smtClean="0"/>
              <a:t>2/22/2022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06B2C1-027E-4DD9-889B-80EFD5B3D68B}" type="slidenum">
              <a:rPr lang="en-US" smtClean="0"/>
              <a:t>‹#›</a:t>
            </a:fld>
            <a:endParaRPr lang="en-US"/>
          </a:p>
        </p:txBody>
      </p:sp>
    </p:spTree>
    <p:extLst>
      <p:ext uri="{BB962C8B-B14F-4D97-AF65-F5344CB8AC3E}">
        <p14:creationId xmlns:p14="http://schemas.microsoft.com/office/powerpoint/2010/main" val="1774559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cars.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441475-B10E-4073-BEAB-EAAAECC4E2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1302" y="1404593"/>
            <a:ext cx="3203836" cy="1442301"/>
          </a:xfrm>
          <a:prstGeom prst="rect">
            <a:avLst/>
          </a:prstGeom>
          <a:noFill/>
          <a:ln>
            <a:noFill/>
          </a:ln>
        </p:spPr>
      </p:pic>
      <p:sp>
        <p:nvSpPr>
          <p:cNvPr id="4" name="TextBox 3">
            <a:extLst>
              <a:ext uri="{FF2B5EF4-FFF2-40B4-BE49-F238E27FC236}">
                <a16:creationId xmlns:a16="http://schemas.microsoft.com/office/drawing/2014/main" id="{383925AA-7C9E-42CA-8691-9C9E318A5294}"/>
              </a:ext>
            </a:extLst>
          </p:cNvPr>
          <p:cNvSpPr txBox="1"/>
          <p:nvPr/>
        </p:nvSpPr>
        <p:spPr>
          <a:xfrm>
            <a:off x="3036652" y="2967335"/>
            <a:ext cx="6118696" cy="1384995"/>
          </a:xfrm>
          <a:prstGeom prst="rect">
            <a:avLst/>
          </a:prstGeom>
          <a:noFill/>
        </p:spPr>
        <p:txBody>
          <a:bodyPr wrap="square">
            <a:spAutoFit/>
          </a:bodyPr>
          <a:lstStyle/>
          <a:p>
            <a:pPr algn="ctr"/>
            <a:r>
              <a:rPr lang="en-IN" sz="2000" b="1" dirty="0">
                <a:latin typeface="+mn-lt"/>
              </a:rPr>
              <a:t>Project Report </a:t>
            </a:r>
            <a:br>
              <a:rPr lang="en-IN" sz="2000" b="1" dirty="0">
                <a:latin typeface="+mn-lt"/>
              </a:rPr>
            </a:br>
            <a:r>
              <a:rPr lang="en-IN" sz="2000" b="1" dirty="0">
                <a:latin typeface="+mn-lt"/>
              </a:rPr>
              <a:t>on </a:t>
            </a:r>
          </a:p>
          <a:p>
            <a:pPr algn="ctr"/>
            <a:r>
              <a:rPr lang="en-IN" sz="2000" b="1" dirty="0">
                <a:latin typeface="+mn-lt"/>
              </a:rPr>
              <a:t>CAR PRICE PREDICTION</a:t>
            </a:r>
            <a:br>
              <a:rPr lang="en-IN" sz="2400" b="1" dirty="0">
                <a:latin typeface="+mn-lt"/>
              </a:rPr>
            </a:br>
            <a:endParaRPr lang="en-US" sz="2400" dirty="0"/>
          </a:p>
        </p:txBody>
      </p:sp>
      <p:sp>
        <p:nvSpPr>
          <p:cNvPr id="8" name="TextBox 7">
            <a:extLst>
              <a:ext uri="{FF2B5EF4-FFF2-40B4-BE49-F238E27FC236}">
                <a16:creationId xmlns:a16="http://schemas.microsoft.com/office/drawing/2014/main" id="{2DF00CFC-32D9-46E2-9264-8C39867CC657}"/>
              </a:ext>
            </a:extLst>
          </p:cNvPr>
          <p:cNvSpPr txBox="1"/>
          <p:nvPr/>
        </p:nvSpPr>
        <p:spPr>
          <a:xfrm>
            <a:off x="1890073" y="4670137"/>
            <a:ext cx="7753547" cy="369332"/>
          </a:xfrm>
          <a:prstGeom prst="rect">
            <a:avLst/>
          </a:prstGeom>
          <a:noFill/>
        </p:spPr>
        <p:txBody>
          <a:bodyPr wrap="square">
            <a:spAutoFit/>
          </a:bodyPr>
          <a:lstStyle/>
          <a:p>
            <a:pPr algn="ctr"/>
            <a:r>
              <a:rPr lang="en-IN" sz="1800" b="1" dirty="0"/>
              <a:t>Submitted by: Purnima</a:t>
            </a:r>
            <a:r>
              <a:rPr lang="en-IN" sz="1800" b="1" cap="none" dirty="0"/>
              <a:t> </a:t>
            </a:r>
            <a:r>
              <a:rPr lang="en-IN" sz="1800" b="1" cap="none" dirty="0" err="1"/>
              <a:t>Pati</a:t>
            </a:r>
            <a:endParaRPr lang="en-IN" sz="1800" b="1" dirty="0"/>
          </a:p>
        </p:txBody>
      </p:sp>
    </p:spTree>
    <p:extLst>
      <p:ext uri="{BB962C8B-B14F-4D97-AF65-F5344CB8AC3E}">
        <p14:creationId xmlns:p14="http://schemas.microsoft.com/office/powerpoint/2010/main" val="41929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67086-7EAB-4E37-9004-CFCE08CEBC0F}"/>
              </a:ext>
            </a:extLst>
          </p:cNvPr>
          <p:cNvSpPr txBox="1"/>
          <p:nvPr/>
        </p:nvSpPr>
        <p:spPr>
          <a:xfrm>
            <a:off x="3037002" y="920050"/>
            <a:ext cx="6117996" cy="523220"/>
          </a:xfrm>
          <a:prstGeom prst="rect">
            <a:avLst/>
          </a:prstGeom>
          <a:noFill/>
        </p:spPr>
        <p:txBody>
          <a:bodyPr wrap="square">
            <a:spAutoFit/>
          </a:bodyPr>
          <a:lstStyle/>
          <a:p>
            <a:pPr algn="ctr"/>
            <a:r>
              <a:rPr lang="en-US" sz="2800" b="1" dirty="0"/>
              <a:t>Introduction and problem statement</a:t>
            </a:r>
            <a:endParaRPr lang="en-US" sz="2800" dirty="0"/>
          </a:p>
        </p:txBody>
      </p:sp>
      <p:sp>
        <p:nvSpPr>
          <p:cNvPr id="5" name="TextBox 4">
            <a:extLst>
              <a:ext uri="{FF2B5EF4-FFF2-40B4-BE49-F238E27FC236}">
                <a16:creationId xmlns:a16="http://schemas.microsoft.com/office/drawing/2014/main" id="{293644AF-78E1-4375-AC21-C3AD540ECA29}"/>
              </a:ext>
            </a:extLst>
          </p:cNvPr>
          <p:cNvSpPr txBox="1"/>
          <p:nvPr/>
        </p:nvSpPr>
        <p:spPr>
          <a:xfrm>
            <a:off x="1010920" y="1569815"/>
            <a:ext cx="10170160" cy="2849050"/>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With the </a:t>
            </a:r>
            <a:r>
              <a:rPr lang="en-US" dirty="0" err="1">
                <a:effectLst/>
                <a:latin typeface="Calibri" panose="020F0502020204030204" pitchFamily="34" charset="0"/>
                <a:ea typeface="Calibri" panose="020F0502020204030204" pitchFamily="34" charset="0"/>
                <a:cs typeface="Times New Roman" panose="02020603050405020304" pitchFamily="18" charset="0"/>
              </a:rPr>
              <a:t>covid</a:t>
            </a:r>
            <a:r>
              <a:rPr lang="en-US" dirty="0">
                <a:effectLst/>
                <a:latin typeface="Calibri" panose="020F0502020204030204" pitchFamily="34" charset="0"/>
                <a:ea typeface="Calibri" panose="020F0502020204030204" pitchFamily="34" charset="0"/>
                <a:cs typeface="Times New Roman" panose="02020603050405020304" pitchFamily="18"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effectLst/>
                <a:latin typeface="Calibri" panose="020F0502020204030204" pitchFamily="34" charset="0"/>
                <a:ea typeface="Calibri" panose="020F0502020204030204" pitchFamily="34" charset="0"/>
                <a:cs typeface="Times New Roman" panose="02020603050405020304" pitchFamily="18" charset="0"/>
              </a:rPr>
              <a:t>covid</a:t>
            </a:r>
            <a:r>
              <a:rPr lang="en-US" dirty="0">
                <a:effectLst/>
                <a:latin typeface="Calibri" panose="020F0502020204030204" pitchFamily="34" charset="0"/>
                <a:ea typeface="Calibri" panose="020F0502020204030204" pitchFamily="34" charset="0"/>
                <a:cs typeface="Times New Roman" panose="02020603050405020304" pitchFamily="18" charset="0"/>
              </a:rPr>
              <a:t> 19 impact, our client is facing problems with their previous car price valuation machine learning models. So, they are looking for new machine learning models from new data. We have to make car price valuation model. </a:t>
            </a:r>
          </a:p>
          <a:p>
            <a:pPr marL="342900" marR="0" indent="-342900">
              <a:lnSpc>
                <a:spcPct val="107000"/>
              </a:lnSpc>
              <a:spcBef>
                <a:spcPts val="0"/>
              </a:spcBef>
              <a:spcAft>
                <a:spcPts val="800"/>
              </a:spcAft>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We </a:t>
            </a:r>
            <a:r>
              <a:rPr lang="en-US" dirty="0">
                <a:effectLst/>
                <a:latin typeface="Calibri" panose="020F0502020204030204" pitchFamily="34" charset="0"/>
                <a:ea typeface="Calibri" panose="020F0502020204030204" pitchFamily="34" charset="0"/>
                <a:cs typeface="Times New Roman" panose="02020603050405020304" pitchFamily="18" charset="0"/>
              </a:rPr>
              <a:t>have to scrape at least 5000 used cars data , we can scrape more data as well. After collecting the data, you need to build a machine learning model. Before model building do all data pre-processing steps. Try different models with different hyper parameters and select the best model.</a:t>
            </a:r>
          </a:p>
        </p:txBody>
      </p:sp>
    </p:spTree>
    <p:extLst>
      <p:ext uri="{BB962C8B-B14F-4D97-AF65-F5344CB8AC3E}">
        <p14:creationId xmlns:p14="http://schemas.microsoft.com/office/powerpoint/2010/main" val="307129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825B4-062D-4EFC-B21C-F3FBC43A6A34}"/>
              </a:ext>
            </a:extLst>
          </p:cNvPr>
          <p:cNvSpPr txBox="1"/>
          <p:nvPr/>
        </p:nvSpPr>
        <p:spPr>
          <a:xfrm>
            <a:off x="937549" y="840557"/>
            <a:ext cx="10394065" cy="584775"/>
          </a:xfrm>
          <a:prstGeom prst="rect">
            <a:avLst/>
          </a:prstGeom>
          <a:noFill/>
        </p:spPr>
        <p:txBody>
          <a:bodyPr wrap="square">
            <a:spAutoFit/>
          </a:bodyPr>
          <a:lstStyle/>
          <a:p>
            <a:br>
              <a:rPr lang="en-US" sz="1600" dirty="0"/>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6DA7941-E8F6-4279-AC62-08A8865947B8}"/>
              </a:ext>
            </a:extLst>
          </p:cNvPr>
          <p:cNvSpPr txBox="1"/>
          <p:nvPr/>
        </p:nvSpPr>
        <p:spPr>
          <a:xfrm>
            <a:off x="1187777" y="1169199"/>
            <a:ext cx="10143837" cy="3970318"/>
          </a:xfrm>
          <a:prstGeom prst="rect">
            <a:avLst/>
          </a:prstGeom>
          <a:noFill/>
        </p:spPr>
        <p:txBody>
          <a:bodyPr wrap="square">
            <a:spAutoFit/>
          </a:bodyPr>
          <a:lstStyle/>
          <a:p>
            <a:pPr marL="285750" indent="-285750">
              <a:buFont typeface="Wingdings" panose="05000000000000000000" pitchFamily="2" charset="2"/>
              <a:buChar char="Ø"/>
            </a:pPr>
            <a:r>
              <a:rPr lang="en-US" dirty="0"/>
              <a:t>COVID-19 is leaving detrimental effects on numerous industries at the global level. However, some sectors like pharmacy and grocery have remained unaffected; in fact, the sales have grown. A similar impact or less negative impact was gauged in the used car global market, some countries witnessed staggering growth in sales of the used cars while others witnessed stable sales or less severe loss.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COVID-19 pandemic has led to several changes in the car-buying </a:t>
            </a:r>
            <a:r>
              <a:rPr lang="en-US" dirty="0" err="1"/>
              <a:t>behaviour</a:t>
            </a:r>
            <a:r>
              <a:rPr lang="en-US" dirty="0"/>
              <a:t> of customers. There are two significant reasons for that- one of the critical reasons is hygiene and safety amidst coronavirus owning to which customers are preferring to buy a used car for once instead of travelling through public transport. The other reason is budget strains due to the economic downturn, due to which customers are reluctant to invest a considerable amount in cars.</a:t>
            </a:r>
          </a:p>
          <a:p>
            <a:endParaRPr lang="en-US" dirty="0"/>
          </a:p>
          <a:p>
            <a:pPr marL="285750" indent="-285750">
              <a:buFont typeface="Wingdings" panose="05000000000000000000" pitchFamily="2" charset="2"/>
              <a:buChar char="Ø"/>
            </a:pPr>
            <a:r>
              <a:rPr lang="zh-CN" altLang="en-US" sz="1800" dirty="0"/>
              <a:t>The </a:t>
            </a:r>
            <a:r>
              <a:rPr lang="en-US" altLang="zh-CN" sz="1800" dirty="0"/>
              <a:t>used car dealership</a:t>
            </a:r>
            <a:r>
              <a:rPr lang="zh-CN" altLang="en-US" sz="1800" dirty="0"/>
              <a:t> worldwide have started to report an increase in demand for used cars, especially online sales, indicating much faster recovery for global used car sales as compared to new cars.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248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ADB73-34CA-43DF-A302-BAEC794F55D0}"/>
              </a:ext>
            </a:extLst>
          </p:cNvPr>
          <p:cNvSpPr txBox="1"/>
          <p:nvPr/>
        </p:nvSpPr>
        <p:spPr>
          <a:xfrm>
            <a:off x="1630837" y="1105913"/>
            <a:ext cx="8710367" cy="954107"/>
          </a:xfrm>
          <a:prstGeom prst="rect">
            <a:avLst/>
          </a:prstGeom>
          <a:noFill/>
        </p:spPr>
        <p:txBody>
          <a:bodyPr wrap="square">
            <a:spAutoFit/>
          </a:bodyPr>
          <a:lstStyle/>
          <a:p>
            <a:pPr algn="ctr"/>
            <a:r>
              <a:rPr lang="zh-CN" altLang="en-US" sz="2800" b="1" dirty="0">
                <a:latin typeface="Calibri" panose="020F0502020204030204" pitchFamily="34" charset="0"/>
                <a:ea typeface="+mj-ea"/>
                <a:cs typeface="Calibri" panose="020F0502020204030204" pitchFamily="34" charset="0"/>
              </a:rPr>
              <a:t>Let’s look at the pre-owned car market country wise</a:t>
            </a:r>
          </a:p>
          <a:p>
            <a:pPr algn="ctr"/>
            <a:endParaRPr lang="en-US" sz="2800" b="1" dirty="0"/>
          </a:p>
        </p:txBody>
      </p:sp>
      <p:sp>
        <p:nvSpPr>
          <p:cNvPr id="5" name="TextBox 4">
            <a:extLst>
              <a:ext uri="{FF2B5EF4-FFF2-40B4-BE49-F238E27FC236}">
                <a16:creationId xmlns:a16="http://schemas.microsoft.com/office/drawing/2014/main" id="{C6F66053-9C60-4DBB-AB6C-EBD34CF86DC0}"/>
              </a:ext>
            </a:extLst>
          </p:cNvPr>
          <p:cNvSpPr txBox="1"/>
          <p:nvPr/>
        </p:nvSpPr>
        <p:spPr>
          <a:xfrm>
            <a:off x="891251" y="1862233"/>
            <a:ext cx="10324617" cy="3970318"/>
          </a:xfrm>
          <a:prstGeom prst="rect">
            <a:avLst/>
          </a:prstGeom>
          <a:noFill/>
        </p:spPr>
        <p:txBody>
          <a:bodyPr wrap="square">
            <a:spAutoFit/>
          </a:bodyPr>
          <a:lstStyle/>
          <a:p>
            <a:pPr marL="285750" indent="-285750" algn="just">
              <a:buFont typeface="Wingdings" panose="05000000000000000000" pitchFamily="2" charset="2"/>
              <a:buChar char="Ø"/>
            </a:pPr>
            <a:r>
              <a:rPr lang="zh-CN" altLang="en-US" dirty="0"/>
              <a:t>In March as the US went under lockdown to combat the spread of COVID -19, the sales of new-cars plummeted. Sales were down by 47% in April and then 30% in May but the sales of the pre-owned car grew faster. As per the recorded statements by media of Geog Arison,  Co-CEO of online used car seller Shift, said  “We actually have an issue now, which is that we don’t have enough inventory”.  This is because the car remains the essential commodity to travel in the US where getting to work is difficult without a personal vehicle. Furthermore, as per the Cox automotive report, the sales of new-vehicles dropped by 28% in May, but during the same period the sales of the used car went up by 6%.</a:t>
            </a:r>
            <a:endParaRPr lang="zh-CN" altLang="en-US" sz="1800" dirty="0"/>
          </a:p>
          <a:p>
            <a:pPr marL="285750" indent="-285750" algn="just">
              <a:buFont typeface="Wingdings" panose="05000000000000000000" pitchFamily="2" charset="2"/>
              <a:buChar char="Ø"/>
            </a:pPr>
            <a:endParaRPr lang="zh-CN" altLang="en-US" dirty="0"/>
          </a:p>
          <a:p>
            <a:pPr marL="285750" indent="-285750" algn="just">
              <a:buFont typeface="Wingdings" panose="05000000000000000000" pitchFamily="2" charset="2"/>
              <a:buChar char="Ø"/>
            </a:pPr>
            <a:r>
              <a:rPr lang="zh-CN" altLang="en-US" dirty="0"/>
              <a:t>A leading online used car platform Carvana reported a 43% increase in sales during Quarter 2020, and now the company plans to expand its business.</a:t>
            </a:r>
          </a:p>
          <a:p>
            <a:pPr marL="285750" indent="-285750" algn="just">
              <a:buFont typeface="Wingdings" panose="05000000000000000000" pitchFamily="2" charset="2"/>
              <a:buChar char="Ø"/>
            </a:pPr>
            <a:endParaRPr lang="zh-CN" altLang="en-US" dirty="0"/>
          </a:p>
          <a:p>
            <a:pPr marL="285750" indent="-285750" algn="just">
              <a:buFont typeface="Wingdings" panose="05000000000000000000" pitchFamily="2" charset="2"/>
              <a:buChar char="Ø"/>
            </a:pPr>
            <a:r>
              <a:rPr lang="zh-CN" altLang="en-US" dirty="0"/>
              <a:t>The reports are evident to understand that pandemic is leaving a positive impact on used car sales in the US market.</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3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B6017-DEFF-4C3B-8EB5-BAD862458CDB}"/>
              </a:ext>
            </a:extLst>
          </p:cNvPr>
          <p:cNvSpPr txBox="1"/>
          <p:nvPr/>
        </p:nvSpPr>
        <p:spPr>
          <a:xfrm>
            <a:off x="2801074" y="1036462"/>
            <a:ext cx="6111432" cy="461665"/>
          </a:xfrm>
          <a:prstGeom prst="rect">
            <a:avLst/>
          </a:prstGeom>
          <a:noFill/>
        </p:spPr>
        <p:txBody>
          <a:bodyPr wrap="square">
            <a:spAutoFit/>
          </a:bodyPr>
          <a:lstStyle/>
          <a:p>
            <a:pPr algn="ctr"/>
            <a:r>
              <a:rPr lang="en-IN" sz="2400" b="1" dirty="0">
                <a:latin typeface="Calibri" panose="020F0502020204030204" pitchFamily="34" charset="0"/>
                <a:cs typeface="Calibri" panose="020F0502020204030204" pitchFamily="34" charset="0"/>
              </a:rPr>
              <a:t>EDA / Data Cleaning</a:t>
            </a:r>
            <a:endParaRPr lang="en-US"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BF38F4-CF6A-44C4-A944-0E741C7CAE5B}"/>
              </a:ext>
            </a:extLst>
          </p:cNvPr>
          <p:cNvSpPr txBox="1"/>
          <p:nvPr/>
        </p:nvSpPr>
        <p:spPr>
          <a:xfrm>
            <a:off x="972273" y="1862233"/>
            <a:ext cx="10370917" cy="313932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First we have to scrap the data from the website , I scraped data from </a:t>
            </a:r>
            <a:r>
              <a:rPr lang="en-US" dirty="0">
                <a:latin typeface="Calibri" panose="020F0502020204030204" pitchFamily="34" charset="0"/>
                <a:cs typeface="Calibri" panose="020F0502020204030204" pitchFamily="34" charset="0"/>
                <a:hlinkClick r:id="rId2"/>
              </a:rPr>
              <a:t>www.cars.com</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Drop duplicates rows if present in </a:t>
            </a:r>
            <a:r>
              <a:rPr lang="en-US" dirty="0" err="1">
                <a:latin typeface="Calibri" panose="020F0502020204030204" pitchFamily="34" charset="0"/>
                <a:cs typeface="Calibri" panose="020F0502020204030204" pitchFamily="34" charset="0"/>
              </a:rPr>
              <a:t>dataset.Then</a:t>
            </a:r>
            <a:r>
              <a:rPr lang="en-US" dirty="0">
                <a:latin typeface="Calibri" panose="020F0502020204030204" pitchFamily="34" charset="0"/>
                <a:cs typeface="Calibri" panose="020F0502020204030204" pitchFamily="34" charset="0"/>
              </a:rPr>
              <a:t> we check for the null values present in our dataset. </a:t>
            </a: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If null values are present then fill it via mean, median or mode. Or also you can remove that rows but kindly check it properly.</a:t>
            </a:r>
          </a:p>
          <a:p>
            <a:r>
              <a:rPr lang="en-US"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For model creation we need to replace –</a:t>
            </a:r>
            <a:r>
              <a:rPr lang="en-US" dirty="0" err="1">
                <a:latin typeface="Calibri" panose="020F0502020204030204" pitchFamily="34" charset="0"/>
                <a:cs typeface="Calibri" panose="020F0502020204030204" pitchFamily="34" charset="0"/>
              </a:rPr>
              <a:t>ve</a:t>
            </a:r>
            <a:r>
              <a:rPr lang="en-US" dirty="0">
                <a:latin typeface="Calibri" panose="020F0502020204030204" pitchFamily="34" charset="0"/>
                <a:cs typeface="Calibri" panose="020F0502020204030204" pitchFamily="34" charset="0"/>
              </a:rPr>
              <a:t> values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After extracting the data we have to put it in data frame</a:t>
            </a:r>
          </a:p>
          <a:p>
            <a:pPr marL="285750" indent="-285750">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05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6820E-0A1F-4A55-A74D-6E8021104701}"/>
              </a:ext>
            </a:extLst>
          </p:cNvPr>
          <p:cNvSpPr txBox="1"/>
          <p:nvPr/>
        </p:nvSpPr>
        <p:spPr>
          <a:xfrm>
            <a:off x="2958465" y="1103114"/>
            <a:ext cx="6115050" cy="369332"/>
          </a:xfrm>
          <a:prstGeom prst="rect">
            <a:avLst/>
          </a:prstGeom>
          <a:noFill/>
        </p:spPr>
        <p:txBody>
          <a:bodyPr wrap="square">
            <a:spAutoFit/>
          </a:bodyPr>
          <a:lstStyle/>
          <a:p>
            <a:pPr algn="ctr"/>
            <a:r>
              <a:rPr lang="en-IN" sz="1800" b="1" dirty="0">
                <a:latin typeface="Calibri" panose="020F0502020204030204" pitchFamily="34" charset="0"/>
                <a:cs typeface="Calibri" panose="020F0502020204030204" pitchFamily="34" charset="0"/>
              </a:rPr>
              <a:t>EDA / Data Cleaning continue…..</a:t>
            </a:r>
            <a:endParaRPr lang="en-US" sz="1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2E7D661-D84E-4A0A-A387-F26BF67E3F6A}"/>
              </a:ext>
            </a:extLst>
          </p:cNvPr>
          <p:cNvSpPr txBox="1"/>
          <p:nvPr/>
        </p:nvSpPr>
        <p:spPr>
          <a:xfrm>
            <a:off x="1577340" y="1582340"/>
            <a:ext cx="9037319" cy="2862322"/>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also check the correlation of our dataset to check the correlation of the columns with each other. If columns are highly correlated with each other let’s say 90% or above then remove those columns to avoid multi coli-</a:t>
            </a:r>
            <a:r>
              <a:rPr lang="en-US" sz="1800" dirty="0" err="1">
                <a:latin typeface="Calibri" panose="020F0502020204030204" pitchFamily="34" charset="0"/>
                <a:cs typeface="Calibri" panose="020F0502020204030204" pitchFamily="34" charset="0"/>
              </a:rPr>
              <a:t>nearity</a:t>
            </a:r>
            <a:r>
              <a:rPr lang="en-US" sz="1800" dirty="0">
                <a:latin typeface="Calibri" panose="020F0502020204030204" pitchFamily="34" charset="0"/>
                <a:cs typeface="Calibri" panose="020F0502020204030204" pitchFamily="34" charset="0"/>
              </a:rPr>
              <a:t> problem.</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We will </a:t>
            </a:r>
            <a:r>
              <a:rPr lang="en-US" sz="1800" dirty="0">
                <a:latin typeface="Calibri" panose="020F0502020204030204" pitchFamily="34" charset="0"/>
                <a:cs typeface="Calibri" panose="020F0502020204030204" pitchFamily="34" charset="0"/>
              </a:rPr>
              <a:t>look at the most popular brands in our dataset , the distribution of cars in the dataset by price, the distribution of cars by year of manufacture, the distribution of cars by engine capacity</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have to deal with missing values before we can move further. If the number of rows with missing values is small enough, we can just drop them and move on. Let's see how many such rows exist</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It looks like we can afford to simply drop the rows and move on.</a:t>
            </a:r>
          </a:p>
        </p:txBody>
      </p:sp>
    </p:spTree>
    <p:extLst>
      <p:ext uri="{BB962C8B-B14F-4D97-AF65-F5344CB8AC3E}">
        <p14:creationId xmlns:p14="http://schemas.microsoft.com/office/powerpoint/2010/main" val="247919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389C7-90E8-4880-8043-F2485CE86822}"/>
              </a:ext>
            </a:extLst>
          </p:cNvPr>
          <p:cNvSpPr txBox="1"/>
          <p:nvPr/>
        </p:nvSpPr>
        <p:spPr>
          <a:xfrm>
            <a:off x="2615938" y="842855"/>
            <a:ext cx="6117996" cy="461665"/>
          </a:xfrm>
          <a:prstGeom prst="rect">
            <a:avLst/>
          </a:prstGeom>
          <a:noFill/>
        </p:spPr>
        <p:txBody>
          <a:bodyPr wrap="square">
            <a:spAutoFit/>
          </a:bodyPr>
          <a:lstStyle/>
          <a:p>
            <a:pPr algn="ctr"/>
            <a:r>
              <a:rPr lang="en-IN" sz="2400" b="1" dirty="0"/>
              <a:t>Modelling part</a:t>
            </a:r>
            <a:endParaRPr lang="en-US" sz="2400" b="1" dirty="0"/>
          </a:p>
        </p:txBody>
      </p:sp>
      <p:sp>
        <p:nvSpPr>
          <p:cNvPr id="5" name="TextBox 4">
            <a:extLst>
              <a:ext uri="{FF2B5EF4-FFF2-40B4-BE49-F238E27FC236}">
                <a16:creationId xmlns:a16="http://schemas.microsoft.com/office/drawing/2014/main" id="{53BF4C91-A6A8-4C2A-9FD4-DE4DB124EF6A}"/>
              </a:ext>
            </a:extLst>
          </p:cNvPr>
          <p:cNvSpPr txBox="1"/>
          <p:nvPr/>
        </p:nvSpPr>
        <p:spPr>
          <a:xfrm>
            <a:off x="999241" y="1424442"/>
            <a:ext cx="10341204" cy="3970318"/>
          </a:xfrm>
          <a:prstGeom prst="rect">
            <a:avLst/>
          </a:prstGeom>
          <a:noFill/>
        </p:spPr>
        <p:txBody>
          <a:bodyPr wrap="square">
            <a:spAutoFit/>
          </a:bodyPr>
          <a:lstStyle/>
          <a:p>
            <a:pPr marL="285750" indent="-285750">
              <a:buFont typeface="Wingdings" panose="05000000000000000000" pitchFamily="2" charset="2"/>
              <a:buChar char="Ø"/>
            </a:pPr>
            <a:r>
              <a:rPr lang="en-US" dirty="0"/>
              <a:t> We have to encode the categorical features before we can fit a model. There are multiple ways we can do this. We will use the "one-hot encoding" method and simply </a:t>
            </a:r>
            <a:r>
              <a:rPr lang="en-US" dirty="0" err="1"/>
              <a:t>dummify</a:t>
            </a:r>
            <a:r>
              <a:rPr lang="en-US" dirty="0"/>
              <a:t> such features (this creates a new column for each category of each categorical column). Each of these 'dummy' columns will hold a value of 0 or 1.</a:t>
            </a:r>
          </a:p>
          <a:p>
            <a:pPr marL="285750" indent="-285750">
              <a:buFont typeface="Wingdings" panose="05000000000000000000" pitchFamily="2" charset="2"/>
              <a:buChar char="Ø"/>
            </a:pPr>
            <a:r>
              <a:rPr lang="en-US" dirty="0"/>
              <a:t>Note that the number of columns went up drastically because of the encoding.</a:t>
            </a:r>
          </a:p>
          <a:p>
            <a:pPr marL="285750" indent="-285750">
              <a:buFont typeface="Wingdings" panose="05000000000000000000" pitchFamily="2" charset="2"/>
              <a:buChar char="Ø"/>
            </a:pPr>
            <a:r>
              <a:rPr lang="en-US" dirty="0"/>
              <a:t>We will now raise the polynomial degree and compute feature interactions</a:t>
            </a:r>
          </a:p>
          <a:p>
            <a:pPr marL="285750" indent="-285750">
              <a:buFont typeface="Wingdings" panose="05000000000000000000" pitchFamily="2" charset="2"/>
              <a:buChar char="Ø"/>
            </a:pPr>
            <a:r>
              <a:rPr lang="en-US" dirty="0"/>
              <a:t> Number of columns just exploded to such a high value. This is because we raised the polynomial feature and computed every single feature interaction. We will bring this down to a reasonable number a little later.</a:t>
            </a:r>
          </a:p>
          <a:p>
            <a:pPr marL="285750" indent="-285750">
              <a:buFont typeface="Wingdings" panose="05000000000000000000" pitchFamily="2" charset="2"/>
              <a:buChar char="Ø"/>
            </a:pPr>
            <a:r>
              <a:rPr lang="en-US" dirty="0"/>
              <a:t>We will now add the new feature names and convert it back to a data frame</a:t>
            </a:r>
          </a:p>
          <a:p>
            <a:pPr marL="285750" indent="-285750">
              <a:buFont typeface="Wingdings" panose="05000000000000000000" pitchFamily="2" charset="2"/>
              <a:buChar char="Ø"/>
            </a:pPr>
            <a:r>
              <a:rPr lang="en-US" dirty="0"/>
              <a:t>We're finally ready to begin modeling (we are going to score on the training set for now). Let's test out some models before we get to reducing the absurd number of features we're dealing with:</a:t>
            </a:r>
          </a:p>
          <a:p>
            <a:pPr marL="285750" indent="-285750">
              <a:buFont typeface="Wingdings" panose="05000000000000000000" pitchFamily="2" charset="2"/>
              <a:buChar char="Ø"/>
            </a:pPr>
            <a:r>
              <a:rPr lang="en-US" dirty="0"/>
              <a:t>For modeling we will check regression method , Lasso &amp; Ridge </a:t>
            </a:r>
          </a:p>
          <a:p>
            <a:pPr marL="285750" indent="-285750">
              <a:buFont typeface="Wingdings" panose="05000000000000000000" pitchFamily="2" charset="2"/>
              <a:buChar char="Ø"/>
            </a:pPr>
            <a:r>
              <a:rPr lang="en-US" dirty="0"/>
              <a:t>We can look at the model coefficients to get the features that are truly making a difference</a:t>
            </a:r>
          </a:p>
          <a:p>
            <a:pPr marL="285750" indent="-285750">
              <a:buFont typeface="Wingdings" panose="05000000000000000000" pitchFamily="2" charset="2"/>
              <a:buChar char="Ø"/>
            </a:pPr>
            <a:r>
              <a:rPr lang="en-US" dirty="0"/>
              <a:t>Look at the residuals will tell us how the model is doing for a range of target prices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0379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A0DF9-7DC6-4789-9FA0-CFF3D0852EFD}"/>
              </a:ext>
            </a:extLst>
          </p:cNvPr>
          <p:cNvSpPr txBox="1"/>
          <p:nvPr/>
        </p:nvSpPr>
        <p:spPr>
          <a:xfrm>
            <a:off x="2832754" y="1040818"/>
            <a:ext cx="6117996" cy="523220"/>
          </a:xfrm>
          <a:prstGeom prst="rect">
            <a:avLst/>
          </a:prstGeom>
          <a:noFill/>
        </p:spPr>
        <p:txBody>
          <a:bodyPr wrap="square">
            <a:spAutoFit/>
          </a:bodyPr>
          <a:lstStyle/>
          <a:p>
            <a:pPr algn="ctr"/>
            <a:r>
              <a:rPr lang="en-IN" sz="2800" b="1" dirty="0"/>
              <a:t>Conclusion</a:t>
            </a:r>
            <a:endParaRPr lang="en-US" sz="2800" b="1" dirty="0"/>
          </a:p>
        </p:txBody>
      </p:sp>
      <p:sp>
        <p:nvSpPr>
          <p:cNvPr id="5" name="TextBox 4">
            <a:extLst>
              <a:ext uri="{FF2B5EF4-FFF2-40B4-BE49-F238E27FC236}">
                <a16:creationId xmlns:a16="http://schemas.microsoft.com/office/drawing/2014/main" id="{4FD70E9B-0659-4717-A1B9-96EAAD0B4FA8}"/>
              </a:ext>
            </a:extLst>
          </p:cNvPr>
          <p:cNvSpPr txBox="1"/>
          <p:nvPr/>
        </p:nvSpPr>
        <p:spPr>
          <a:xfrm>
            <a:off x="1923067" y="2152462"/>
            <a:ext cx="8616099" cy="2554545"/>
          </a:xfrm>
          <a:prstGeom prst="rect">
            <a:avLst/>
          </a:prstGeom>
          <a:noFill/>
        </p:spPr>
        <p:txBody>
          <a:bodyPr wrap="square">
            <a:spAutoFit/>
          </a:bodyPr>
          <a:lstStyle/>
          <a:p>
            <a:pPr algn="just"/>
            <a:r>
              <a:rPr lang="en-US" sz="2000" b="1" dirty="0">
                <a:latin typeface="Calibri" panose="020F0502020204030204" pitchFamily="34" charset="0"/>
                <a:cs typeface="Calibri" panose="020F0502020204030204" pitchFamily="34" charset="0"/>
              </a:rPr>
              <a:t>Although in theory, heteroscedasticity is not a good sign, in practice it is almost always visible. In the above plot, for good predictions, we must ensure that most of the data points are as close as possible to the zero line. As we can see, the greatest density of points is around the zero line and the spread increases as we move towards the more expensive cars. This is because the original dataset has fewer expensive cars as we move up in price and hence fewer data points to train the model with. In such cases, the model is expected to do poorly in such areas.</a:t>
            </a:r>
          </a:p>
        </p:txBody>
      </p:sp>
    </p:spTree>
    <p:extLst>
      <p:ext uri="{BB962C8B-B14F-4D97-AF65-F5344CB8AC3E}">
        <p14:creationId xmlns:p14="http://schemas.microsoft.com/office/powerpoint/2010/main" val="36442764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930</TotalTime>
  <Words>1894</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ABHIPSA PANDA</dc:creator>
  <cp:lastModifiedBy>ABHIPSA PANDA</cp:lastModifiedBy>
  <cp:revision>13</cp:revision>
  <dcterms:created xsi:type="dcterms:W3CDTF">2022-01-26T14:24:45Z</dcterms:created>
  <dcterms:modified xsi:type="dcterms:W3CDTF">2022-02-22T09:07:14Z</dcterms:modified>
</cp:coreProperties>
</file>