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0"/>
  </p:notesMasterIdLst>
  <p:sldIdLst>
    <p:sldId id="256" r:id="rId2"/>
    <p:sldId id="258" r:id="rId3"/>
    <p:sldId id="275" r:id="rId4"/>
    <p:sldId id="260" r:id="rId5"/>
    <p:sldId id="262" r:id="rId6"/>
    <p:sldId id="263" r:id="rId7"/>
    <p:sldId id="274" r:id="rId8"/>
    <p:sldId id="264" r:id="rId9"/>
    <p:sldId id="265" r:id="rId10"/>
    <p:sldId id="266" r:id="rId11"/>
    <p:sldId id="268" r:id="rId12"/>
    <p:sldId id="269" r:id="rId13"/>
    <p:sldId id="270" r:id="rId14"/>
    <p:sldId id="272" r:id="rId15"/>
    <p:sldId id="276" r:id="rId16"/>
    <p:sldId id="267" r:id="rId17"/>
    <p:sldId id="273" r:id="rId18"/>
    <p:sldId id="271" r:id="rId19"/>
  </p:sldIdLst>
  <p:sldSz cx="9144000" cy="5143500" type="screen16x9"/>
  <p:notesSz cx="6858000" cy="9144000"/>
  <p:embeddedFontLst>
    <p:embeddedFont>
      <p:font typeface="Barlow Light" panose="00000400000000000000" pitchFamily="2" charset="0"/>
      <p:regular r:id="rId21"/>
      <p:bold r:id="rId22"/>
      <p:italic r:id="rId23"/>
      <p:boldItalic r:id="rId24"/>
    </p:embeddedFont>
    <p:embeddedFont>
      <p:font typeface="Calibri" panose="020F0502020204030204" pitchFamily="34" charset="0"/>
      <p:regular r:id="rId25"/>
      <p:bold r:id="rId26"/>
      <p:italic r:id="rId27"/>
      <p:boldItalic r:id="rId28"/>
    </p:embeddedFont>
    <p:embeddedFont>
      <p:font typeface="Raleway Thin"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E2214B-EEA6-4F0E-851E-DA328E0D34B4}">
  <a:tblStyle styleId="{11E2214B-EEA6-4F0E-851E-DA328E0D34B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44D3EF-30E0-43DB-A017-93B0B98886E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02" autoAdjust="0"/>
  </p:normalViewPr>
  <p:slideViewPr>
    <p:cSldViewPr snapToGrid="0">
      <p:cViewPr varScale="1">
        <p:scale>
          <a:sx n="90" d="100"/>
          <a:sy n="90" d="100"/>
        </p:scale>
        <p:origin x="7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2950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5610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4222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48408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25149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06457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6154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69057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6330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3515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0786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587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2635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8617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2216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7692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1247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929648" y="387552"/>
            <a:ext cx="2865188" cy="2948579"/>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808796" y="1606037"/>
            <a:ext cx="5033476" cy="1787258"/>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000" b="1" dirty="0">
                <a:latin typeface="Calibri" panose="020F0502020204030204" pitchFamily="34" charset="0"/>
                <a:cs typeface="Calibri" panose="020F0502020204030204" pitchFamily="34" charset="0"/>
              </a:rPr>
              <a:t>ML HACKATHON</a:t>
            </a:r>
            <a:br>
              <a:rPr lang="en" sz="3600" dirty="0">
                <a:latin typeface="Calibri" panose="020F0502020204030204" pitchFamily="34" charset="0"/>
                <a:cs typeface="Calibri" panose="020F0502020204030204" pitchFamily="34" charset="0"/>
              </a:rPr>
            </a:br>
            <a:r>
              <a:rPr lang="en" sz="3200" b="1" i="1" dirty="0">
                <a:solidFill>
                  <a:srgbClr val="C00000"/>
                </a:solidFill>
                <a:latin typeface="Calibri" panose="020F0502020204030204" pitchFamily="34" charset="0"/>
                <a:cs typeface="Calibri" panose="020F0502020204030204" pitchFamily="34" charset="0"/>
              </a:rPr>
              <a:t>MEGAKKART SALES ANALYSIS</a:t>
            </a:r>
            <a:endParaRPr sz="3200" b="1" i="1" dirty="0">
              <a:solidFill>
                <a:srgbClr val="C00000"/>
              </a:solidFill>
              <a:latin typeface="Calibri" panose="020F0502020204030204" pitchFamily="34" charset="0"/>
              <a:cs typeface="Calibri" panose="020F0502020204030204" pitchFamily="34" charset="0"/>
            </a:endParaRPr>
          </a:p>
        </p:txBody>
      </p:sp>
      <p:sp>
        <p:nvSpPr>
          <p:cNvPr id="2" name="Google Shape;338;p12">
            <a:extLst>
              <a:ext uri="{FF2B5EF4-FFF2-40B4-BE49-F238E27FC236}">
                <a16:creationId xmlns:a16="http://schemas.microsoft.com/office/drawing/2014/main" id="{6608A66F-676B-C58A-A4F2-AD298DE3720F}"/>
              </a:ext>
            </a:extLst>
          </p:cNvPr>
          <p:cNvSpPr txBox="1">
            <a:spLocks/>
          </p:cNvSpPr>
          <p:nvPr/>
        </p:nvSpPr>
        <p:spPr>
          <a:xfrm>
            <a:off x="6667262" y="3468490"/>
            <a:ext cx="2426732" cy="178725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r>
              <a:rPr lang="sv-SE" sz="2400" dirty="0">
                <a:latin typeface="Calibri" panose="020F0502020204030204" pitchFamily="34" charset="0"/>
                <a:cs typeface="Calibri" panose="020F0502020204030204" pitchFamily="34" charset="0"/>
              </a:rPr>
              <a:t>By:-</a:t>
            </a:r>
            <a:br>
              <a:rPr lang="sv-SE" sz="2800" dirty="0">
                <a:latin typeface="Calibri" panose="020F0502020204030204" pitchFamily="34" charset="0"/>
                <a:cs typeface="Calibri" panose="020F0502020204030204" pitchFamily="34" charset="0"/>
              </a:rPr>
            </a:br>
            <a:r>
              <a:rPr lang="sv-SE" sz="2400" b="1" i="1" dirty="0">
                <a:solidFill>
                  <a:srgbClr val="C00000"/>
                </a:solidFill>
                <a:latin typeface="Calibri" panose="020F0502020204030204" pitchFamily="34" charset="0"/>
                <a:cs typeface="Calibri" panose="020F0502020204030204" pitchFamily="34" charset="0"/>
              </a:rPr>
              <a:t>Prickly Pokers</a:t>
            </a:r>
            <a:endParaRPr lang="sv-SE" sz="2800" b="1" i="1" dirty="0">
              <a:solidFill>
                <a:srgbClr val="C00000"/>
              </a:solidFill>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5640900" cy="656862"/>
          </a:xfrm>
          <a:prstGeom prst="rect">
            <a:avLst/>
          </a:prstGeom>
        </p:spPr>
        <p:txBody>
          <a:bodyPr spcFirstLastPara="1" wrap="square" lIns="0" tIns="0" rIns="0" bIns="0" anchor="t" anchorCtr="0">
            <a:noAutofit/>
          </a:bodyPr>
          <a:lstStyle/>
          <a:p>
            <a:pPr lvl="0"/>
            <a:r>
              <a:rPr lang="en" sz="2800" dirty="0">
                <a:latin typeface="Calibri" panose="020F0502020204030204" pitchFamily="34" charset="0"/>
                <a:cs typeface="Calibri" panose="020F0502020204030204" pitchFamily="34" charset="0"/>
              </a:rPr>
              <a:t>Exploratory Data Analysis</a:t>
            </a:r>
            <a:endParaRPr sz="2800" dirty="0">
              <a:latin typeface="Calibri" panose="020F0502020204030204" pitchFamily="34" charset="0"/>
              <a:cs typeface="Calibri" panose="020F0502020204030204" pitchFamily="34" charset="0"/>
            </a:endParaRPr>
          </a:p>
        </p:txBody>
      </p:sp>
      <p:sp>
        <p:nvSpPr>
          <p:cNvPr id="345" name="Google Shape;345;p13"/>
          <p:cNvSpPr txBox="1">
            <a:spLocks noGrp="1"/>
          </p:cNvSpPr>
          <p:nvPr>
            <p:ph type="body" idx="1"/>
          </p:nvPr>
        </p:nvSpPr>
        <p:spPr>
          <a:xfrm>
            <a:off x="457199" y="1155442"/>
            <a:ext cx="8130855" cy="3646633"/>
          </a:xfrm>
          <a:prstGeom prst="rect">
            <a:avLst/>
          </a:prstGeom>
        </p:spPr>
        <p:txBody>
          <a:bodyPr spcFirstLastPara="1" wrap="square" lIns="0" tIns="0" rIns="0" bIns="0" anchor="t" anchorCtr="0">
            <a:noAutofit/>
          </a:bodyPr>
          <a:lstStyle/>
          <a:p>
            <a:pPr marL="114300" indent="0">
              <a:buNone/>
            </a:pPr>
            <a:r>
              <a:rPr lang="fi-FI" sz="1400" u="sng" dirty="0" err="1">
                <a:latin typeface="Calibri" panose="020F0502020204030204" pitchFamily="34" charset="0"/>
                <a:cs typeface="Calibri" panose="020F0502020204030204" pitchFamily="34" charset="0"/>
              </a:rPr>
              <a:t>Analysing</a:t>
            </a:r>
            <a:r>
              <a:rPr lang="fi-FI" sz="1400" u="sng" dirty="0">
                <a:latin typeface="Calibri" panose="020F0502020204030204" pitchFamily="34" charset="0"/>
                <a:cs typeface="Calibri" panose="020F0502020204030204" pitchFamily="34" charset="0"/>
              </a:rPr>
              <a:t> </a:t>
            </a:r>
            <a:r>
              <a:rPr lang="fi-FI" sz="1400" u="sng" dirty="0" err="1">
                <a:latin typeface="Calibri" panose="020F0502020204030204" pitchFamily="34" charset="0"/>
                <a:cs typeface="Calibri" panose="020F0502020204030204" pitchFamily="34" charset="0"/>
              </a:rPr>
              <a:t>Traffic</a:t>
            </a:r>
            <a:r>
              <a:rPr lang="fi-FI" sz="1400" u="sng" dirty="0">
                <a:latin typeface="Calibri" panose="020F0502020204030204" pitchFamily="34" charset="0"/>
                <a:cs typeface="Calibri" panose="020F0502020204030204" pitchFamily="34" charset="0"/>
              </a:rPr>
              <a:t>/</a:t>
            </a:r>
            <a:r>
              <a:rPr lang="fi-FI" sz="1400" u="sng" dirty="0" err="1">
                <a:latin typeface="Calibri" panose="020F0502020204030204" pitchFamily="34" charset="0"/>
                <a:cs typeface="Calibri" panose="020F0502020204030204" pitchFamily="34" charset="0"/>
              </a:rPr>
              <a:t>Sales</a:t>
            </a:r>
            <a:r>
              <a:rPr lang="fi-FI" sz="1400" u="sng" dirty="0">
                <a:latin typeface="Calibri" panose="020F0502020204030204" pitchFamily="34" charset="0"/>
                <a:cs typeface="Calibri" panose="020F0502020204030204" pitchFamily="34" charset="0"/>
              </a:rPr>
              <a:t> </a:t>
            </a:r>
            <a:r>
              <a:rPr lang="fi-FI" sz="1400" u="sng" dirty="0" err="1">
                <a:latin typeface="Calibri" panose="020F0502020204030204" pitchFamily="34" charset="0"/>
                <a:cs typeface="Calibri" panose="020F0502020204030204" pitchFamily="34" charset="0"/>
              </a:rPr>
              <a:t>based</a:t>
            </a:r>
            <a:r>
              <a:rPr lang="fi-FI" sz="1400" u="sng" dirty="0">
                <a:latin typeface="Calibri" panose="020F0502020204030204" pitchFamily="34" charset="0"/>
                <a:cs typeface="Calibri" panose="020F0502020204030204" pitchFamily="34" charset="0"/>
              </a:rPr>
              <a:t> on Operating System:</a:t>
            </a:r>
            <a:endParaRPr lang="en-US" sz="1400" u="sng"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r>
              <a:rPr lang="fi-FI" sz="1400" b="1" u="sng" dirty="0">
                <a:latin typeface="Calibri" panose="020F0502020204030204" pitchFamily="34" charset="0"/>
                <a:cs typeface="Calibri" panose="020F0502020204030204" pitchFamily="34" charset="0"/>
              </a:rPr>
              <a:t>Key Inference </a:t>
            </a:r>
            <a:r>
              <a:rPr lang="fi-FI" sz="1400" dirty="0">
                <a:latin typeface="Calibri" panose="020F0502020204030204" pitchFamily="34" charset="0"/>
                <a:cs typeface="Calibri" panose="020F0502020204030204" pitchFamily="34" charset="0"/>
              </a:rPr>
              <a:t>– </a:t>
            </a:r>
          </a:p>
          <a:p>
            <a:pPr marL="114300" indent="0">
              <a:buNone/>
            </a:pPr>
            <a:r>
              <a:rPr lang="fi-FI" sz="1400" dirty="0">
                <a:latin typeface="Calibri" panose="020F0502020204030204" pitchFamily="34" charset="0"/>
                <a:cs typeface="Calibri" panose="020F0502020204030204" pitchFamily="34" charset="0"/>
              </a:rPr>
              <a:t>Operating system with value 2 contributes to maximum revenue.</a:t>
            </a:r>
            <a:endParaRPr sz="1400" dirty="0">
              <a:latin typeface="Calibri" panose="020F0502020204030204" pitchFamily="34" charset="0"/>
              <a:cs typeface="Calibri" panose="020F0502020204030204" pitchFamily="34"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latin typeface="Calibri" panose="020F0502020204030204" pitchFamily="34" charset="0"/>
                <a:cs typeface="Calibri" panose="020F0502020204030204" pitchFamily="34" charset="0"/>
              </a:rPr>
              <a:t>10</a:t>
            </a:fld>
            <a:endParaRPr dirty="0">
              <a:latin typeface="Calibri" panose="020F0502020204030204" pitchFamily="34" charset="0"/>
              <a:cs typeface="Calibri" panose="020F0502020204030204" pitchFamily="34" charset="0"/>
            </a:endParaRPr>
          </a:p>
        </p:txBody>
      </p:sp>
      <p:grpSp>
        <p:nvGrpSpPr>
          <p:cNvPr id="348" name="Google Shape;348;p13"/>
          <p:cNvGrpSpPr/>
          <p:nvPr/>
        </p:nvGrpSpPr>
        <p:grpSpPr>
          <a:xfrm>
            <a:off x="6996633" y="115517"/>
            <a:ext cx="1978743" cy="1070253"/>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Picture 1"/>
          <p:cNvPicPr>
            <a:picLocks noChangeAspect="1"/>
          </p:cNvPicPr>
          <p:nvPr/>
        </p:nvPicPr>
        <p:blipFill>
          <a:blip r:embed="rId3"/>
          <a:stretch>
            <a:fillRect/>
          </a:stretch>
        </p:blipFill>
        <p:spPr>
          <a:xfrm>
            <a:off x="540773" y="1495870"/>
            <a:ext cx="3056555" cy="2102735"/>
          </a:xfrm>
          <a:prstGeom prst="rect">
            <a:avLst/>
          </a:prstGeom>
        </p:spPr>
      </p:pic>
      <p:pic>
        <p:nvPicPr>
          <p:cNvPr id="4" name="Picture 3"/>
          <p:cNvPicPr>
            <a:picLocks noChangeAspect="1"/>
          </p:cNvPicPr>
          <p:nvPr/>
        </p:nvPicPr>
        <p:blipFill>
          <a:blip r:embed="rId4"/>
          <a:stretch>
            <a:fillRect/>
          </a:stretch>
        </p:blipFill>
        <p:spPr>
          <a:xfrm>
            <a:off x="3803347" y="1495871"/>
            <a:ext cx="4026788" cy="2102734"/>
          </a:xfrm>
          <a:prstGeom prst="rect">
            <a:avLst/>
          </a:prstGeom>
        </p:spPr>
      </p:pic>
    </p:spTree>
    <p:extLst>
      <p:ext uri="{BB962C8B-B14F-4D97-AF65-F5344CB8AC3E}">
        <p14:creationId xmlns:p14="http://schemas.microsoft.com/office/powerpoint/2010/main" val="3736453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5640900" cy="656862"/>
          </a:xfrm>
          <a:prstGeom prst="rect">
            <a:avLst/>
          </a:prstGeom>
        </p:spPr>
        <p:txBody>
          <a:bodyPr spcFirstLastPara="1" wrap="square" lIns="0" tIns="0" rIns="0" bIns="0" anchor="t" anchorCtr="0">
            <a:noAutofit/>
          </a:bodyPr>
          <a:lstStyle/>
          <a:p>
            <a:pPr lvl="0"/>
            <a:r>
              <a:rPr lang="en" sz="2800" dirty="0">
                <a:latin typeface="Calibri" panose="020F0502020204030204" pitchFamily="34" charset="0"/>
                <a:cs typeface="Calibri" panose="020F0502020204030204" pitchFamily="34" charset="0"/>
              </a:rPr>
              <a:t>Exploratory Data Analysis</a:t>
            </a:r>
            <a:endParaRPr sz="2800" dirty="0">
              <a:latin typeface="Calibri" panose="020F0502020204030204" pitchFamily="34" charset="0"/>
              <a:cs typeface="Calibri" panose="020F0502020204030204" pitchFamily="34" charset="0"/>
            </a:endParaRPr>
          </a:p>
        </p:txBody>
      </p:sp>
      <p:sp>
        <p:nvSpPr>
          <p:cNvPr id="345" name="Google Shape;345;p13"/>
          <p:cNvSpPr txBox="1">
            <a:spLocks noGrp="1"/>
          </p:cNvSpPr>
          <p:nvPr>
            <p:ph type="body" idx="1"/>
          </p:nvPr>
        </p:nvSpPr>
        <p:spPr>
          <a:xfrm>
            <a:off x="457199" y="1155442"/>
            <a:ext cx="8130855" cy="3715008"/>
          </a:xfrm>
          <a:prstGeom prst="rect">
            <a:avLst/>
          </a:prstGeom>
        </p:spPr>
        <p:txBody>
          <a:bodyPr spcFirstLastPara="1" wrap="square" lIns="0" tIns="0" rIns="0" bIns="0" anchor="t" anchorCtr="0">
            <a:noAutofit/>
          </a:bodyPr>
          <a:lstStyle/>
          <a:p>
            <a:pPr marL="114300" indent="0">
              <a:buNone/>
            </a:pPr>
            <a:r>
              <a:rPr lang="fi-FI" sz="1400" u="sng" dirty="0" err="1">
                <a:latin typeface="Calibri" panose="020F0502020204030204" pitchFamily="34" charset="0"/>
                <a:cs typeface="Calibri" panose="020F0502020204030204" pitchFamily="34" charset="0"/>
              </a:rPr>
              <a:t>Analysing</a:t>
            </a:r>
            <a:r>
              <a:rPr lang="fi-FI" sz="1400" u="sng" dirty="0">
                <a:latin typeface="Calibri" panose="020F0502020204030204" pitchFamily="34" charset="0"/>
                <a:cs typeface="Calibri" panose="020F0502020204030204" pitchFamily="34" charset="0"/>
              </a:rPr>
              <a:t> </a:t>
            </a:r>
            <a:r>
              <a:rPr lang="fi-FI" sz="1400" u="sng" dirty="0" err="1">
                <a:latin typeface="Calibri" panose="020F0502020204030204" pitchFamily="34" charset="0"/>
                <a:cs typeface="Calibri" panose="020F0502020204030204" pitchFamily="34" charset="0"/>
              </a:rPr>
              <a:t>Traffic</a:t>
            </a:r>
            <a:r>
              <a:rPr lang="fi-FI" sz="1400" u="sng" dirty="0">
                <a:latin typeface="Calibri" panose="020F0502020204030204" pitchFamily="34" charset="0"/>
                <a:cs typeface="Calibri" panose="020F0502020204030204" pitchFamily="34" charset="0"/>
              </a:rPr>
              <a:t>/</a:t>
            </a:r>
            <a:r>
              <a:rPr lang="fi-FI" sz="1400" u="sng" dirty="0" err="1">
                <a:latin typeface="Calibri" panose="020F0502020204030204" pitchFamily="34" charset="0"/>
                <a:cs typeface="Calibri" panose="020F0502020204030204" pitchFamily="34" charset="0"/>
              </a:rPr>
              <a:t>Sales</a:t>
            </a:r>
            <a:r>
              <a:rPr lang="fi-FI" sz="1400" u="sng" dirty="0">
                <a:latin typeface="Calibri" panose="020F0502020204030204" pitchFamily="34" charset="0"/>
                <a:cs typeface="Calibri" panose="020F0502020204030204" pitchFamily="34" charset="0"/>
              </a:rPr>
              <a:t> </a:t>
            </a:r>
            <a:r>
              <a:rPr lang="fi-FI" sz="1400" u="sng" dirty="0" err="1">
                <a:latin typeface="Calibri" panose="020F0502020204030204" pitchFamily="34" charset="0"/>
                <a:cs typeface="Calibri" panose="020F0502020204030204" pitchFamily="34" charset="0"/>
              </a:rPr>
              <a:t>based</a:t>
            </a:r>
            <a:r>
              <a:rPr lang="fi-FI" sz="1400" u="sng" dirty="0">
                <a:latin typeface="Calibri" panose="020F0502020204030204" pitchFamily="34" charset="0"/>
                <a:cs typeface="Calibri" panose="020F0502020204030204" pitchFamily="34" charset="0"/>
              </a:rPr>
              <a:t> on </a:t>
            </a:r>
            <a:r>
              <a:rPr lang="fi-FI" sz="1400" u="sng" dirty="0" err="1">
                <a:latin typeface="Calibri" panose="020F0502020204030204" pitchFamily="34" charset="0"/>
                <a:cs typeface="Calibri" panose="020F0502020204030204" pitchFamily="34" charset="0"/>
              </a:rPr>
              <a:t>product</a:t>
            </a:r>
            <a:r>
              <a:rPr lang="fi-FI" sz="1400" u="sng" dirty="0">
                <a:latin typeface="Calibri" panose="020F0502020204030204" pitchFamily="34" charset="0"/>
                <a:cs typeface="Calibri" panose="020F0502020204030204" pitchFamily="34" charset="0"/>
              </a:rPr>
              <a:t> </a:t>
            </a:r>
            <a:r>
              <a:rPr lang="fi-FI" sz="1400" u="sng" dirty="0" err="1">
                <a:latin typeface="Calibri" panose="020F0502020204030204" pitchFamily="34" charset="0"/>
                <a:cs typeface="Calibri" panose="020F0502020204030204" pitchFamily="34" charset="0"/>
              </a:rPr>
              <a:t>related</a:t>
            </a:r>
            <a:r>
              <a:rPr lang="fi-FI" sz="1400" u="sng" dirty="0">
                <a:latin typeface="Calibri" panose="020F0502020204030204" pitchFamily="34" charset="0"/>
                <a:cs typeface="Calibri" panose="020F0502020204030204" pitchFamily="34" charset="0"/>
              </a:rPr>
              <a:t> </a:t>
            </a:r>
            <a:r>
              <a:rPr lang="fi-FI" sz="1400" u="sng" dirty="0" err="1">
                <a:latin typeface="Calibri" panose="020F0502020204030204" pitchFamily="34" charset="0"/>
                <a:cs typeface="Calibri" panose="020F0502020204030204" pitchFamily="34" charset="0"/>
              </a:rPr>
              <a:t>page</a:t>
            </a:r>
            <a:r>
              <a:rPr lang="fi-FI" sz="1400" u="sng" dirty="0">
                <a:latin typeface="Calibri" panose="020F0502020204030204" pitchFamily="34" charset="0"/>
                <a:cs typeface="Calibri" panose="020F0502020204030204" pitchFamily="34" charset="0"/>
              </a:rPr>
              <a:t> </a:t>
            </a:r>
            <a:r>
              <a:rPr lang="fi-FI" sz="1400" u="sng" dirty="0" err="1">
                <a:latin typeface="Calibri" panose="020F0502020204030204" pitchFamily="34" charset="0"/>
                <a:cs typeface="Calibri" panose="020F0502020204030204" pitchFamily="34" charset="0"/>
              </a:rPr>
              <a:t>views</a:t>
            </a:r>
            <a:r>
              <a:rPr lang="fi-FI" sz="1400" u="sng" dirty="0">
                <a:latin typeface="Calibri" panose="020F0502020204030204" pitchFamily="34" charset="0"/>
                <a:cs typeface="Calibri" panose="020F0502020204030204" pitchFamily="34" charset="0"/>
              </a:rPr>
              <a:t>:</a:t>
            </a:r>
            <a:endParaRPr lang="en-US" sz="1400" u="sng"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r>
              <a:rPr lang="fi-FI" sz="1400" dirty="0">
                <a:latin typeface="Calibri" panose="020F0502020204030204" pitchFamily="34" charset="0"/>
                <a:cs typeface="Calibri" panose="020F0502020204030204" pitchFamily="34" charset="0"/>
              </a:rPr>
              <a:t>&lt;&lt;</a:t>
            </a:r>
          </a:p>
          <a:p>
            <a:pPr marL="114300" indent="0">
              <a:buNone/>
            </a:pPr>
            <a:endParaRPr lang="fi-FI" sz="700" dirty="0">
              <a:latin typeface="Calibri" panose="020F0502020204030204" pitchFamily="34" charset="0"/>
              <a:cs typeface="Calibri" panose="020F0502020204030204" pitchFamily="34" charset="0"/>
            </a:endParaRPr>
          </a:p>
          <a:p>
            <a:pPr marL="114300" indent="0">
              <a:buNone/>
            </a:pPr>
            <a:r>
              <a:rPr lang="fi-FI" sz="1400" b="1" u="sng" dirty="0">
                <a:latin typeface="Calibri" panose="020F0502020204030204" pitchFamily="34" charset="0"/>
                <a:cs typeface="Calibri" panose="020F0502020204030204" pitchFamily="34" charset="0"/>
              </a:rPr>
              <a:t>Key Inference </a:t>
            </a:r>
            <a:r>
              <a:rPr lang="fi-FI" sz="1400" dirty="0">
                <a:latin typeface="Calibri" panose="020F0502020204030204" pitchFamily="34" charset="0"/>
                <a:cs typeface="Calibri" panose="020F0502020204030204" pitchFamily="34" charset="0"/>
              </a:rPr>
              <a:t>– </a:t>
            </a:r>
          </a:p>
          <a:p>
            <a:pPr marL="114300" indent="0">
              <a:buNone/>
            </a:pPr>
            <a:r>
              <a:rPr lang="fi-FI" sz="1400" dirty="0">
                <a:latin typeface="Calibri" panose="020F0502020204030204" pitchFamily="34" charset="0"/>
                <a:cs typeface="Calibri" panose="020F0502020204030204" pitchFamily="34" charset="0"/>
              </a:rPr>
              <a:t>A moderate amount of product page viewing is leading to more revenue compared to very high page views.</a:t>
            </a:r>
            <a:endParaRPr lang="en-US" sz="1400" dirty="0">
              <a:latin typeface="Calibri" panose="020F0502020204030204" pitchFamily="34" charset="0"/>
              <a:cs typeface="Calibri" panose="020F0502020204030204" pitchFamily="34" charset="0"/>
            </a:endParaRPr>
          </a:p>
          <a:p>
            <a:pPr marL="114300" indent="0">
              <a:buNone/>
            </a:pPr>
            <a:endParaRPr sz="1400" dirty="0">
              <a:latin typeface="Calibri" panose="020F0502020204030204" pitchFamily="34" charset="0"/>
              <a:cs typeface="Calibri" panose="020F0502020204030204" pitchFamily="34"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latin typeface="Calibri" panose="020F0502020204030204" pitchFamily="34" charset="0"/>
                <a:cs typeface="Calibri" panose="020F0502020204030204" pitchFamily="34" charset="0"/>
              </a:rPr>
              <a:t>11</a:t>
            </a:fld>
            <a:endParaRPr dirty="0">
              <a:latin typeface="Calibri" panose="020F0502020204030204" pitchFamily="34" charset="0"/>
              <a:cs typeface="Calibri" panose="020F0502020204030204" pitchFamily="34" charset="0"/>
            </a:endParaRPr>
          </a:p>
        </p:txBody>
      </p:sp>
      <p:grpSp>
        <p:nvGrpSpPr>
          <p:cNvPr id="348" name="Google Shape;348;p13"/>
          <p:cNvGrpSpPr/>
          <p:nvPr/>
        </p:nvGrpSpPr>
        <p:grpSpPr>
          <a:xfrm>
            <a:off x="6996633" y="115517"/>
            <a:ext cx="1978743" cy="1070253"/>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Picture 2"/>
          <p:cNvPicPr>
            <a:picLocks noChangeAspect="1"/>
          </p:cNvPicPr>
          <p:nvPr/>
        </p:nvPicPr>
        <p:blipFill>
          <a:blip r:embed="rId3"/>
          <a:stretch>
            <a:fillRect/>
          </a:stretch>
        </p:blipFill>
        <p:spPr>
          <a:xfrm>
            <a:off x="527620" y="1569487"/>
            <a:ext cx="6604700" cy="2542363"/>
          </a:xfrm>
          <a:prstGeom prst="rect">
            <a:avLst/>
          </a:prstGeom>
        </p:spPr>
      </p:pic>
    </p:spTree>
    <p:extLst>
      <p:ext uri="{BB962C8B-B14F-4D97-AF65-F5344CB8AC3E}">
        <p14:creationId xmlns:p14="http://schemas.microsoft.com/office/powerpoint/2010/main" val="2602699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5640900" cy="656862"/>
          </a:xfrm>
          <a:prstGeom prst="rect">
            <a:avLst/>
          </a:prstGeom>
        </p:spPr>
        <p:txBody>
          <a:bodyPr spcFirstLastPara="1" wrap="square" lIns="0" tIns="0" rIns="0" bIns="0" anchor="t" anchorCtr="0">
            <a:noAutofit/>
          </a:bodyPr>
          <a:lstStyle/>
          <a:p>
            <a:pPr lvl="0"/>
            <a:r>
              <a:rPr lang="en" sz="2800" dirty="0">
                <a:latin typeface="Calibri" panose="020F0502020204030204" pitchFamily="34" charset="0"/>
                <a:cs typeface="Calibri" panose="020F0502020204030204" pitchFamily="34" charset="0"/>
              </a:rPr>
              <a:t>Exploratory Data Analysis</a:t>
            </a:r>
            <a:endParaRPr sz="2800" dirty="0">
              <a:latin typeface="Calibri" panose="020F0502020204030204" pitchFamily="34" charset="0"/>
              <a:cs typeface="Calibri" panose="020F0502020204030204" pitchFamily="34" charset="0"/>
            </a:endParaRPr>
          </a:p>
        </p:txBody>
      </p:sp>
      <p:sp>
        <p:nvSpPr>
          <p:cNvPr id="345" name="Google Shape;345;p13"/>
          <p:cNvSpPr txBox="1">
            <a:spLocks noGrp="1"/>
          </p:cNvSpPr>
          <p:nvPr>
            <p:ph type="body" idx="1"/>
          </p:nvPr>
        </p:nvSpPr>
        <p:spPr>
          <a:xfrm>
            <a:off x="457199" y="1155442"/>
            <a:ext cx="8130855" cy="3778508"/>
          </a:xfrm>
          <a:prstGeom prst="rect">
            <a:avLst/>
          </a:prstGeom>
        </p:spPr>
        <p:txBody>
          <a:bodyPr spcFirstLastPara="1" wrap="square" lIns="0" tIns="0" rIns="0" bIns="0" anchor="t" anchorCtr="0">
            <a:noAutofit/>
          </a:bodyPr>
          <a:lstStyle/>
          <a:p>
            <a:pPr marL="114300" indent="0">
              <a:buNone/>
            </a:pPr>
            <a:r>
              <a:rPr lang="fi-FI" sz="1400" u="sng" dirty="0" err="1">
                <a:latin typeface="Calibri" panose="020F0502020204030204" pitchFamily="34" charset="0"/>
                <a:cs typeface="Calibri" panose="020F0502020204030204" pitchFamily="34" charset="0"/>
              </a:rPr>
              <a:t>Analysing</a:t>
            </a:r>
            <a:r>
              <a:rPr lang="fi-FI" sz="1400" u="sng" dirty="0">
                <a:latin typeface="Calibri" panose="020F0502020204030204" pitchFamily="34" charset="0"/>
                <a:cs typeface="Calibri" panose="020F0502020204030204" pitchFamily="34" charset="0"/>
              </a:rPr>
              <a:t> </a:t>
            </a:r>
            <a:r>
              <a:rPr lang="fi-FI" sz="1400" u="sng" dirty="0" err="1">
                <a:latin typeface="Calibri" panose="020F0502020204030204" pitchFamily="34" charset="0"/>
                <a:cs typeface="Calibri" panose="020F0502020204030204" pitchFamily="34" charset="0"/>
              </a:rPr>
              <a:t>Traffic</a:t>
            </a:r>
            <a:r>
              <a:rPr lang="fi-FI" sz="1400" u="sng" dirty="0">
                <a:latin typeface="Calibri" panose="020F0502020204030204" pitchFamily="34" charset="0"/>
                <a:cs typeface="Calibri" panose="020F0502020204030204" pitchFamily="34" charset="0"/>
              </a:rPr>
              <a:t>/</a:t>
            </a:r>
            <a:r>
              <a:rPr lang="fi-FI" sz="1400" u="sng" dirty="0" err="1">
                <a:latin typeface="Calibri" panose="020F0502020204030204" pitchFamily="34" charset="0"/>
                <a:cs typeface="Calibri" panose="020F0502020204030204" pitchFamily="34" charset="0"/>
              </a:rPr>
              <a:t>Sales</a:t>
            </a:r>
            <a:r>
              <a:rPr lang="fi-FI" sz="1400" u="sng" dirty="0">
                <a:latin typeface="Calibri" panose="020F0502020204030204" pitchFamily="34" charset="0"/>
                <a:cs typeface="Calibri" panose="020F0502020204030204" pitchFamily="34" charset="0"/>
              </a:rPr>
              <a:t> </a:t>
            </a:r>
            <a:r>
              <a:rPr lang="fi-FI" sz="1400" u="sng" dirty="0" err="1">
                <a:latin typeface="Calibri" panose="020F0502020204030204" pitchFamily="34" charset="0"/>
                <a:cs typeface="Calibri" panose="020F0502020204030204" pitchFamily="34" charset="0"/>
              </a:rPr>
              <a:t>based</a:t>
            </a:r>
            <a:r>
              <a:rPr lang="fi-FI" sz="1400" u="sng" dirty="0">
                <a:latin typeface="Calibri" panose="020F0502020204030204" pitchFamily="34" charset="0"/>
                <a:cs typeface="Calibri" panose="020F0502020204030204" pitchFamily="34" charset="0"/>
              </a:rPr>
              <a:t> on </a:t>
            </a:r>
            <a:r>
              <a:rPr lang="fi-FI" sz="1400" u="sng" dirty="0" err="1">
                <a:latin typeface="Calibri" panose="020F0502020204030204" pitchFamily="34" charset="0"/>
                <a:cs typeface="Calibri" panose="020F0502020204030204" pitchFamily="34" charset="0"/>
              </a:rPr>
              <a:t>administrative</a:t>
            </a:r>
            <a:r>
              <a:rPr lang="fi-FI" sz="1400" u="sng" dirty="0">
                <a:latin typeface="Calibri" panose="020F0502020204030204" pitchFamily="34" charset="0"/>
                <a:cs typeface="Calibri" panose="020F0502020204030204" pitchFamily="34" charset="0"/>
              </a:rPr>
              <a:t>/</a:t>
            </a:r>
            <a:r>
              <a:rPr lang="fi-FI" sz="1400" u="sng" dirty="0" err="1">
                <a:latin typeface="Calibri" panose="020F0502020204030204" pitchFamily="34" charset="0"/>
                <a:cs typeface="Calibri" panose="020F0502020204030204" pitchFamily="34" charset="0"/>
              </a:rPr>
              <a:t>Informational</a:t>
            </a:r>
            <a:r>
              <a:rPr lang="fi-FI" sz="1400" u="sng" dirty="0">
                <a:latin typeface="Calibri" panose="020F0502020204030204" pitchFamily="34" charset="0"/>
                <a:cs typeface="Calibri" panose="020F0502020204030204" pitchFamily="34" charset="0"/>
              </a:rPr>
              <a:t> </a:t>
            </a:r>
            <a:r>
              <a:rPr lang="fi-FI" sz="1400" u="sng" dirty="0" err="1">
                <a:latin typeface="Calibri" panose="020F0502020204030204" pitchFamily="34" charset="0"/>
                <a:cs typeface="Calibri" panose="020F0502020204030204" pitchFamily="34" charset="0"/>
              </a:rPr>
              <a:t>page</a:t>
            </a:r>
            <a:r>
              <a:rPr lang="fi-FI" sz="1400" u="sng" dirty="0">
                <a:latin typeface="Calibri" panose="020F0502020204030204" pitchFamily="34" charset="0"/>
                <a:cs typeface="Calibri" panose="020F0502020204030204" pitchFamily="34" charset="0"/>
              </a:rPr>
              <a:t> </a:t>
            </a:r>
            <a:r>
              <a:rPr lang="fi-FI" sz="1400" u="sng" dirty="0" err="1">
                <a:latin typeface="Calibri" panose="020F0502020204030204" pitchFamily="34" charset="0"/>
                <a:cs typeface="Calibri" panose="020F0502020204030204" pitchFamily="34" charset="0"/>
              </a:rPr>
              <a:t>views</a:t>
            </a:r>
            <a:r>
              <a:rPr lang="fi-FI" sz="1400" u="sng" dirty="0">
                <a:latin typeface="Calibri" panose="020F0502020204030204" pitchFamily="34" charset="0"/>
                <a:cs typeface="Calibri" panose="020F0502020204030204" pitchFamily="34" charset="0"/>
              </a:rPr>
              <a:t>:</a:t>
            </a:r>
            <a:endParaRPr lang="en-US" sz="1400" u="sng"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r>
              <a:rPr lang="fi-FI" sz="1400" dirty="0">
                <a:latin typeface="Calibri" panose="020F0502020204030204" pitchFamily="34" charset="0"/>
                <a:cs typeface="Calibri" panose="020F0502020204030204" pitchFamily="34" charset="0"/>
              </a:rPr>
              <a:t>&lt;&lt;&lt;&lt;&lt;&lt;</a:t>
            </a:r>
          </a:p>
          <a:p>
            <a:pPr marL="114300" indent="0">
              <a:buNone/>
            </a:pPr>
            <a:endParaRPr lang="fi-FI" sz="600" b="1" u="sng" dirty="0">
              <a:latin typeface="Calibri" panose="020F0502020204030204" pitchFamily="34" charset="0"/>
              <a:cs typeface="Calibri" panose="020F0502020204030204" pitchFamily="34" charset="0"/>
            </a:endParaRPr>
          </a:p>
          <a:p>
            <a:pPr marL="114300" indent="0">
              <a:buNone/>
            </a:pPr>
            <a:r>
              <a:rPr lang="fi-FI" sz="1400" b="1" u="sng" dirty="0">
                <a:latin typeface="Calibri" panose="020F0502020204030204" pitchFamily="34" charset="0"/>
                <a:cs typeface="Calibri" panose="020F0502020204030204" pitchFamily="34" charset="0"/>
              </a:rPr>
              <a:t>Key Inference </a:t>
            </a:r>
            <a:r>
              <a:rPr lang="fi-FI" sz="1400" dirty="0">
                <a:latin typeface="Calibri" panose="020F0502020204030204" pitchFamily="34" charset="0"/>
                <a:cs typeface="Calibri" panose="020F0502020204030204" pitchFamily="34" charset="0"/>
              </a:rPr>
              <a:t>– </a:t>
            </a:r>
          </a:p>
          <a:p>
            <a:pPr marL="114300" indent="0">
              <a:buNone/>
            </a:pPr>
            <a:r>
              <a:rPr lang="fi-FI" sz="1400" dirty="0">
                <a:latin typeface="Calibri" panose="020F0502020204030204" pitchFamily="34" charset="0"/>
                <a:cs typeface="Calibri" panose="020F0502020204030204" pitchFamily="34" charset="0"/>
              </a:rPr>
              <a:t>As the page views for admin and information page increases, revenue always decreases. If </a:t>
            </a:r>
            <a:r>
              <a:rPr lang="fi-FI" sz="1400" dirty="0" err="1">
                <a:latin typeface="Calibri" panose="020F0502020204030204" pitchFamily="34" charset="0"/>
                <a:cs typeface="Calibri" panose="020F0502020204030204" pitchFamily="34" charset="0"/>
              </a:rPr>
              <a:t>page</a:t>
            </a:r>
            <a:r>
              <a:rPr lang="fi-FI" sz="1400" dirty="0">
                <a:latin typeface="Calibri" panose="020F0502020204030204" pitchFamily="34" charset="0"/>
                <a:cs typeface="Calibri" panose="020F0502020204030204" pitchFamily="34" charset="0"/>
              </a:rPr>
              <a:t> </a:t>
            </a:r>
            <a:r>
              <a:rPr lang="fi-FI" sz="1400" dirty="0" err="1">
                <a:latin typeface="Calibri" panose="020F0502020204030204" pitchFamily="34" charset="0"/>
                <a:cs typeface="Calibri" panose="020F0502020204030204" pitchFamily="34" charset="0"/>
              </a:rPr>
              <a:t>view</a:t>
            </a:r>
            <a:r>
              <a:rPr lang="fi-FI" sz="1400" dirty="0">
                <a:latin typeface="Calibri" panose="020F0502020204030204" pitchFamily="34" charset="0"/>
                <a:cs typeface="Calibri" panose="020F0502020204030204" pitchFamily="34" charset="0"/>
              </a:rPr>
              <a:t> is 0 for </a:t>
            </a:r>
            <a:r>
              <a:rPr lang="fi-FI" sz="1400" dirty="0" err="1">
                <a:latin typeface="Calibri" panose="020F0502020204030204" pitchFamily="34" charset="0"/>
                <a:cs typeface="Calibri" panose="020F0502020204030204" pitchFamily="34" charset="0"/>
              </a:rPr>
              <a:t>both</a:t>
            </a:r>
            <a:r>
              <a:rPr lang="fi-FI" sz="1400" dirty="0">
                <a:latin typeface="Calibri" panose="020F0502020204030204" pitchFamily="34" charset="0"/>
                <a:cs typeface="Calibri" panose="020F0502020204030204" pitchFamily="34" charset="0"/>
              </a:rPr>
              <a:t> </a:t>
            </a:r>
            <a:r>
              <a:rPr lang="fi-FI" sz="1400" dirty="0" err="1">
                <a:latin typeface="Calibri" panose="020F0502020204030204" pitchFamily="34" charset="0"/>
                <a:cs typeface="Calibri" panose="020F0502020204030204" pitchFamily="34" charset="0"/>
              </a:rPr>
              <a:t>admin</a:t>
            </a:r>
            <a:r>
              <a:rPr lang="fi-FI" sz="1400" dirty="0">
                <a:latin typeface="Calibri" panose="020F0502020204030204" pitchFamily="34" charset="0"/>
                <a:cs typeface="Calibri" panose="020F0502020204030204" pitchFamily="34" charset="0"/>
              </a:rPr>
              <a:t> and </a:t>
            </a:r>
            <a:r>
              <a:rPr lang="fi-FI" sz="1400" dirty="0" err="1">
                <a:latin typeface="Calibri" panose="020F0502020204030204" pitchFamily="34" charset="0"/>
                <a:cs typeface="Calibri" panose="020F0502020204030204" pitchFamily="34" charset="0"/>
              </a:rPr>
              <a:t>information</a:t>
            </a:r>
            <a:r>
              <a:rPr lang="fi-FI" sz="1400" dirty="0">
                <a:latin typeface="Calibri" panose="020F0502020204030204" pitchFamily="34" charset="0"/>
                <a:cs typeface="Calibri" panose="020F0502020204030204" pitchFamily="34" charset="0"/>
              </a:rPr>
              <a:t>, </a:t>
            </a:r>
            <a:r>
              <a:rPr lang="fi-FI" sz="1400" dirty="0" err="1">
                <a:latin typeface="Calibri" panose="020F0502020204030204" pitchFamily="34" charset="0"/>
                <a:cs typeface="Calibri" panose="020F0502020204030204" pitchFamily="34" charset="0"/>
              </a:rPr>
              <a:t>revenue</a:t>
            </a:r>
            <a:r>
              <a:rPr lang="fi-FI" sz="1400" dirty="0">
                <a:latin typeface="Calibri" panose="020F0502020204030204" pitchFamily="34" charset="0"/>
                <a:cs typeface="Calibri" panose="020F0502020204030204" pitchFamily="34" charset="0"/>
              </a:rPr>
              <a:t> is </a:t>
            </a:r>
            <a:r>
              <a:rPr lang="fi-FI" sz="1400" dirty="0" err="1">
                <a:latin typeface="Calibri" panose="020F0502020204030204" pitchFamily="34" charset="0"/>
                <a:cs typeface="Calibri" panose="020F0502020204030204" pitchFamily="34" charset="0"/>
              </a:rPr>
              <a:t>highest</a:t>
            </a:r>
            <a:r>
              <a:rPr lang="fi-FI" sz="1400" dirty="0">
                <a:latin typeface="Calibri" panose="020F0502020204030204" pitchFamily="34" charset="0"/>
                <a:cs typeface="Calibri" panose="020F0502020204030204" pitchFamily="34" charset="0"/>
              </a:rPr>
              <a:t>.</a:t>
            </a:r>
            <a:endParaRPr lang="en-US" sz="1400" dirty="0">
              <a:latin typeface="Calibri" panose="020F0502020204030204" pitchFamily="34" charset="0"/>
              <a:cs typeface="Calibri" panose="020F0502020204030204" pitchFamily="34" charset="0"/>
            </a:endParaRPr>
          </a:p>
          <a:p>
            <a:pPr marL="114300" indent="0">
              <a:buNone/>
            </a:pPr>
            <a:endParaRPr sz="1400" dirty="0">
              <a:latin typeface="Calibri" panose="020F0502020204030204" pitchFamily="34" charset="0"/>
              <a:cs typeface="Calibri" panose="020F0502020204030204" pitchFamily="34"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latin typeface="Calibri" panose="020F0502020204030204" pitchFamily="34" charset="0"/>
                <a:cs typeface="Calibri" panose="020F0502020204030204" pitchFamily="34" charset="0"/>
              </a:rPr>
              <a:t>12</a:t>
            </a:fld>
            <a:endParaRPr dirty="0">
              <a:latin typeface="Calibri" panose="020F0502020204030204" pitchFamily="34" charset="0"/>
              <a:cs typeface="Calibri" panose="020F0502020204030204" pitchFamily="34" charset="0"/>
            </a:endParaRPr>
          </a:p>
        </p:txBody>
      </p:sp>
      <p:grpSp>
        <p:nvGrpSpPr>
          <p:cNvPr id="348" name="Google Shape;348;p13"/>
          <p:cNvGrpSpPr/>
          <p:nvPr/>
        </p:nvGrpSpPr>
        <p:grpSpPr>
          <a:xfrm>
            <a:off x="6996633" y="115517"/>
            <a:ext cx="1978743" cy="1070253"/>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Picture 1"/>
          <p:cNvPicPr>
            <a:picLocks noChangeAspect="1"/>
          </p:cNvPicPr>
          <p:nvPr/>
        </p:nvPicPr>
        <p:blipFill>
          <a:blip r:embed="rId3"/>
          <a:stretch>
            <a:fillRect/>
          </a:stretch>
        </p:blipFill>
        <p:spPr>
          <a:xfrm>
            <a:off x="457198" y="1609480"/>
            <a:ext cx="3886384" cy="2538262"/>
          </a:xfrm>
          <a:prstGeom prst="rect">
            <a:avLst/>
          </a:prstGeom>
        </p:spPr>
      </p:pic>
      <p:pic>
        <p:nvPicPr>
          <p:cNvPr id="4" name="Picture 3"/>
          <p:cNvPicPr>
            <a:picLocks noChangeAspect="1"/>
          </p:cNvPicPr>
          <p:nvPr/>
        </p:nvPicPr>
        <p:blipFill>
          <a:blip r:embed="rId4"/>
          <a:stretch>
            <a:fillRect/>
          </a:stretch>
        </p:blipFill>
        <p:spPr>
          <a:xfrm>
            <a:off x="4483511" y="1590013"/>
            <a:ext cx="4003128" cy="2557729"/>
          </a:xfrm>
          <a:prstGeom prst="rect">
            <a:avLst/>
          </a:prstGeom>
        </p:spPr>
      </p:pic>
    </p:spTree>
    <p:extLst>
      <p:ext uri="{BB962C8B-B14F-4D97-AF65-F5344CB8AC3E}">
        <p14:creationId xmlns:p14="http://schemas.microsoft.com/office/powerpoint/2010/main" val="148852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5640900" cy="656862"/>
          </a:xfrm>
          <a:prstGeom prst="rect">
            <a:avLst/>
          </a:prstGeom>
        </p:spPr>
        <p:txBody>
          <a:bodyPr spcFirstLastPara="1" wrap="square" lIns="0" tIns="0" rIns="0" bIns="0" anchor="t" anchorCtr="0">
            <a:noAutofit/>
          </a:bodyPr>
          <a:lstStyle/>
          <a:p>
            <a:pPr lvl="0"/>
            <a:r>
              <a:rPr lang="en" sz="2800" dirty="0">
                <a:latin typeface="Calibri" panose="020F0502020204030204" pitchFamily="34" charset="0"/>
                <a:cs typeface="Calibri" panose="020F0502020204030204" pitchFamily="34" charset="0"/>
              </a:rPr>
              <a:t>Exploratory Data Analysis</a:t>
            </a:r>
            <a:endParaRPr sz="2800" dirty="0">
              <a:latin typeface="Calibri" panose="020F0502020204030204" pitchFamily="34" charset="0"/>
              <a:cs typeface="Calibri" panose="020F0502020204030204" pitchFamily="34" charset="0"/>
            </a:endParaRPr>
          </a:p>
        </p:txBody>
      </p:sp>
      <p:sp>
        <p:nvSpPr>
          <p:cNvPr id="345" name="Google Shape;345;p13"/>
          <p:cNvSpPr txBox="1">
            <a:spLocks noGrp="1"/>
          </p:cNvSpPr>
          <p:nvPr>
            <p:ph type="body" idx="1"/>
          </p:nvPr>
        </p:nvSpPr>
        <p:spPr>
          <a:xfrm>
            <a:off x="457199" y="1155442"/>
            <a:ext cx="8130855" cy="3872541"/>
          </a:xfrm>
          <a:prstGeom prst="rect">
            <a:avLst/>
          </a:prstGeom>
        </p:spPr>
        <p:txBody>
          <a:bodyPr spcFirstLastPara="1" wrap="square" lIns="0" tIns="0" rIns="0" bIns="0" anchor="t" anchorCtr="0">
            <a:noAutofit/>
          </a:bodyPr>
          <a:lstStyle/>
          <a:p>
            <a:pPr marL="114300" indent="0">
              <a:buNone/>
            </a:pPr>
            <a:r>
              <a:rPr lang="fi-FI" sz="1400" u="sng" dirty="0" err="1">
                <a:latin typeface="Calibri" panose="020F0502020204030204" pitchFamily="34" charset="0"/>
                <a:cs typeface="Calibri" panose="020F0502020204030204" pitchFamily="34" charset="0"/>
              </a:rPr>
              <a:t>Analysing</a:t>
            </a:r>
            <a:r>
              <a:rPr lang="fi-FI" sz="1400" u="sng" dirty="0">
                <a:latin typeface="Calibri" panose="020F0502020204030204" pitchFamily="34" charset="0"/>
                <a:cs typeface="Calibri" panose="020F0502020204030204" pitchFamily="34" charset="0"/>
              </a:rPr>
              <a:t> </a:t>
            </a:r>
            <a:r>
              <a:rPr lang="fi-FI" sz="1400" u="sng" dirty="0" err="1">
                <a:latin typeface="Calibri" panose="020F0502020204030204" pitchFamily="34" charset="0"/>
                <a:cs typeface="Calibri" panose="020F0502020204030204" pitchFamily="34" charset="0"/>
              </a:rPr>
              <a:t>Traffic</a:t>
            </a:r>
            <a:r>
              <a:rPr lang="fi-FI" sz="1400" u="sng" dirty="0">
                <a:latin typeface="Calibri" panose="020F0502020204030204" pitchFamily="34" charset="0"/>
                <a:cs typeface="Calibri" panose="020F0502020204030204" pitchFamily="34" charset="0"/>
              </a:rPr>
              <a:t>/</a:t>
            </a:r>
            <a:r>
              <a:rPr lang="fi-FI" sz="1400" u="sng" dirty="0" err="1">
                <a:latin typeface="Calibri" panose="020F0502020204030204" pitchFamily="34" charset="0"/>
                <a:cs typeface="Calibri" panose="020F0502020204030204" pitchFamily="34" charset="0"/>
              </a:rPr>
              <a:t>Sales</a:t>
            </a:r>
            <a:r>
              <a:rPr lang="fi-FI" sz="1400" u="sng" dirty="0">
                <a:latin typeface="Calibri" panose="020F0502020204030204" pitchFamily="34" charset="0"/>
                <a:cs typeface="Calibri" panose="020F0502020204030204" pitchFamily="34" charset="0"/>
              </a:rPr>
              <a:t> </a:t>
            </a:r>
            <a:r>
              <a:rPr lang="fi-FI" sz="1400" u="sng" dirty="0" err="1">
                <a:latin typeface="Calibri" panose="020F0502020204030204" pitchFamily="34" charset="0"/>
                <a:cs typeface="Calibri" panose="020F0502020204030204" pitchFamily="34" charset="0"/>
              </a:rPr>
              <a:t>based</a:t>
            </a:r>
            <a:r>
              <a:rPr lang="fi-FI" sz="1400" u="sng" dirty="0">
                <a:latin typeface="Calibri" panose="020F0502020204030204" pitchFamily="34" charset="0"/>
                <a:cs typeface="Calibri" panose="020F0502020204030204" pitchFamily="34" charset="0"/>
              </a:rPr>
              <a:t> on </a:t>
            </a:r>
            <a:r>
              <a:rPr lang="fi-FI" sz="1400" u="sng" dirty="0" err="1">
                <a:latin typeface="Calibri" panose="020F0502020204030204" pitchFamily="34" charset="0"/>
                <a:cs typeface="Calibri" panose="020F0502020204030204" pitchFamily="34" charset="0"/>
              </a:rPr>
              <a:t>product</a:t>
            </a:r>
            <a:r>
              <a:rPr lang="fi-FI" sz="1400" u="sng" dirty="0">
                <a:latin typeface="Calibri" panose="020F0502020204030204" pitchFamily="34" charset="0"/>
                <a:cs typeface="Calibri" panose="020F0502020204030204" pitchFamily="34" charset="0"/>
              </a:rPr>
              <a:t> </a:t>
            </a:r>
            <a:r>
              <a:rPr lang="fi-FI" sz="1400" u="sng" dirty="0" err="1">
                <a:latin typeface="Calibri" panose="020F0502020204030204" pitchFamily="34" charset="0"/>
                <a:cs typeface="Calibri" panose="020F0502020204030204" pitchFamily="34" charset="0"/>
              </a:rPr>
              <a:t>related</a:t>
            </a:r>
            <a:r>
              <a:rPr lang="fi-FI" sz="1400" u="sng" dirty="0">
                <a:latin typeface="Calibri" panose="020F0502020204030204" pitchFamily="34" charset="0"/>
                <a:cs typeface="Calibri" panose="020F0502020204030204" pitchFamily="34" charset="0"/>
              </a:rPr>
              <a:t> </a:t>
            </a:r>
            <a:r>
              <a:rPr lang="fi-FI" sz="1400" u="sng" dirty="0" err="1">
                <a:latin typeface="Calibri" panose="020F0502020204030204" pitchFamily="34" charset="0"/>
                <a:cs typeface="Calibri" panose="020F0502020204030204" pitchFamily="34" charset="0"/>
              </a:rPr>
              <a:t>page</a:t>
            </a:r>
            <a:r>
              <a:rPr lang="fi-FI" sz="1400" u="sng" dirty="0">
                <a:latin typeface="Calibri" panose="020F0502020204030204" pitchFamily="34" charset="0"/>
                <a:cs typeface="Calibri" panose="020F0502020204030204" pitchFamily="34" charset="0"/>
              </a:rPr>
              <a:t> </a:t>
            </a:r>
            <a:r>
              <a:rPr lang="fi-FI" sz="1400" u="sng" dirty="0" err="1">
                <a:latin typeface="Calibri" panose="020F0502020204030204" pitchFamily="34" charset="0"/>
                <a:cs typeface="Calibri" panose="020F0502020204030204" pitchFamily="34" charset="0"/>
              </a:rPr>
              <a:t>views</a:t>
            </a:r>
            <a:r>
              <a:rPr lang="fi-FI" sz="1400" u="sng" dirty="0">
                <a:latin typeface="Calibri" panose="020F0502020204030204" pitchFamily="34" charset="0"/>
                <a:cs typeface="Calibri" panose="020F0502020204030204" pitchFamily="34" charset="0"/>
              </a:rPr>
              <a:t> and </a:t>
            </a:r>
            <a:r>
              <a:rPr lang="fi-FI" sz="1400" u="sng" dirty="0" err="1">
                <a:latin typeface="Calibri" panose="020F0502020204030204" pitchFamily="34" charset="0"/>
                <a:cs typeface="Calibri" panose="020F0502020204030204" pitchFamily="34" charset="0"/>
              </a:rPr>
              <a:t>Bounce</a:t>
            </a:r>
            <a:r>
              <a:rPr lang="fi-FI" sz="1400" u="sng" dirty="0">
                <a:latin typeface="Calibri" panose="020F0502020204030204" pitchFamily="34" charset="0"/>
                <a:cs typeface="Calibri" panose="020F0502020204030204" pitchFamily="34" charset="0"/>
              </a:rPr>
              <a:t> </a:t>
            </a:r>
            <a:r>
              <a:rPr lang="fi-FI" sz="1400" u="sng" dirty="0" err="1">
                <a:latin typeface="Calibri" panose="020F0502020204030204" pitchFamily="34" charset="0"/>
                <a:cs typeface="Calibri" panose="020F0502020204030204" pitchFamily="34" charset="0"/>
              </a:rPr>
              <a:t>rate</a:t>
            </a:r>
            <a:r>
              <a:rPr lang="fi-FI" sz="1400" u="sng" dirty="0">
                <a:latin typeface="Calibri" panose="020F0502020204030204" pitchFamily="34" charset="0"/>
                <a:cs typeface="Calibri" panose="020F0502020204030204" pitchFamily="34" charset="0"/>
              </a:rPr>
              <a:t> :</a:t>
            </a:r>
            <a:endParaRPr lang="en-US" sz="1400" u="sng"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r>
              <a:rPr lang="fi-FI" sz="1400" b="1" u="sng" dirty="0">
                <a:latin typeface="Calibri" panose="020F0502020204030204" pitchFamily="34" charset="0"/>
                <a:cs typeface="Calibri" panose="020F0502020204030204" pitchFamily="34" charset="0"/>
              </a:rPr>
              <a:t>Key Inference </a:t>
            </a:r>
            <a:r>
              <a:rPr lang="fi-FI" sz="1400" dirty="0">
                <a:latin typeface="Calibri" panose="020F0502020204030204" pitchFamily="34" charset="0"/>
                <a:cs typeface="Calibri" panose="020F0502020204030204" pitchFamily="34" charset="0"/>
              </a:rPr>
              <a:t>– </a:t>
            </a:r>
          </a:p>
          <a:p>
            <a:pPr marL="114300" indent="0">
              <a:buNone/>
            </a:pPr>
            <a:r>
              <a:rPr lang="fi-FI" sz="1400" dirty="0">
                <a:latin typeface="Calibri" panose="020F0502020204030204" pitchFamily="34" charset="0"/>
                <a:cs typeface="Calibri" panose="020F0502020204030204" pitchFamily="34" charset="0"/>
              </a:rPr>
              <a:t>From the graph we can clearly see that as the bouncerate is increasing the number of blue dot is increasing. These blue dot indicate revenue is 0. So we can say that if  the count of bouncerate is increasing probability  of revenue becoming zero is increasing </a:t>
            </a:r>
            <a:endParaRPr sz="1400" dirty="0">
              <a:latin typeface="Calibri" panose="020F0502020204030204" pitchFamily="34" charset="0"/>
              <a:cs typeface="Calibri" panose="020F0502020204030204" pitchFamily="34"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latin typeface="Calibri" panose="020F0502020204030204" pitchFamily="34" charset="0"/>
                <a:cs typeface="Calibri" panose="020F0502020204030204" pitchFamily="34" charset="0"/>
              </a:rPr>
              <a:t>13</a:t>
            </a:fld>
            <a:endParaRPr dirty="0">
              <a:latin typeface="Calibri" panose="020F0502020204030204" pitchFamily="34" charset="0"/>
              <a:cs typeface="Calibri" panose="020F0502020204030204" pitchFamily="34" charset="0"/>
            </a:endParaRPr>
          </a:p>
        </p:txBody>
      </p:sp>
      <p:grpSp>
        <p:nvGrpSpPr>
          <p:cNvPr id="348" name="Google Shape;348;p13"/>
          <p:cNvGrpSpPr/>
          <p:nvPr/>
        </p:nvGrpSpPr>
        <p:grpSpPr>
          <a:xfrm>
            <a:off x="6996633" y="115517"/>
            <a:ext cx="1978743" cy="1070253"/>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4" name="Picture 3">
            <a:extLst>
              <a:ext uri="{FF2B5EF4-FFF2-40B4-BE49-F238E27FC236}">
                <a16:creationId xmlns:a16="http://schemas.microsoft.com/office/drawing/2014/main" id="{01CF04AC-B09B-6203-E81E-BDE5FB7B2842}"/>
              </a:ext>
            </a:extLst>
          </p:cNvPr>
          <p:cNvPicPr>
            <a:picLocks noChangeAspect="1"/>
          </p:cNvPicPr>
          <p:nvPr/>
        </p:nvPicPr>
        <p:blipFill>
          <a:blip r:embed="rId3"/>
          <a:stretch>
            <a:fillRect/>
          </a:stretch>
        </p:blipFill>
        <p:spPr>
          <a:xfrm>
            <a:off x="287079" y="1622221"/>
            <a:ext cx="7685346" cy="2365838"/>
          </a:xfrm>
          <a:prstGeom prst="rect">
            <a:avLst/>
          </a:prstGeom>
        </p:spPr>
      </p:pic>
    </p:spTree>
    <p:extLst>
      <p:ext uri="{BB962C8B-B14F-4D97-AF65-F5344CB8AC3E}">
        <p14:creationId xmlns:p14="http://schemas.microsoft.com/office/powerpoint/2010/main" val="1943626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5640900" cy="656862"/>
          </a:xfrm>
          <a:prstGeom prst="rect">
            <a:avLst/>
          </a:prstGeom>
        </p:spPr>
        <p:txBody>
          <a:bodyPr spcFirstLastPara="1" wrap="square" lIns="0" tIns="0" rIns="0" bIns="0" anchor="t" anchorCtr="0">
            <a:noAutofit/>
          </a:bodyPr>
          <a:lstStyle/>
          <a:p>
            <a:pPr lvl="0"/>
            <a:r>
              <a:rPr lang="en" sz="2800" dirty="0">
                <a:latin typeface="Calibri" panose="020F0502020204030204" pitchFamily="34" charset="0"/>
                <a:cs typeface="Calibri" panose="020F0502020204030204" pitchFamily="34" charset="0"/>
              </a:rPr>
              <a:t>Exploratory Data Analysis</a:t>
            </a:r>
            <a:endParaRPr sz="2800" dirty="0">
              <a:latin typeface="Calibri" panose="020F0502020204030204" pitchFamily="34" charset="0"/>
              <a:cs typeface="Calibri" panose="020F0502020204030204" pitchFamily="34" charset="0"/>
            </a:endParaRPr>
          </a:p>
        </p:txBody>
      </p:sp>
      <p:sp>
        <p:nvSpPr>
          <p:cNvPr id="345" name="Google Shape;345;p13"/>
          <p:cNvSpPr txBox="1">
            <a:spLocks noGrp="1"/>
          </p:cNvSpPr>
          <p:nvPr>
            <p:ph type="body" idx="1"/>
          </p:nvPr>
        </p:nvSpPr>
        <p:spPr>
          <a:xfrm>
            <a:off x="457199" y="1155442"/>
            <a:ext cx="8130855" cy="3988058"/>
          </a:xfrm>
          <a:prstGeom prst="rect">
            <a:avLst/>
          </a:prstGeom>
        </p:spPr>
        <p:txBody>
          <a:bodyPr spcFirstLastPara="1" wrap="square" lIns="0" tIns="0" rIns="0" bIns="0" anchor="t" anchorCtr="0">
            <a:noAutofit/>
          </a:bodyPr>
          <a:lstStyle/>
          <a:p>
            <a:pPr marL="114300" indent="0">
              <a:buNone/>
            </a:pPr>
            <a:r>
              <a:rPr lang="fi-FI" sz="1400" u="sng" dirty="0" err="1">
                <a:latin typeface="Calibri" panose="020F0502020204030204" pitchFamily="34" charset="0"/>
                <a:cs typeface="Calibri" panose="020F0502020204030204" pitchFamily="34" charset="0"/>
              </a:rPr>
              <a:t>Analysing</a:t>
            </a:r>
            <a:r>
              <a:rPr lang="fi-FI" sz="1400" u="sng" dirty="0">
                <a:latin typeface="Calibri" panose="020F0502020204030204" pitchFamily="34" charset="0"/>
                <a:cs typeface="Calibri" panose="020F0502020204030204" pitchFamily="34" charset="0"/>
              </a:rPr>
              <a:t> </a:t>
            </a:r>
            <a:r>
              <a:rPr lang="fi-FI" sz="1400" u="sng" dirty="0" err="1">
                <a:latin typeface="Calibri" panose="020F0502020204030204" pitchFamily="34" charset="0"/>
                <a:cs typeface="Calibri" panose="020F0502020204030204" pitchFamily="34" charset="0"/>
              </a:rPr>
              <a:t>Traffic</a:t>
            </a:r>
            <a:r>
              <a:rPr lang="fi-FI" sz="1400" u="sng" dirty="0">
                <a:latin typeface="Calibri" panose="020F0502020204030204" pitchFamily="34" charset="0"/>
                <a:cs typeface="Calibri" panose="020F0502020204030204" pitchFamily="34" charset="0"/>
              </a:rPr>
              <a:t>/</a:t>
            </a:r>
            <a:r>
              <a:rPr lang="fi-FI" sz="1400" u="sng" dirty="0" err="1">
                <a:latin typeface="Calibri" panose="020F0502020204030204" pitchFamily="34" charset="0"/>
                <a:cs typeface="Calibri" panose="020F0502020204030204" pitchFamily="34" charset="0"/>
              </a:rPr>
              <a:t>Sales</a:t>
            </a:r>
            <a:r>
              <a:rPr lang="fi-FI" sz="1400" u="sng" dirty="0">
                <a:latin typeface="Calibri" panose="020F0502020204030204" pitchFamily="34" charset="0"/>
                <a:cs typeface="Calibri" panose="020F0502020204030204" pitchFamily="34" charset="0"/>
              </a:rPr>
              <a:t> </a:t>
            </a:r>
            <a:r>
              <a:rPr lang="fi-FI" sz="1400" u="sng" dirty="0" err="1">
                <a:latin typeface="Calibri" panose="020F0502020204030204" pitchFamily="34" charset="0"/>
                <a:cs typeface="Calibri" panose="020F0502020204030204" pitchFamily="34" charset="0"/>
              </a:rPr>
              <a:t>based</a:t>
            </a:r>
            <a:r>
              <a:rPr lang="fi-FI" sz="1400" u="sng" dirty="0">
                <a:latin typeface="Calibri" panose="020F0502020204030204" pitchFamily="34" charset="0"/>
                <a:cs typeface="Calibri" panose="020F0502020204030204" pitchFamily="34" charset="0"/>
              </a:rPr>
              <a:t> on </a:t>
            </a:r>
            <a:r>
              <a:rPr lang="fi-FI" sz="1400" u="sng" dirty="0" err="1">
                <a:latin typeface="Calibri" panose="020F0502020204030204" pitchFamily="34" charset="0"/>
                <a:cs typeface="Calibri" panose="020F0502020204030204" pitchFamily="34" charset="0"/>
              </a:rPr>
              <a:t>product</a:t>
            </a:r>
            <a:r>
              <a:rPr lang="fi-FI" sz="1400" u="sng" dirty="0">
                <a:latin typeface="Calibri" panose="020F0502020204030204" pitchFamily="34" charset="0"/>
                <a:cs typeface="Calibri" panose="020F0502020204030204" pitchFamily="34" charset="0"/>
              </a:rPr>
              <a:t> </a:t>
            </a:r>
            <a:r>
              <a:rPr lang="fi-FI" sz="1400" u="sng" dirty="0" err="1">
                <a:latin typeface="Calibri" panose="020F0502020204030204" pitchFamily="34" charset="0"/>
                <a:cs typeface="Calibri" panose="020F0502020204030204" pitchFamily="34" charset="0"/>
              </a:rPr>
              <a:t>related</a:t>
            </a:r>
            <a:r>
              <a:rPr lang="fi-FI" sz="1400" u="sng" dirty="0">
                <a:latin typeface="Calibri" panose="020F0502020204030204" pitchFamily="34" charset="0"/>
                <a:cs typeface="Calibri" panose="020F0502020204030204" pitchFamily="34" charset="0"/>
              </a:rPr>
              <a:t> </a:t>
            </a:r>
            <a:r>
              <a:rPr lang="fi-FI" sz="1400" u="sng" dirty="0" err="1">
                <a:latin typeface="Calibri" panose="020F0502020204030204" pitchFamily="34" charset="0"/>
                <a:cs typeface="Calibri" panose="020F0502020204030204" pitchFamily="34" charset="0"/>
              </a:rPr>
              <a:t>page</a:t>
            </a:r>
            <a:r>
              <a:rPr lang="fi-FI" sz="1400" u="sng" dirty="0">
                <a:latin typeface="Calibri" panose="020F0502020204030204" pitchFamily="34" charset="0"/>
                <a:cs typeface="Calibri" panose="020F0502020204030204" pitchFamily="34" charset="0"/>
              </a:rPr>
              <a:t> </a:t>
            </a:r>
            <a:r>
              <a:rPr lang="fi-FI" sz="1400" u="sng" dirty="0" err="1">
                <a:latin typeface="Calibri" panose="020F0502020204030204" pitchFamily="34" charset="0"/>
                <a:cs typeface="Calibri" panose="020F0502020204030204" pitchFamily="34" charset="0"/>
              </a:rPr>
              <a:t>views</a:t>
            </a:r>
            <a:r>
              <a:rPr lang="fi-FI" sz="1400" u="sng" dirty="0">
                <a:latin typeface="Calibri" panose="020F0502020204030204" pitchFamily="34" charset="0"/>
                <a:cs typeface="Calibri" panose="020F0502020204030204" pitchFamily="34" charset="0"/>
              </a:rPr>
              <a:t> and </a:t>
            </a:r>
            <a:r>
              <a:rPr lang="fi-FI" sz="1400" u="sng" dirty="0" err="1">
                <a:latin typeface="Calibri" panose="020F0502020204030204" pitchFamily="34" charset="0"/>
                <a:cs typeface="Calibri" panose="020F0502020204030204" pitchFamily="34" charset="0"/>
              </a:rPr>
              <a:t>Exit</a:t>
            </a:r>
            <a:r>
              <a:rPr lang="fi-FI" sz="1400" u="sng" dirty="0">
                <a:latin typeface="Calibri" panose="020F0502020204030204" pitchFamily="34" charset="0"/>
                <a:cs typeface="Calibri" panose="020F0502020204030204" pitchFamily="34" charset="0"/>
              </a:rPr>
              <a:t> </a:t>
            </a:r>
            <a:r>
              <a:rPr lang="fi-FI" sz="1400" u="sng" dirty="0" err="1">
                <a:latin typeface="Calibri" panose="020F0502020204030204" pitchFamily="34" charset="0"/>
                <a:cs typeface="Calibri" panose="020F0502020204030204" pitchFamily="34" charset="0"/>
              </a:rPr>
              <a:t>rate</a:t>
            </a:r>
            <a:r>
              <a:rPr lang="fi-FI" sz="1400" u="sng" dirty="0">
                <a:latin typeface="Calibri" panose="020F0502020204030204" pitchFamily="34" charset="0"/>
                <a:cs typeface="Calibri" panose="020F0502020204030204" pitchFamily="34" charset="0"/>
              </a:rPr>
              <a:t> :</a:t>
            </a:r>
            <a:endParaRPr lang="en-US" sz="1400" u="sng"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r>
              <a:rPr lang="fi-FI" sz="1400" b="1" u="sng" dirty="0">
                <a:latin typeface="Calibri" panose="020F0502020204030204" pitchFamily="34" charset="0"/>
                <a:cs typeface="Calibri" panose="020F0502020204030204" pitchFamily="34" charset="0"/>
              </a:rPr>
              <a:t>Key Inference </a:t>
            </a:r>
            <a:r>
              <a:rPr lang="fi-FI" sz="1400" dirty="0">
                <a:latin typeface="Calibri" panose="020F0502020204030204" pitchFamily="34" charset="0"/>
                <a:cs typeface="Calibri" panose="020F0502020204030204" pitchFamily="34" charset="0"/>
              </a:rPr>
              <a:t>– </a:t>
            </a:r>
          </a:p>
          <a:p>
            <a:pPr marL="114300" indent="0">
              <a:buNone/>
            </a:pPr>
            <a:r>
              <a:rPr lang="en-IN" sz="1400" dirty="0">
                <a:latin typeface="Calibri" panose="020F0502020204030204" pitchFamily="34" charset="0"/>
                <a:cs typeface="Calibri" panose="020F0502020204030204" pitchFamily="34" charset="0"/>
              </a:rPr>
              <a:t>From the graph we can clearly see that as the </a:t>
            </a:r>
            <a:r>
              <a:rPr lang="en-IN" sz="1400" dirty="0" err="1">
                <a:latin typeface="Calibri" panose="020F0502020204030204" pitchFamily="34" charset="0"/>
                <a:cs typeface="Calibri" panose="020F0502020204030204" pitchFamily="34" charset="0"/>
              </a:rPr>
              <a:t>exitrates</a:t>
            </a:r>
            <a:r>
              <a:rPr lang="en-IN" sz="1400" dirty="0">
                <a:latin typeface="Calibri" panose="020F0502020204030204" pitchFamily="34" charset="0"/>
                <a:cs typeface="Calibri" panose="020F0502020204030204" pitchFamily="34" charset="0"/>
              </a:rPr>
              <a:t> is increasing the number of blue dot is increasing. These blue dot indicate revenue is 0. So we can say that if  the count of </a:t>
            </a:r>
            <a:r>
              <a:rPr lang="en-IN" sz="1400" dirty="0" err="1">
                <a:latin typeface="Calibri" panose="020F0502020204030204" pitchFamily="34" charset="0"/>
                <a:cs typeface="Calibri" panose="020F0502020204030204" pitchFamily="34" charset="0"/>
              </a:rPr>
              <a:t>exitrates</a:t>
            </a:r>
            <a:r>
              <a:rPr lang="en-IN" sz="1400" dirty="0">
                <a:latin typeface="Calibri" panose="020F0502020204030204" pitchFamily="34" charset="0"/>
                <a:cs typeface="Calibri" panose="020F0502020204030204" pitchFamily="34" charset="0"/>
              </a:rPr>
              <a:t> is increasing probability of revenue becoming zero is increasing </a:t>
            </a: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latin typeface="Calibri" panose="020F0502020204030204" pitchFamily="34" charset="0"/>
                <a:cs typeface="Calibri" panose="020F0502020204030204" pitchFamily="34" charset="0"/>
              </a:rPr>
              <a:t>14</a:t>
            </a:fld>
            <a:endParaRPr dirty="0">
              <a:latin typeface="Calibri" panose="020F0502020204030204" pitchFamily="34" charset="0"/>
              <a:cs typeface="Calibri" panose="020F0502020204030204" pitchFamily="34" charset="0"/>
            </a:endParaRPr>
          </a:p>
        </p:txBody>
      </p:sp>
      <p:grpSp>
        <p:nvGrpSpPr>
          <p:cNvPr id="348" name="Google Shape;348;p13"/>
          <p:cNvGrpSpPr/>
          <p:nvPr/>
        </p:nvGrpSpPr>
        <p:grpSpPr>
          <a:xfrm>
            <a:off x="6996633" y="115517"/>
            <a:ext cx="1978743" cy="1070253"/>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4" name="Picture 3">
            <a:extLst>
              <a:ext uri="{FF2B5EF4-FFF2-40B4-BE49-F238E27FC236}">
                <a16:creationId xmlns:a16="http://schemas.microsoft.com/office/drawing/2014/main" id="{017DDFDF-A5EB-9DAD-3442-06090D041DC2}"/>
              </a:ext>
            </a:extLst>
          </p:cNvPr>
          <p:cNvPicPr>
            <a:picLocks noChangeAspect="1"/>
          </p:cNvPicPr>
          <p:nvPr/>
        </p:nvPicPr>
        <p:blipFill>
          <a:blip r:embed="rId3"/>
          <a:stretch>
            <a:fillRect/>
          </a:stretch>
        </p:blipFill>
        <p:spPr>
          <a:xfrm>
            <a:off x="396229" y="1635229"/>
            <a:ext cx="7590484" cy="2352829"/>
          </a:xfrm>
          <a:prstGeom prst="rect">
            <a:avLst/>
          </a:prstGeom>
        </p:spPr>
      </p:pic>
    </p:spTree>
    <p:extLst>
      <p:ext uri="{BB962C8B-B14F-4D97-AF65-F5344CB8AC3E}">
        <p14:creationId xmlns:p14="http://schemas.microsoft.com/office/powerpoint/2010/main" val="2631000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5640900" cy="656862"/>
          </a:xfrm>
          <a:prstGeom prst="rect">
            <a:avLst/>
          </a:prstGeom>
        </p:spPr>
        <p:txBody>
          <a:bodyPr spcFirstLastPara="1" wrap="square" lIns="0" tIns="0" rIns="0" bIns="0" anchor="t" anchorCtr="0">
            <a:noAutofit/>
          </a:bodyPr>
          <a:lstStyle/>
          <a:p>
            <a:pPr lvl="0"/>
            <a:r>
              <a:rPr lang="en" sz="2800" dirty="0">
                <a:latin typeface="Calibri" panose="020F0502020204030204" pitchFamily="34" charset="0"/>
                <a:cs typeface="Calibri" panose="020F0502020204030204" pitchFamily="34" charset="0"/>
              </a:rPr>
              <a:t>Exploratory Data Analysis</a:t>
            </a:r>
            <a:endParaRPr sz="2800" dirty="0">
              <a:latin typeface="Calibri" panose="020F0502020204030204" pitchFamily="34" charset="0"/>
              <a:cs typeface="Calibri" panose="020F0502020204030204" pitchFamily="34" charset="0"/>
            </a:endParaRPr>
          </a:p>
        </p:txBody>
      </p:sp>
      <p:sp>
        <p:nvSpPr>
          <p:cNvPr id="345" name="Google Shape;345;p13"/>
          <p:cNvSpPr txBox="1">
            <a:spLocks noGrp="1"/>
          </p:cNvSpPr>
          <p:nvPr>
            <p:ph type="body" idx="1"/>
          </p:nvPr>
        </p:nvSpPr>
        <p:spPr>
          <a:xfrm>
            <a:off x="457199" y="1155442"/>
            <a:ext cx="8130855" cy="3988058"/>
          </a:xfrm>
          <a:prstGeom prst="rect">
            <a:avLst/>
          </a:prstGeom>
        </p:spPr>
        <p:txBody>
          <a:bodyPr spcFirstLastPara="1" wrap="square" lIns="0" tIns="0" rIns="0" bIns="0" anchor="t" anchorCtr="0">
            <a:noAutofit/>
          </a:bodyPr>
          <a:lstStyle/>
          <a:p>
            <a:pPr marL="114300" indent="0">
              <a:buNone/>
            </a:pPr>
            <a:r>
              <a:rPr lang="fi-FI" sz="1400" u="sng" dirty="0">
                <a:latin typeface="Calibri" panose="020F0502020204030204" pitchFamily="34" charset="0"/>
                <a:cs typeface="Calibri" panose="020F0502020204030204" pitchFamily="34" charset="0"/>
              </a:rPr>
              <a:t>Analysing Traffic/Sales based on product related page views and Pagevalues :</a:t>
            </a:r>
            <a:endParaRPr lang="en-US" sz="1400" u="sng"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r>
              <a:rPr lang="fi-FI" sz="1400" b="1" u="sng" dirty="0">
                <a:latin typeface="Calibri" panose="020F0502020204030204" pitchFamily="34" charset="0"/>
                <a:cs typeface="Calibri" panose="020F0502020204030204" pitchFamily="34" charset="0"/>
              </a:rPr>
              <a:t>Key Inference </a:t>
            </a:r>
            <a:r>
              <a:rPr lang="fi-FI" sz="1400" dirty="0">
                <a:latin typeface="Calibri" panose="020F0502020204030204" pitchFamily="34" charset="0"/>
                <a:cs typeface="Calibri" panose="020F0502020204030204" pitchFamily="34" charset="0"/>
              </a:rPr>
              <a:t>– </a:t>
            </a:r>
          </a:p>
          <a:p>
            <a:pPr marL="114300" indent="0">
              <a:buNone/>
            </a:pPr>
            <a:r>
              <a:rPr lang="en-IN" sz="1400" dirty="0">
                <a:latin typeface="Calibri" panose="020F0502020204030204" pitchFamily="34" charset="0"/>
                <a:cs typeface="Calibri" panose="020F0502020204030204" pitchFamily="34" charset="0"/>
              </a:rPr>
              <a:t>From the graph we can clearly see that as the </a:t>
            </a:r>
            <a:r>
              <a:rPr lang="en-IN" sz="1400" dirty="0" err="1">
                <a:latin typeface="Calibri" panose="020F0502020204030204" pitchFamily="34" charset="0"/>
                <a:cs typeface="Calibri" panose="020F0502020204030204" pitchFamily="34" charset="0"/>
              </a:rPr>
              <a:t>Pagevalues</a:t>
            </a:r>
            <a:r>
              <a:rPr lang="en-IN" sz="1400" dirty="0">
                <a:latin typeface="Calibri" panose="020F0502020204030204" pitchFamily="34" charset="0"/>
                <a:cs typeface="Calibri" panose="020F0502020204030204" pitchFamily="34" charset="0"/>
              </a:rPr>
              <a:t> is increasing the number of yellow dot is increasing. These yellow dot indicate revenue is 1. So we can say that if  the count of </a:t>
            </a:r>
            <a:r>
              <a:rPr lang="en-IN" sz="1400" dirty="0" err="1">
                <a:latin typeface="Calibri" panose="020F0502020204030204" pitchFamily="34" charset="0"/>
                <a:cs typeface="Calibri" panose="020F0502020204030204" pitchFamily="34" charset="0"/>
              </a:rPr>
              <a:t>Pagevalues</a:t>
            </a:r>
            <a:r>
              <a:rPr lang="en-IN" sz="1400" dirty="0">
                <a:latin typeface="Calibri" panose="020F0502020204030204" pitchFamily="34" charset="0"/>
                <a:cs typeface="Calibri" panose="020F0502020204030204" pitchFamily="34" charset="0"/>
              </a:rPr>
              <a:t> is increasing probability of revenue becoming one is increasing </a:t>
            </a: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latin typeface="Calibri" panose="020F0502020204030204" pitchFamily="34" charset="0"/>
                <a:cs typeface="Calibri" panose="020F0502020204030204" pitchFamily="34" charset="0"/>
              </a:rPr>
              <a:t>15</a:t>
            </a:fld>
            <a:endParaRPr dirty="0">
              <a:latin typeface="Calibri" panose="020F0502020204030204" pitchFamily="34" charset="0"/>
              <a:cs typeface="Calibri" panose="020F0502020204030204" pitchFamily="34" charset="0"/>
            </a:endParaRPr>
          </a:p>
        </p:txBody>
      </p:sp>
      <p:grpSp>
        <p:nvGrpSpPr>
          <p:cNvPr id="348" name="Google Shape;348;p13"/>
          <p:cNvGrpSpPr/>
          <p:nvPr/>
        </p:nvGrpSpPr>
        <p:grpSpPr>
          <a:xfrm>
            <a:off x="6996633" y="115517"/>
            <a:ext cx="1978743" cy="1070253"/>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4" name="Picture 3">
            <a:extLst>
              <a:ext uri="{FF2B5EF4-FFF2-40B4-BE49-F238E27FC236}">
                <a16:creationId xmlns:a16="http://schemas.microsoft.com/office/drawing/2014/main" id="{830310A8-B89A-D065-0A5D-5DD24EAC1B8D}"/>
              </a:ext>
            </a:extLst>
          </p:cNvPr>
          <p:cNvPicPr>
            <a:picLocks noChangeAspect="1"/>
          </p:cNvPicPr>
          <p:nvPr/>
        </p:nvPicPr>
        <p:blipFill>
          <a:blip r:embed="rId3"/>
          <a:stretch>
            <a:fillRect/>
          </a:stretch>
        </p:blipFill>
        <p:spPr>
          <a:xfrm>
            <a:off x="457199" y="1622221"/>
            <a:ext cx="7510464" cy="2365837"/>
          </a:xfrm>
          <a:prstGeom prst="rect">
            <a:avLst/>
          </a:prstGeom>
        </p:spPr>
      </p:pic>
    </p:spTree>
    <p:extLst>
      <p:ext uri="{BB962C8B-B14F-4D97-AF65-F5344CB8AC3E}">
        <p14:creationId xmlns:p14="http://schemas.microsoft.com/office/powerpoint/2010/main" val="2935832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5640900" cy="656862"/>
          </a:xfrm>
          <a:prstGeom prst="rect">
            <a:avLst/>
          </a:prstGeom>
        </p:spPr>
        <p:txBody>
          <a:bodyPr spcFirstLastPara="1" wrap="square" lIns="0" tIns="0" rIns="0" bIns="0" anchor="t" anchorCtr="0">
            <a:noAutofit/>
          </a:bodyPr>
          <a:lstStyle/>
          <a:p>
            <a:pPr lvl="0"/>
            <a:r>
              <a:rPr lang="en" sz="2800" dirty="0">
                <a:latin typeface="Calibri" panose="020F0502020204030204" pitchFamily="34" charset="0"/>
                <a:cs typeface="Calibri" panose="020F0502020204030204" pitchFamily="34" charset="0"/>
              </a:rPr>
              <a:t>Outlier Detection</a:t>
            </a:r>
            <a:endParaRPr sz="2800" dirty="0">
              <a:latin typeface="Calibri" panose="020F0502020204030204" pitchFamily="34" charset="0"/>
              <a:cs typeface="Calibri" panose="020F0502020204030204" pitchFamily="34" charset="0"/>
            </a:endParaRPr>
          </a:p>
        </p:txBody>
      </p:sp>
      <p:sp>
        <p:nvSpPr>
          <p:cNvPr id="345" name="Google Shape;345;p13"/>
          <p:cNvSpPr txBox="1">
            <a:spLocks noGrp="1"/>
          </p:cNvSpPr>
          <p:nvPr>
            <p:ph type="body" idx="1"/>
          </p:nvPr>
        </p:nvSpPr>
        <p:spPr>
          <a:xfrm>
            <a:off x="294130" y="1044923"/>
            <a:ext cx="8130855" cy="3763590"/>
          </a:xfrm>
          <a:prstGeom prst="rect">
            <a:avLst/>
          </a:prstGeom>
        </p:spPr>
        <p:txBody>
          <a:bodyPr spcFirstLastPara="1" wrap="square" lIns="0" tIns="0" rIns="0" bIns="0" anchor="t" anchorCtr="0">
            <a:noAutofit/>
          </a:bodyPr>
          <a:lstStyle/>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r>
              <a:rPr lang="fi-FI" sz="1400" dirty="0" err="1">
                <a:latin typeface="Calibri" panose="020F0502020204030204" pitchFamily="34" charset="0"/>
                <a:cs typeface="Calibri" panose="020F0502020204030204" pitchFamily="34" charset="0"/>
              </a:rPr>
              <a:t>Since</a:t>
            </a:r>
            <a:r>
              <a:rPr lang="fi-FI" sz="1400" dirty="0">
                <a:latin typeface="Calibri" panose="020F0502020204030204" pitchFamily="34" charset="0"/>
                <a:cs typeface="Calibri" panose="020F0502020204030204" pitchFamily="34" charset="0"/>
              </a:rPr>
              <a:t> </a:t>
            </a:r>
            <a:r>
              <a:rPr lang="fi-FI" sz="1400" dirty="0" err="1">
                <a:latin typeface="Calibri" panose="020F0502020204030204" pitchFamily="34" charset="0"/>
                <a:cs typeface="Calibri" panose="020F0502020204030204" pitchFamily="34" charset="0"/>
              </a:rPr>
              <a:t>this</a:t>
            </a:r>
            <a:r>
              <a:rPr lang="fi-FI" sz="1400" dirty="0">
                <a:latin typeface="Calibri" panose="020F0502020204030204" pitchFamily="34" charset="0"/>
                <a:cs typeface="Calibri" panose="020F0502020204030204" pitchFamily="34" charset="0"/>
              </a:rPr>
              <a:t> </a:t>
            </a:r>
            <a:r>
              <a:rPr lang="fi-FI" sz="1400" dirty="0" err="1">
                <a:latin typeface="Calibri" panose="020F0502020204030204" pitchFamily="34" charset="0"/>
                <a:cs typeface="Calibri" panose="020F0502020204030204" pitchFamily="34" charset="0"/>
              </a:rPr>
              <a:t>user</a:t>
            </a:r>
            <a:r>
              <a:rPr lang="fi-FI" sz="1400" dirty="0">
                <a:latin typeface="Calibri" panose="020F0502020204030204" pitchFamily="34" charset="0"/>
                <a:cs typeface="Calibri" panose="020F0502020204030204" pitchFamily="34" charset="0"/>
              </a:rPr>
              <a:t> data is a </a:t>
            </a:r>
            <a:r>
              <a:rPr lang="fi-FI" sz="1400" dirty="0" err="1">
                <a:latin typeface="Calibri" panose="020F0502020204030204" pitchFamily="34" charset="0"/>
                <a:cs typeface="Calibri" panose="020F0502020204030204" pitchFamily="34" charset="0"/>
              </a:rPr>
              <a:t>real</a:t>
            </a:r>
            <a:r>
              <a:rPr lang="fi-FI" sz="1400" dirty="0">
                <a:latin typeface="Calibri" panose="020F0502020204030204" pitchFamily="34" charset="0"/>
                <a:cs typeface="Calibri" panose="020F0502020204030204" pitchFamily="34" charset="0"/>
              </a:rPr>
              <a:t> </a:t>
            </a:r>
            <a:r>
              <a:rPr lang="fi-FI" sz="1400" dirty="0" err="1">
                <a:latin typeface="Calibri" panose="020F0502020204030204" pitchFamily="34" charset="0"/>
                <a:cs typeface="Calibri" panose="020F0502020204030204" pitchFamily="34" charset="0"/>
              </a:rPr>
              <a:t>time</a:t>
            </a:r>
            <a:r>
              <a:rPr lang="fi-FI" sz="1400" dirty="0">
                <a:latin typeface="Calibri" panose="020F0502020204030204" pitchFamily="34" charset="0"/>
                <a:cs typeface="Calibri" panose="020F0502020204030204" pitchFamily="34" charset="0"/>
              </a:rPr>
              <a:t> data and </a:t>
            </a:r>
            <a:r>
              <a:rPr lang="fi-FI" sz="1400" dirty="0" err="1">
                <a:latin typeface="Calibri" panose="020F0502020204030204" pitchFamily="34" charset="0"/>
                <a:cs typeface="Calibri" panose="020F0502020204030204" pitchFamily="34" charset="0"/>
              </a:rPr>
              <a:t>part</a:t>
            </a:r>
            <a:r>
              <a:rPr lang="fi-FI" sz="1400" dirty="0">
                <a:latin typeface="Calibri" panose="020F0502020204030204" pitchFamily="34" charset="0"/>
                <a:cs typeface="Calibri" panose="020F0502020204030204" pitchFamily="34" charset="0"/>
              </a:rPr>
              <a:t> of an e-</a:t>
            </a:r>
            <a:r>
              <a:rPr lang="fi-FI" sz="1400" dirty="0" err="1">
                <a:latin typeface="Calibri" panose="020F0502020204030204" pitchFamily="34" charset="0"/>
                <a:cs typeface="Calibri" panose="020F0502020204030204" pitchFamily="34" charset="0"/>
              </a:rPr>
              <a:t>commerce</a:t>
            </a:r>
            <a:r>
              <a:rPr lang="fi-FI" sz="1400" dirty="0">
                <a:latin typeface="Calibri" panose="020F0502020204030204" pitchFamily="34" charset="0"/>
                <a:cs typeface="Calibri" panose="020F0502020204030204" pitchFamily="34" charset="0"/>
              </a:rPr>
              <a:t> </a:t>
            </a:r>
            <a:r>
              <a:rPr lang="fi-FI" sz="1400" dirty="0" err="1">
                <a:latin typeface="Calibri" panose="020F0502020204030204" pitchFamily="34" charset="0"/>
                <a:cs typeface="Calibri" panose="020F0502020204030204" pitchFamily="34" charset="0"/>
              </a:rPr>
              <a:t>platform</a:t>
            </a:r>
            <a:r>
              <a:rPr lang="fi-FI" sz="1400" dirty="0">
                <a:latin typeface="Calibri" panose="020F0502020204030204" pitchFamily="34" charset="0"/>
                <a:cs typeface="Calibri" panose="020F0502020204030204" pitchFamily="34" charset="0"/>
              </a:rPr>
              <a:t>, </a:t>
            </a:r>
            <a:r>
              <a:rPr lang="fi-FI" sz="1400" dirty="0" err="1">
                <a:latin typeface="Calibri" panose="020F0502020204030204" pitchFamily="34" charset="0"/>
                <a:cs typeface="Calibri" panose="020F0502020204030204" pitchFamily="34" charset="0"/>
              </a:rPr>
              <a:t>the</a:t>
            </a:r>
            <a:r>
              <a:rPr lang="fi-FI" sz="1400" dirty="0">
                <a:latin typeface="Calibri" panose="020F0502020204030204" pitchFamily="34" charset="0"/>
                <a:cs typeface="Calibri" panose="020F0502020204030204" pitchFamily="34" charset="0"/>
              </a:rPr>
              <a:t> </a:t>
            </a:r>
            <a:r>
              <a:rPr lang="fi-FI" sz="1400" dirty="0" err="1">
                <a:latin typeface="Calibri" panose="020F0502020204030204" pitchFamily="34" charset="0"/>
                <a:cs typeface="Calibri" panose="020F0502020204030204" pitchFamily="34" charset="0"/>
              </a:rPr>
              <a:t>outlier</a:t>
            </a:r>
            <a:r>
              <a:rPr lang="fi-FI" sz="1400" dirty="0">
                <a:latin typeface="Calibri" panose="020F0502020204030204" pitchFamily="34" charset="0"/>
                <a:cs typeface="Calibri" panose="020F0502020204030204" pitchFamily="34" charset="0"/>
              </a:rPr>
              <a:t> </a:t>
            </a:r>
            <a:r>
              <a:rPr lang="fi-FI" sz="1400" dirty="0" err="1">
                <a:latin typeface="Calibri" panose="020F0502020204030204" pitchFamily="34" charset="0"/>
                <a:cs typeface="Calibri" panose="020F0502020204030204" pitchFamily="34" charset="0"/>
              </a:rPr>
              <a:t>reported</a:t>
            </a:r>
            <a:r>
              <a:rPr lang="fi-FI" sz="1400" dirty="0">
                <a:latin typeface="Calibri" panose="020F0502020204030204" pitchFamily="34" charset="0"/>
                <a:cs typeface="Calibri" panose="020F0502020204030204" pitchFamily="34" charset="0"/>
              </a:rPr>
              <a:t> </a:t>
            </a:r>
            <a:r>
              <a:rPr lang="fi-FI" sz="1400" dirty="0" err="1">
                <a:latin typeface="Calibri" panose="020F0502020204030204" pitchFamily="34" charset="0"/>
                <a:cs typeface="Calibri" panose="020F0502020204030204" pitchFamily="34" charset="0"/>
              </a:rPr>
              <a:t>are</a:t>
            </a:r>
            <a:r>
              <a:rPr lang="fi-FI" sz="1400" dirty="0">
                <a:latin typeface="Calibri" panose="020F0502020204030204" pitchFamily="34" charset="0"/>
                <a:cs typeface="Calibri" panose="020F0502020204030204" pitchFamily="34" charset="0"/>
              </a:rPr>
              <a:t> </a:t>
            </a:r>
            <a:r>
              <a:rPr lang="fi-FI" sz="1400" dirty="0" err="1">
                <a:latin typeface="Calibri" panose="020F0502020204030204" pitchFamily="34" charset="0"/>
                <a:cs typeface="Calibri" panose="020F0502020204030204" pitchFamily="34" charset="0"/>
              </a:rPr>
              <a:t>accepted</a:t>
            </a:r>
            <a:r>
              <a:rPr lang="fi-FI" sz="1400" dirty="0">
                <a:latin typeface="Calibri" panose="020F0502020204030204" pitchFamily="34" charset="0"/>
                <a:cs typeface="Calibri" panose="020F0502020204030204" pitchFamily="34" charset="0"/>
              </a:rPr>
              <a:t> and </a:t>
            </a:r>
            <a:r>
              <a:rPr lang="fi-FI" sz="1400" dirty="0" err="1">
                <a:latin typeface="Calibri" panose="020F0502020204030204" pitchFamily="34" charset="0"/>
                <a:cs typeface="Calibri" panose="020F0502020204030204" pitchFamily="34" charset="0"/>
              </a:rPr>
              <a:t>hence</a:t>
            </a:r>
            <a:r>
              <a:rPr lang="fi-FI" sz="1400" dirty="0">
                <a:latin typeface="Calibri" panose="020F0502020204030204" pitchFamily="34" charset="0"/>
                <a:cs typeface="Calibri" panose="020F0502020204030204" pitchFamily="34" charset="0"/>
              </a:rPr>
              <a:t> </a:t>
            </a:r>
            <a:r>
              <a:rPr lang="fi-FI" sz="1400" dirty="0" err="1">
                <a:latin typeface="Calibri" panose="020F0502020204030204" pitchFamily="34" charset="0"/>
                <a:cs typeface="Calibri" panose="020F0502020204030204" pitchFamily="34" charset="0"/>
              </a:rPr>
              <a:t>can’t</a:t>
            </a:r>
            <a:r>
              <a:rPr lang="fi-FI" sz="1400" dirty="0">
                <a:latin typeface="Calibri" panose="020F0502020204030204" pitchFamily="34" charset="0"/>
                <a:cs typeface="Calibri" panose="020F0502020204030204" pitchFamily="34" charset="0"/>
              </a:rPr>
              <a:t> </a:t>
            </a:r>
            <a:r>
              <a:rPr lang="fi-FI" sz="1400" dirty="0" err="1">
                <a:latin typeface="Calibri" panose="020F0502020204030204" pitchFamily="34" charset="0"/>
                <a:cs typeface="Calibri" panose="020F0502020204030204" pitchFamily="34" charset="0"/>
              </a:rPr>
              <a:t>be</a:t>
            </a:r>
            <a:r>
              <a:rPr lang="fi-FI" sz="1400" dirty="0">
                <a:latin typeface="Calibri" panose="020F0502020204030204" pitchFamily="34" charset="0"/>
                <a:cs typeface="Calibri" panose="020F0502020204030204" pitchFamily="34" charset="0"/>
              </a:rPr>
              <a:t> </a:t>
            </a:r>
            <a:r>
              <a:rPr lang="fi-FI" sz="1400" dirty="0" err="1">
                <a:latin typeface="Calibri" panose="020F0502020204030204" pitchFamily="34" charset="0"/>
                <a:cs typeface="Calibri" panose="020F0502020204030204" pitchFamily="34" charset="0"/>
              </a:rPr>
              <a:t>removed</a:t>
            </a:r>
            <a:r>
              <a:rPr lang="fi-FI" sz="1400" dirty="0">
                <a:latin typeface="Calibri" panose="020F0502020204030204" pitchFamily="34" charset="0"/>
                <a:cs typeface="Calibri" panose="020F0502020204030204" pitchFamily="34" charset="0"/>
              </a:rPr>
              <a:t>.</a:t>
            </a:r>
            <a:endParaRPr lang="en-US" sz="1400" dirty="0">
              <a:latin typeface="Calibri" panose="020F0502020204030204" pitchFamily="34" charset="0"/>
              <a:cs typeface="Calibri" panose="020F0502020204030204" pitchFamily="34" charset="0"/>
            </a:endParaRPr>
          </a:p>
          <a:p>
            <a:pPr marL="114300" indent="0">
              <a:buNone/>
            </a:pPr>
            <a:endParaRPr sz="1400" dirty="0">
              <a:latin typeface="Calibri" panose="020F0502020204030204" pitchFamily="34" charset="0"/>
              <a:cs typeface="Calibri" panose="020F0502020204030204" pitchFamily="34"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latin typeface="Calibri" panose="020F0502020204030204" pitchFamily="34" charset="0"/>
                <a:cs typeface="Calibri" panose="020F0502020204030204" pitchFamily="34" charset="0"/>
              </a:rPr>
              <a:t>16</a:t>
            </a:fld>
            <a:endParaRPr dirty="0">
              <a:latin typeface="Calibri" panose="020F0502020204030204" pitchFamily="34" charset="0"/>
              <a:cs typeface="Calibri" panose="020F0502020204030204" pitchFamily="34" charset="0"/>
            </a:endParaRPr>
          </a:p>
        </p:txBody>
      </p:sp>
      <p:grpSp>
        <p:nvGrpSpPr>
          <p:cNvPr id="348" name="Google Shape;348;p13"/>
          <p:cNvGrpSpPr/>
          <p:nvPr/>
        </p:nvGrpSpPr>
        <p:grpSpPr>
          <a:xfrm>
            <a:off x="6996633" y="115517"/>
            <a:ext cx="1978743" cy="1070253"/>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Picture 2"/>
          <p:cNvPicPr>
            <a:picLocks noChangeAspect="1"/>
          </p:cNvPicPr>
          <p:nvPr/>
        </p:nvPicPr>
        <p:blipFill>
          <a:blip r:embed="rId3"/>
          <a:stretch>
            <a:fillRect/>
          </a:stretch>
        </p:blipFill>
        <p:spPr>
          <a:xfrm>
            <a:off x="457199" y="1112560"/>
            <a:ext cx="5725326" cy="3102395"/>
          </a:xfrm>
          <a:prstGeom prst="rect">
            <a:avLst/>
          </a:prstGeom>
        </p:spPr>
      </p:pic>
    </p:spTree>
    <p:extLst>
      <p:ext uri="{BB962C8B-B14F-4D97-AF65-F5344CB8AC3E}">
        <p14:creationId xmlns:p14="http://schemas.microsoft.com/office/powerpoint/2010/main" val="2065346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5640900" cy="656862"/>
          </a:xfrm>
          <a:prstGeom prst="rect">
            <a:avLst/>
          </a:prstGeom>
        </p:spPr>
        <p:txBody>
          <a:bodyPr spcFirstLastPara="1" wrap="square" lIns="0" tIns="0" rIns="0" bIns="0" anchor="t" anchorCtr="0">
            <a:noAutofit/>
          </a:bodyPr>
          <a:lstStyle/>
          <a:p>
            <a:pPr lvl="0"/>
            <a:r>
              <a:rPr lang="en" sz="2800" u="sng" dirty="0">
                <a:latin typeface="Calibri" panose="020F0502020204030204" pitchFamily="34" charset="0"/>
                <a:cs typeface="Calibri" panose="020F0502020204030204" pitchFamily="34" charset="0"/>
              </a:rPr>
              <a:t>Conclusion</a:t>
            </a:r>
            <a:r>
              <a:rPr lang="en" sz="2800" dirty="0">
                <a:latin typeface="Calibri" panose="020F0502020204030204" pitchFamily="34" charset="0"/>
                <a:cs typeface="Calibri" panose="020F0502020204030204" pitchFamily="34" charset="0"/>
              </a:rPr>
              <a:t>:</a:t>
            </a:r>
            <a:endParaRPr sz="2800" dirty="0">
              <a:latin typeface="Calibri" panose="020F0502020204030204" pitchFamily="34" charset="0"/>
              <a:cs typeface="Calibri" panose="020F0502020204030204" pitchFamily="34"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latin typeface="Calibri" panose="020F0502020204030204" pitchFamily="34" charset="0"/>
                <a:cs typeface="Calibri" panose="020F0502020204030204" pitchFamily="34" charset="0"/>
              </a:rPr>
              <a:t>17</a:t>
            </a:fld>
            <a:endParaRPr dirty="0">
              <a:latin typeface="Calibri" panose="020F0502020204030204" pitchFamily="34" charset="0"/>
              <a:cs typeface="Calibri" panose="020F0502020204030204" pitchFamily="34" charset="0"/>
            </a:endParaRPr>
          </a:p>
        </p:txBody>
      </p:sp>
      <p:grpSp>
        <p:nvGrpSpPr>
          <p:cNvPr id="348" name="Google Shape;348;p13"/>
          <p:cNvGrpSpPr/>
          <p:nvPr/>
        </p:nvGrpSpPr>
        <p:grpSpPr>
          <a:xfrm>
            <a:off x="6996633" y="115517"/>
            <a:ext cx="1978743" cy="1070253"/>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 name="Google Shape;345;p13">
            <a:extLst>
              <a:ext uri="{FF2B5EF4-FFF2-40B4-BE49-F238E27FC236}">
                <a16:creationId xmlns:a16="http://schemas.microsoft.com/office/drawing/2014/main" id="{5A24F0C6-D417-2B80-0308-4711DDAE8F0E}"/>
              </a:ext>
            </a:extLst>
          </p:cNvPr>
          <p:cNvSpPr txBox="1">
            <a:spLocks/>
          </p:cNvSpPr>
          <p:nvPr/>
        </p:nvSpPr>
        <p:spPr>
          <a:xfrm>
            <a:off x="390182" y="1185770"/>
            <a:ext cx="7683910" cy="305761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marL="114300" indent="0">
              <a:buNone/>
            </a:pPr>
            <a:r>
              <a:rPr lang="en-US" sz="1400" dirty="0">
                <a:latin typeface="Calibri" panose="020F0502020204030204" pitchFamily="34" charset="0"/>
                <a:cs typeface="Calibri" panose="020F0502020204030204" pitchFamily="34" charset="0"/>
              </a:rPr>
              <a:t>In order to achieve higher revenue during </a:t>
            </a:r>
            <a:r>
              <a:rPr lang="en-IN" sz="1400" b="1" dirty="0">
                <a:latin typeface="Calibri" panose="020F0502020204030204" pitchFamily="34" charset="0"/>
                <a:cs typeface="Calibri" panose="020F0502020204030204" pitchFamily="34" charset="0"/>
              </a:rPr>
              <a:t>‘Super Festive Sale’, </a:t>
            </a:r>
            <a:r>
              <a:rPr lang="en-US" sz="1400" dirty="0">
                <a:latin typeface="Calibri" panose="020F0502020204030204" pitchFamily="34" charset="0"/>
                <a:cs typeface="Calibri" panose="020F0502020204030204" pitchFamily="34" charset="0"/>
              </a:rPr>
              <a:t>we need to focus on following criterions:</a:t>
            </a:r>
          </a:p>
          <a:p>
            <a:r>
              <a:rPr lang="fi-FI" sz="1400" dirty="0">
                <a:latin typeface="Calibri" panose="020F0502020204030204" pitchFamily="34" charset="0"/>
                <a:cs typeface="Calibri" panose="020F0502020204030204" pitchFamily="34" charset="0"/>
              </a:rPr>
              <a:t>As only May, </a:t>
            </a:r>
            <a:r>
              <a:rPr lang="en-US" sz="1400" dirty="0">
                <a:latin typeface="Calibri" panose="020F0502020204030204" pitchFamily="34" charset="0"/>
                <a:cs typeface="Calibri" panose="020F0502020204030204" pitchFamily="34" charset="0"/>
              </a:rPr>
              <a:t>Nov, March and December contributes to maximum traffic</a:t>
            </a:r>
            <a:r>
              <a:rPr lang="fi-FI" sz="1400" dirty="0">
                <a:latin typeface="Calibri" panose="020F0502020204030204" pitchFamily="34" charset="0"/>
                <a:cs typeface="Calibri" panose="020F0502020204030204" pitchFamily="34" charset="0"/>
              </a:rPr>
              <a:t>, some strategies need to be planned for other months (Specially for Jan and April).</a:t>
            </a:r>
          </a:p>
          <a:p>
            <a:r>
              <a:rPr lang="fi-FI" sz="1400" dirty="0">
                <a:latin typeface="Calibri" panose="020F0502020204030204" pitchFamily="34" charset="0"/>
                <a:cs typeface="Calibri" panose="020F0502020204030204" pitchFamily="34" charset="0"/>
              </a:rPr>
              <a:t>As people are not visting site at the time of festival(special days), some strategies need to be planned during special days.</a:t>
            </a:r>
          </a:p>
          <a:p>
            <a:r>
              <a:rPr lang="fi-FI" sz="1400" dirty="0">
                <a:latin typeface="Calibri" panose="020F0502020204030204" pitchFamily="34" charset="0"/>
                <a:cs typeface="Calibri" panose="020F0502020204030204" pitchFamily="34" charset="0"/>
              </a:rPr>
              <a:t>As returning customers are speding more time on site but purchasing less, some strategies need to be planned to attract existing customers.</a:t>
            </a:r>
          </a:p>
          <a:p>
            <a:r>
              <a:rPr lang="fi-FI" sz="1400" dirty="0">
                <a:latin typeface="Calibri" panose="020F0502020204030204" pitchFamily="34" charset="0"/>
                <a:cs typeface="Calibri" panose="020F0502020204030204" pitchFamily="34" charset="0"/>
              </a:rPr>
              <a:t>Most of the revenue is coming from region 1 and 3, some strategies need to be planned to attract customers from other regions.</a:t>
            </a:r>
          </a:p>
          <a:p>
            <a:r>
              <a:rPr lang="fi-FI" sz="1400" dirty="0">
                <a:latin typeface="Calibri" panose="020F0502020204030204" pitchFamily="34" charset="0"/>
                <a:cs typeface="Calibri" panose="020F0502020204030204" pitchFamily="34" charset="0"/>
              </a:rPr>
              <a:t>Main contribution is coming from Operating System 2, some strategies need to be planned to work on it.</a:t>
            </a:r>
          </a:p>
          <a:p>
            <a:endParaRPr lang="fi-FI" sz="1400" dirty="0">
              <a:latin typeface="Calibri" panose="020F0502020204030204" pitchFamily="34" charset="0"/>
              <a:cs typeface="Calibri" panose="020F0502020204030204" pitchFamily="34" charset="0"/>
            </a:endParaRPr>
          </a:p>
          <a:p>
            <a:endParaRPr lang="fi-FI" sz="1400" dirty="0">
              <a:latin typeface="Calibri" panose="020F0502020204030204" pitchFamily="34" charset="0"/>
              <a:cs typeface="Calibri" panose="020F0502020204030204" pitchFamily="34" charset="0"/>
            </a:endParaRPr>
          </a:p>
          <a:p>
            <a:endParaRPr lang="fi-FI" sz="1400" dirty="0">
              <a:latin typeface="Calibri" panose="020F0502020204030204" pitchFamily="34" charset="0"/>
              <a:cs typeface="Calibri" panose="020F0502020204030204" pitchFamily="34" charset="0"/>
            </a:endParaRPr>
          </a:p>
          <a:p>
            <a:endParaRPr lang="fi-FI" sz="1400" dirty="0">
              <a:latin typeface="Calibri" panose="020F0502020204030204" pitchFamily="34" charset="0"/>
              <a:cs typeface="Calibri" panose="020F0502020204030204" pitchFamily="34" charset="0"/>
            </a:endParaRPr>
          </a:p>
          <a:p>
            <a:endParaRPr lang="fi-FI" sz="1400"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a:p>
            <a:pPr marL="114300" indent="0">
              <a:buNone/>
            </a:pP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02293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5" name="Google Shape;345;p13"/>
          <p:cNvSpPr txBox="1">
            <a:spLocks noGrp="1"/>
          </p:cNvSpPr>
          <p:nvPr>
            <p:ph type="body" idx="1"/>
          </p:nvPr>
        </p:nvSpPr>
        <p:spPr>
          <a:xfrm>
            <a:off x="457199" y="1155442"/>
            <a:ext cx="8130855" cy="3646633"/>
          </a:xfrm>
          <a:prstGeom prst="rect">
            <a:avLst/>
          </a:prstGeom>
        </p:spPr>
        <p:txBody>
          <a:bodyPr spcFirstLastPara="1" wrap="square" lIns="0" tIns="0" rIns="0" bIns="0" anchor="t" anchorCtr="0">
            <a:noAutofit/>
          </a:bodyPr>
          <a:lstStyle/>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sz="1400" dirty="0">
              <a:latin typeface="Calibri" panose="020F0502020204030204" pitchFamily="34" charset="0"/>
              <a:cs typeface="Calibri" panose="020F0502020204030204" pitchFamily="34"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latin typeface="Calibri" panose="020F0502020204030204" pitchFamily="34" charset="0"/>
                <a:cs typeface="Calibri" panose="020F0502020204030204" pitchFamily="34" charset="0"/>
              </a:rPr>
              <a:t>18</a:t>
            </a:fld>
            <a:endParaRPr dirty="0">
              <a:latin typeface="Calibri" panose="020F0502020204030204" pitchFamily="34" charset="0"/>
              <a:cs typeface="Calibri" panose="020F0502020204030204" pitchFamily="34" charset="0"/>
            </a:endParaRPr>
          </a:p>
        </p:txBody>
      </p:sp>
      <p:grpSp>
        <p:nvGrpSpPr>
          <p:cNvPr id="348" name="Google Shape;348;p13"/>
          <p:cNvGrpSpPr/>
          <p:nvPr/>
        </p:nvGrpSpPr>
        <p:grpSpPr>
          <a:xfrm>
            <a:off x="6996633" y="115517"/>
            <a:ext cx="1978743" cy="1070253"/>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Rectangle 2"/>
          <p:cNvSpPr/>
          <p:nvPr/>
        </p:nvSpPr>
        <p:spPr>
          <a:xfrm>
            <a:off x="2236626" y="2067253"/>
            <a:ext cx="4572000" cy="707886"/>
          </a:xfrm>
          <a:prstGeom prst="rect">
            <a:avLst/>
          </a:prstGeom>
        </p:spPr>
        <p:txBody>
          <a:bodyPr>
            <a:spAutoFit/>
          </a:bodyPr>
          <a:lstStyle/>
          <a:p>
            <a:pPr algn="ctr"/>
            <a:r>
              <a:rPr lang="en-US" sz="4000" dirty="0">
                <a:solidFill>
                  <a:srgbClr val="C00000"/>
                </a:solidFill>
              </a:rPr>
              <a:t>THANK YOU</a:t>
            </a:r>
          </a:p>
        </p:txBody>
      </p:sp>
    </p:spTree>
    <p:extLst>
      <p:ext uri="{BB962C8B-B14F-4D97-AF65-F5344CB8AC3E}">
        <p14:creationId xmlns:p14="http://schemas.microsoft.com/office/powerpoint/2010/main" val="3490237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23594" y="704175"/>
            <a:ext cx="5640900" cy="656862"/>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800" dirty="0">
                <a:latin typeface="Calibri" panose="020F0502020204030204" pitchFamily="34" charset="0"/>
                <a:cs typeface="Calibri" panose="020F0502020204030204" pitchFamily="34" charset="0"/>
              </a:rPr>
              <a:t>Data Analysis - Objective</a:t>
            </a:r>
            <a:endParaRPr sz="2800" dirty="0">
              <a:latin typeface="Calibri" panose="020F0502020204030204" pitchFamily="34" charset="0"/>
              <a:cs typeface="Calibri" panose="020F0502020204030204" pitchFamily="34" charset="0"/>
            </a:endParaRPr>
          </a:p>
        </p:txBody>
      </p:sp>
      <p:sp>
        <p:nvSpPr>
          <p:cNvPr id="345" name="Google Shape;345;p13"/>
          <p:cNvSpPr txBox="1">
            <a:spLocks noGrp="1"/>
          </p:cNvSpPr>
          <p:nvPr>
            <p:ph type="body" idx="1"/>
          </p:nvPr>
        </p:nvSpPr>
        <p:spPr>
          <a:xfrm>
            <a:off x="381924" y="1232497"/>
            <a:ext cx="7683910" cy="2060772"/>
          </a:xfrm>
          <a:prstGeom prst="rect">
            <a:avLst/>
          </a:prstGeom>
        </p:spPr>
        <p:txBody>
          <a:bodyPr spcFirstLastPara="1" wrap="square" lIns="0" tIns="0" rIns="0" bIns="0" anchor="t" anchorCtr="0">
            <a:noAutofit/>
          </a:bodyPr>
          <a:lstStyle/>
          <a:p>
            <a:pPr marL="114300" indent="0">
              <a:buNone/>
            </a:pPr>
            <a:r>
              <a:rPr lang="en-US" sz="1400" i="1" dirty="0" err="1">
                <a:latin typeface="Calibri" panose="020F0502020204030204" pitchFamily="34" charset="0"/>
                <a:cs typeface="Calibri" panose="020F0502020204030204" pitchFamily="34" charset="0"/>
              </a:rPr>
              <a:t>Megakkart</a:t>
            </a:r>
            <a:r>
              <a:rPr lang="en-US" sz="1400" i="1" dirty="0">
                <a:latin typeface="Calibri" panose="020F0502020204030204" pitchFamily="34" charset="0"/>
                <a:cs typeface="Calibri" panose="020F0502020204030204" pitchFamily="34" charset="0"/>
              </a:rPr>
              <a:t> (an e-commerce platform) </a:t>
            </a:r>
            <a:r>
              <a:rPr lang="en-US" sz="1400" dirty="0">
                <a:latin typeface="Calibri" panose="020F0502020204030204" pitchFamily="34" charset="0"/>
                <a:cs typeface="Calibri" panose="020F0502020204030204" pitchFamily="34" charset="0"/>
              </a:rPr>
              <a:t>is planning a </a:t>
            </a:r>
            <a:r>
              <a:rPr lang="en-US" sz="1400" b="1" dirty="0">
                <a:latin typeface="Calibri" panose="020F0502020204030204" pitchFamily="34" charset="0"/>
                <a:cs typeface="Calibri" panose="020F0502020204030204" pitchFamily="34" charset="0"/>
              </a:rPr>
              <a:t>‘Super Festive Sale’ </a:t>
            </a:r>
            <a:r>
              <a:rPr lang="en-US" sz="1400" dirty="0">
                <a:latin typeface="Calibri" panose="020F0502020204030204" pitchFamily="34" charset="0"/>
                <a:cs typeface="Calibri" panose="020F0502020204030204" pitchFamily="34" charset="0"/>
              </a:rPr>
              <a:t>where it wants to achieve a GMV sales of </a:t>
            </a:r>
            <a:r>
              <a:rPr lang="en-US" sz="1400" b="1" dirty="0">
                <a:latin typeface="Calibri" panose="020F0502020204030204" pitchFamily="34" charset="0"/>
                <a:cs typeface="Calibri" panose="020F0502020204030204" pitchFamily="34" charset="0"/>
              </a:rPr>
              <a:t>INR 500 crores</a:t>
            </a:r>
            <a:r>
              <a:rPr lang="en-US" sz="1400" dirty="0">
                <a:latin typeface="Calibri" panose="020F0502020204030204" pitchFamily="34" charset="0"/>
                <a:cs typeface="Calibri" panose="020F0502020204030204" pitchFamily="34" charset="0"/>
              </a:rPr>
              <a:t>. </a:t>
            </a:r>
          </a:p>
          <a:p>
            <a:r>
              <a:rPr lang="fi-FI" sz="1400" dirty="0" err="1">
                <a:latin typeface="Calibri" panose="020F0502020204030204" pitchFamily="34" charset="0"/>
                <a:cs typeface="Calibri" panose="020F0502020204030204" pitchFamily="34" charset="0"/>
              </a:rPr>
              <a:t>We</a:t>
            </a:r>
            <a:r>
              <a:rPr lang="fi-FI" sz="1400" dirty="0">
                <a:latin typeface="Calibri" panose="020F0502020204030204" pitchFamily="34" charset="0"/>
                <a:cs typeface="Calibri" panose="020F0502020204030204" pitchFamily="34" charset="0"/>
              </a:rPr>
              <a:t> </a:t>
            </a:r>
            <a:r>
              <a:rPr lang="fi-FI" sz="1400" dirty="0" err="1">
                <a:latin typeface="Calibri" panose="020F0502020204030204" pitchFamily="34" charset="0"/>
                <a:cs typeface="Calibri" panose="020F0502020204030204" pitchFamily="34" charset="0"/>
              </a:rPr>
              <a:t>need</a:t>
            </a:r>
            <a:r>
              <a:rPr lang="fi-FI" sz="1400" dirty="0">
                <a:latin typeface="Calibri" panose="020F0502020204030204" pitchFamily="34" charset="0"/>
                <a:cs typeface="Calibri" panose="020F0502020204030204" pitchFamily="34" charset="0"/>
              </a:rPr>
              <a:t> to </a:t>
            </a:r>
            <a:r>
              <a:rPr lang="fi-FI" sz="1400" dirty="0" err="1">
                <a:latin typeface="Calibri" panose="020F0502020204030204" pitchFamily="34" charset="0"/>
                <a:cs typeface="Calibri" panose="020F0502020204030204" pitchFamily="34" charset="0"/>
              </a:rPr>
              <a:t>analyse</a:t>
            </a:r>
            <a:r>
              <a:rPr lang="fi-FI" sz="1400" dirty="0">
                <a:latin typeface="Calibri" panose="020F0502020204030204" pitchFamily="34" charset="0"/>
                <a:cs typeface="Calibri" panose="020F0502020204030204" pitchFamily="34" charset="0"/>
              </a:rPr>
              <a:t> </a:t>
            </a:r>
            <a:r>
              <a:rPr lang="fi-FI" sz="1400" dirty="0" err="1">
                <a:latin typeface="Calibri" panose="020F0502020204030204" pitchFamily="34" charset="0"/>
                <a:cs typeface="Calibri" panose="020F0502020204030204" pitchFamily="34" charset="0"/>
              </a:rPr>
              <a:t>how</a:t>
            </a:r>
            <a:r>
              <a:rPr lang="fi-FI" sz="1400" dirty="0">
                <a:latin typeface="Calibri" panose="020F0502020204030204" pitchFamily="34" charset="0"/>
                <a:cs typeface="Calibri" panose="020F0502020204030204" pitchFamily="34" charset="0"/>
              </a:rPr>
              <a:t> </a:t>
            </a:r>
            <a:r>
              <a:rPr lang="fi-FI" sz="1400" dirty="0" err="1">
                <a:latin typeface="Calibri" panose="020F0502020204030204" pitchFamily="34" charset="0"/>
                <a:cs typeface="Calibri" panose="020F0502020204030204" pitchFamily="34" charset="0"/>
              </a:rPr>
              <a:t>the</a:t>
            </a:r>
            <a:r>
              <a:rPr lang="fi-FI" sz="1400" dirty="0">
                <a:latin typeface="Calibri" panose="020F0502020204030204" pitchFamily="34" charset="0"/>
                <a:cs typeface="Calibri" panose="020F0502020204030204" pitchFamily="34" charset="0"/>
              </a:rPr>
              <a:t> </a:t>
            </a:r>
            <a:r>
              <a:rPr lang="fi-FI" sz="1400" dirty="0" err="1">
                <a:latin typeface="Calibri" panose="020F0502020204030204" pitchFamily="34" charset="0"/>
                <a:cs typeface="Calibri" panose="020F0502020204030204" pitchFamily="34" charset="0"/>
              </a:rPr>
              <a:t>different</a:t>
            </a:r>
            <a:r>
              <a:rPr lang="fi-FI" sz="1400" dirty="0">
                <a:latin typeface="Calibri" panose="020F0502020204030204" pitchFamily="34" charset="0"/>
                <a:cs typeface="Calibri" panose="020F0502020204030204" pitchFamily="34" charset="0"/>
              </a:rPr>
              <a:t> </a:t>
            </a:r>
            <a:r>
              <a:rPr lang="fi-FI" sz="1400" dirty="0" err="1">
                <a:latin typeface="Calibri" panose="020F0502020204030204" pitchFamily="34" charset="0"/>
                <a:cs typeface="Calibri" panose="020F0502020204030204" pitchFamily="34" charset="0"/>
              </a:rPr>
              <a:t>factors</a:t>
            </a:r>
            <a:r>
              <a:rPr lang="fi-FI" sz="1400" dirty="0">
                <a:latin typeface="Calibri" panose="020F0502020204030204" pitchFamily="34" charset="0"/>
                <a:cs typeface="Calibri" panose="020F0502020204030204" pitchFamily="34" charset="0"/>
              </a:rPr>
              <a:t> </a:t>
            </a:r>
            <a:r>
              <a:rPr lang="fi-FI" sz="1400" dirty="0" err="1">
                <a:latin typeface="Calibri" panose="020F0502020204030204" pitchFamily="34" charset="0"/>
                <a:cs typeface="Calibri" panose="020F0502020204030204" pitchFamily="34" charset="0"/>
              </a:rPr>
              <a:t>from</a:t>
            </a:r>
            <a:r>
              <a:rPr lang="fi-FI" sz="1400" dirty="0">
                <a:latin typeface="Calibri" panose="020F0502020204030204" pitchFamily="34" charset="0"/>
                <a:cs typeface="Calibri" panose="020F0502020204030204" pitchFamily="34" charset="0"/>
              </a:rPr>
              <a:t> </a:t>
            </a:r>
            <a:r>
              <a:rPr lang="fi-FI" sz="1400" dirty="0" err="1">
                <a:latin typeface="Calibri" panose="020F0502020204030204" pitchFamily="34" charset="0"/>
                <a:cs typeface="Calibri" panose="020F0502020204030204" pitchFamily="34" charset="0"/>
              </a:rPr>
              <a:t>last</a:t>
            </a:r>
            <a:r>
              <a:rPr lang="fi-FI" sz="1400" dirty="0">
                <a:latin typeface="Calibri" panose="020F0502020204030204" pitchFamily="34" charset="0"/>
                <a:cs typeface="Calibri" panose="020F0502020204030204" pitchFamily="34" charset="0"/>
              </a:rPr>
              <a:t> </a:t>
            </a:r>
            <a:r>
              <a:rPr lang="fi-FI" sz="1400" dirty="0" err="1">
                <a:latin typeface="Calibri" panose="020F0502020204030204" pitchFamily="34" charset="0"/>
                <a:cs typeface="Calibri" panose="020F0502020204030204" pitchFamily="34" charset="0"/>
              </a:rPr>
              <a:t>year</a:t>
            </a:r>
            <a:r>
              <a:rPr lang="fi-FI" sz="1400" dirty="0">
                <a:latin typeface="Calibri" panose="020F0502020204030204" pitchFamily="34" charset="0"/>
                <a:cs typeface="Calibri" panose="020F0502020204030204" pitchFamily="34" charset="0"/>
              </a:rPr>
              <a:t> </a:t>
            </a:r>
            <a:r>
              <a:rPr lang="fi-FI" sz="1400" dirty="0" err="1">
                <a:latin typeface="Calibri" panose="020F0502020204030204" pitchFamily="34" charset="0"/>
                <a:cs typeface="Calibri" panose="020F0502020204030204" pitchFamily="34" charset="0"/>
              </a:rPr>
              <a:t>user</a:t>
            </a:r>
            <a:r>
              <a:rPr lang="fi-FI" sz="1400" dirty="0">
                <a:latin typeface="Calibri" panose="020F0502020204030204" pitchFamily="34" charset="0"/>
                <a:cs typeface="Calibri" panose="020F0502020204030204" pitchFamily="34" charset="0"/>
              </a:rPr>
              <a:t> data of </a:t>
            </a:r>
            <a:r>
              <a:rPr lang="fi-FI" sz="1400" dirty="0" err="1">
                <a:latin typeface="Calibri" panose="020F0502020204030204" pitchFamily="34" charset="0"/>
                <a:cs typeface="Calibri" panose="020F0502020204030204" pitchFamily="34" charset="0"/>
              </a:rPr>
              <a:t>Megakkart</a:t>
            </a:r>
            <a:r>
              <a:rPr lang="fi-FI" sz="1400" dirty="0">
                <a:latin typeface="Calibri" panose="020F0502020204030204" pitchFamily="34" charset="0"/>
                <a:cs typeface="Calibri" panose="020F0502020204030204" pitchFamily="34" charset="0"/>
              </a:rPr>
              <a:t> </a:t>
            </a:r>
            <a:r>
              <a:rPr lang="fi-FI" sz="1400" dirty="0" err="1">
                <a:latin typeface="Calibri" panose="020F0502020204030204" pitchFamily="34" charset="0"/>
                <a:cs typeface="Calibri" panose="020F0502020204030204" pitchFamily="34" charset="0"/>
              </a:rPr>
              <a:t>platform</a:t>
            </a:r>
            <a:r>
              <a:rPr lang="fi-FI" sz="1400" dirty="0">
                <a:latin typeface="Calibri" panose="020F0502020204030204" pitchFamily="34" charset="0"/>
                <a:cs typeface="Calibri" panose="020F0502020204030204" pitchFamily="34" charset="0"/>
              </a:rPr>
              <a:t> </a:t>
            </a:r>
            <a:r>
              <a:rPr lang="fi-FI" sz="1400" dirty="0" err="1">
                <a:latin typeface="Calibri" panose="020F0502020204030204" pitchFamily="34" charset="0"/>
                <a:cs typeface="Calibri" panose="020F0502020204030204" pitchFamily="34" charset="0"/>
              </a:rPr>
              <a:t>affects</a:t>
            </a:r>
            <a:r>
              <a:rPr lang="fi-FI" sz="1400" dirty="0">
                <a:latin typeface="Calibri" panose="020F0502020204030204" pitchFamily="34" charset="0"/>
                <a:cs typeface="Calibri" panose="020F0502020204030204" pitchFamily="34" charset="0"/>
              </a:rPr>
              <a:t> </a:t>
            </a:r>
            <a:r>
              <a:rPr lang="fi-FI" sz="1400" dirty="0" err="1">
                <a:latin typeface="Calibri" panose="020F0502020204030204" pitchFamily="34" charset="0"/>
                <a:cs typeface="Calibri" panose="020F0502020204030204" pitchFamily="34" charset="0"/>
              </a:rPr>
              <a:t>the</a:t>
            </a:r>
            <a:r>
              <a:rPr lang="fi-FI" sz="1400" dirty="0">
                <a:latin typeface="Calibri" panose="020F0502020204030204" pitchFamily="34" charset="0"/>
                <a:cs typeface="Calibri" panose="020F0502020204030204" pitchFamily="34" charset="0"/>
              </a:rPr>
              <a:t> </a:t>
            </a:r>
            <a:r>
              <a:rPr lang="fi-FI" sz="1400" dirty="0" err="1">
                <a:latin typeface="Calibri" panose="020F0502020204030204" pitchFamily="34" charset="0"/>
                <a:cs typeface="Calibri" panose="020F0502020204030204" pitchFamily="34" charset="0"/>
              </a:rPr>
              <a:t>revenue</a:t>
            </a:r>
            <a:r>
              <a:rPr lang="fi-FI" sz="1400" dirty="0">
                <a:latin typeface="Calibri" panose="020F0502020204030204" pitchFamily="34" charset="0"/>
                <a:cs typeface="Calibri" panose="020F0502020204030204" pitchFamily="34" charset="0"/>
              </a:rPr>
              <a:t> (</a:t>
            </a:r>
            <a:r>
              <a:rPr lang="fi-FI" sz="1400" dirty="0" err="1">
                <a:latin typeface="Calibri" panose="020F0502020204030204" pitchFamily="34" charset="0"/>
                <a:cs typeface="Calibri" panose="020F0502020204030204" pitchFamily="34" charset="0"/>
              </a:rPr>
              <a:t>Sale</a:t>
            </a:r>
            <a:r>
              <a:rPr lang="fi-FI" sz="1400" dirty="0">
                <a:latin typeface="Calibri" panose="020F0502020204030204" pitchFamily="34" charset="0"/>
                <a:cs typeface="Calibri" panose="020F0502020204030204" pitchFamily="34" charset="0"/>
              </a:rPr>
              <a:t>).</a:t>
            </a:r>
          </a:p>
          <a:p>
            <a:r>
              <a:rPr lang="en-US" sz="1400" dirty="0">
                <a:latin typeface="Calibri" panose="020F0502020204030204" pitchFamily="34" charset="0"/>
                <a:cs typeface="Calibri" panose="020F0502020204030204" pitchFamily="34" charset="0"/>
              </a:rPr>
              <a:t>We need to identify whether the user on the web portal will make a purchase or not. </a:t>
            </a:r>
          </a:p>
          <a:p>
            <a:r>
              <a:rPr lang="en-US" sz="1400" dirty="0">
                <a:latin typeface="Calibri" panose="020F0502020204030204" pitchFamily="34" charset="0"/>
                <a:cs typeface="Calibri" panose="020F0502020204030204" pitchFamily="34" charset="0"/>
              </a:rPr>
              <a:t>Provide hooks for the customers who are at a risk of not making a purchase. </a:t>
            </a:r>
            <a:br>
              <a:rPr lang="en-US" sz="1400" dirty="0">
                <a:latin typeface="Calibri" panose="020F0502020204030204" pitchFamily="34" charset="0"/>
                <a:cs typeface="Calibri" panose="020F0502020204030204" pitchFamily="34" charset="0"/>
              </a:rPr>
            </a:br>
            <a:endParaRPr lang="en-US" sz="1400" dirty="0">
              <a:latin typeface="Calibri" panose="020F0502020204030204" pitchFamily="34" charset="0"/>
              <a:cs typeface="Calibri" panose="020F0502020204030204" pitchFamily="34" charset="0"/>
            </a:endParaRPr>
          </a:p>
          <a:p>
            <a:pPr lvl="1"/>
            <a:endParaRPr sz="1400" dirty="0">
              <a:latin typeface="Calibri" panose="020F0502020204030204" pitchFamily="34" charset="0"/>
              <a:cs typeface="Calibri" panose="020F0502020204030204" pitchFamily="34"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latin typeface="Calibri" panose="020F0502020204030204" pitchFamily="34" charset="0"/>
                <a:cs typeface="Calibri" panose="020F0502020204030204" pitchFamily="34" charset="0"/>
              </a:rPr>
              <a:t>2</a:t>
            </a:fld>
            <a:endParaRPr dirty="0">
              <a:latin typeface="Calibri" panose="020F0502020204030204" pitchFamily="34" charset="0"/>
              <a:cs typeface="Calibri" panose="020F0502020204030204" pitchFamily="34" charset="0"/>
            </a:endParaRPr>
          </a:p>
        </p:txBody>
      </p:sp>
      <p:grpSp>
        <p:nvGrpSpPr>
          <p:cNvPr id="348" name="Google Shape;348;p13"/>
          <p:cNvGrpSpPr/>
          <p:nvPr/>
        </p:nvGrpSpPr>
        <p:grpSpPr>
          <a:xfrm>
            <a:off x="6996633" y="115517"/>
            <a:ext cx="1978743" cy="1070253"/>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745798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7" name="Google Shape;343;p13">
            <a:extLst>
              <a:ext uri="{FF2B5EF4-FFF2-40B4-BE49-F238E27FC236}">
                <a16:creationId xmlns:a16="http://schemas.microsoft.com/office/drawing/2014/main" id="{401C21E7-0AFB-0877-EBA4-3D536D0277B1}"/>
              </a:ext>
            </a:extLst>
          </p:cNvPr>
          <p:cNvSpPr txBox="1">
            <a:spLocks noGrp="1"/>
          </p:cNvSpPr>
          <p:nvPr>
            <p:ph type="ctrTitle"/>
          </p:nvPr>
        </p:nvSpPr>
        <p:spPr>
          <a:xfrm>
            <a:off x="1133474" y="2306637"/>
            <a:ext cx="5960269" cy="141605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600" dirty="0">
                <a:solidFill>
                  <a:srgbClr val="C00000"/>
                </a:solidFill>
                <a:latin typeface="Calibri" panose="020F0502020204030204" pitchFamily="34" charset="0"/>
                <a:cs typeface="Calibri" panose="020F0502020204030204" pitchFamily="34" charset="0"/>
              </a:rPr>
              <a:t>Exploratory Data Analysis</a:t>
            </a:r>
            <a:endParaRPr sz="3600" dirty="0">
              <a:solidFill>
                <a:srgbClr val="C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6490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5" name="Google Shape;345;p13"/>
          <p:cNvSpPr txBox="1">
            <a:spLocks noGrp="1"/>
          </p:cNvSpPr>
          <p:nvPr>
            <p:ph type="body" idx="1"/>
          </p:nvPr>
        </p:nvSpPr>
        <p:spPr>
          <a:xfrm>
            <a:off x="401100" y="593106"/>
            <a:ext cx="7683910" cy="4112096"/>
          </a:xfrm>
          <a:prstGeom prst="rect">
            <a:avLst/>
          </a:prstGeom>
        </p:spPr>
        <p:txBody>
          <a:bodyPr spcFirstLastPara="1" wrap="square" lIns="0" tIns="0" rIns="0" bIns="0" anchor="t" anchorCtr="0">
            <a:noAutofit/>
          </a:bodyPr>
          <a:lstStyle/>
          <a:p>
            <a:pPr marL="114300" indent="0">
              <a:buNone/>
            </a:pPr>
            <a:r>
              <a:rPr lang="fi-FI" sz="2000" u="sng" dirty="0" err="1">
                <a:latin typeface="Calibri" panose="020F0502020204030204" pitchFamily="34" charset="0"/>
                <a:cs typeface="Calibri" panose="020F0502020204030204" pitchFamily="34" charset="0"/>
              </a:rPr>
              <a:t>Analysing</a:t>
            </a:r>
            <a:r>
              <a:rPr lang="fi-FI" sz="2000" u="sng" dirty="0">
                <a:latin typeface="Calibri" panose="020F0502020204030204" pitchFamily="34" charset="0"/>
                <a:cs typeface="Calibri" panose="020F0502020204030204" pitchFamily="34" charset="0"/>
              </a:rPr>
              <a:t> </a:t>
            </a:r>
            <a:r>
              <a:rPr lang="fi-FI" sz="2000" u="sng" dirty="0" err="1">
                <a:latin typeface="Calibri" panose="020F0502020204030204" pitchFamily="34" charset="0"/>
                <a:cs typeface="Calibri" panose="020F0502020204030204" pitchFamily="34" charset="0"/>
              </a:rPr>
              <a:t>Sale</a:t>
            </a:r>
            <a:r>
              <a:rPr lang="fi-FI" sz="2000" u="sng" dirty="0">
                <a:latin typeface="Calibri" panose="020F0502020204030204" pitchFamily="34" charset="0"/>
                <a:cs typeface="Calibri" panose="020F0502020204030204" pitchFamily="34" charset="0"/>
              </a:rPr>
              <a:t>/No </a:t>
            </a:r>
            <a:r>
              <a:rPr lang="fi-FI" sz="2000" u="sng" dirty="0" err="1">
                <a:latin typeface="Calibri" panose="020F0502020204030204" pitchFamily="34" charset="0"/>
                <a:cs typeface="Calibri" panose="020F0502020204030204" pitchFamily="34" charset="0"/>
              </a:rPr>
              <a:t>Sale</a:t>
            </a:r>
            <a:r>
              <a:rPr lang="fi-FI" sz="2000" u="sng" dirty="0">
                <a:latin typeface="Calibri" panose="020F0502020204030204" pitchFamily="34" charset="0"/>
                <a:cs typeface="Calibri" panose="020F0502020204030204" pitchFamily="34" charset="0"/>
              </a:rPr>
              <a:t> (</a:t>
            </a:r>
            <a:r>
              <a:rPr lang="fi-FI" sz="2000" u="sng" dirty="0" err="1">
                <a:latin typeface="Calibri" panose="020F0502020204030204" pitchFamily="34" charset="0"/>
                <a:cs typeface="Calibri" panose="020F0502020204030204" pitchFamily="34" charset="0"/>
              </a:rPr>
              <a:t>revenue</a:t>
            </a:r>
            <a:r>
              <a:rPr lang="fi-FI" sz="2000" u="sng" dirty="0">
                <a:latin typeface="Calibri" panose="020F0502020204030204" pitchFamily="34" charset="0"/>
                <a:cs typeface="Calibri" panose="020F0502020204030204" pitchFamily="34" charset="0"/>
              </a:rPr>
              <a:t>):</a:t>
            </a:r>
            <a:endParaRPr lang="en-US" sz="2000" u="sng"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r>
              <a:rPr lang="fi-FI" sz="1400" b="1" u="sng" dirty="0">
                <a:latin typeface="Calibri" panose="020F0502020204030204" pitchFamily="34" charset="0"/>
                <a:cs typeface="Calibri" panose="020F0502020204030204" pitchFamily="34" charset="0"/>
              </a:rPr>
              <a:t>Key Inference </a:t>
            </a:r>
            <a:r>
              <a:rPr lang="fi-FI" sz="1400" dirty="0">
                <a:latin typeface="Calibri" panose="020F0502020204030204" pitchFamily="34" charset="0"/>
                <a:cs typeface="Calibri" panose="020F0502020204030204" pitchFamily="34" charset="0"/>
              </a:rPr>
              <a:t>– </a:t>
            </a:r>
          </a:p>
          <a:p>
            <a:pPr marL="114300" indent="0">
              <a:buNone/>
            </a:pPr>
            <a:r>
              <a:rPr lang="fi-FI" sz="1400" dirty="0">
                <a:latin typeface="Calibri" panose="020F0502020204030204" pitchFamily="34" charset="0"/>
                <a:cs typeface="Calibri" panose="020F0502020204030204" pitchFamily="34" charset="0"/>
              </a:rPr>
              <a:t>From the above plot we can clarly see the percentage of people buying is much less than person buying from website</a:t>
            </a:r>
            <a:endParaRPr lang="en-US" sz="1400" dirty="0">
              <a:latin typeface="Calibri" panose="020F0502020204030204" pitchFamily="34" charset="0"/>
              <a:cs typeface="Calibri" panose="020F0502020204030204" pitchFamily="34" charset="0"/>
            </a:endParaRPr>
          </a:p>
          <a:p>
            <a:pPr marL="114300" indent="0">
              <a:buNone/>
            </a:pPr>
            <a:endParaRPr sz="1400" dirty="0">
              <a:latin typeface="Calibri" panose="020F0502020204030204" pitchFamily="34" charset="0"/>
              <a:cs typeface="Calibri" panose="020F0502020204030204" pitchFamily="34"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latin typeface="Calibri" panose="020F0502020204030204" pitchFamily="34" charset="0"/>
                <a:cs typeface="Calibri" panose="020F0502020204030204" pitchFamily="34" charset="0"/>
              </a:rPr>
              <a:t>4</a:t>
            </a:fld>
            <a:endParaRPr dirty="0">
              <a:latin typeface="Calibri" panose="020F0502020204030204" pitchFamily="34" charset="0"/>
              <a:cs typeface="Calibri" panose="020F0502020204030204" pitchFamily="34" charset="0"/>
            </a:endParaRPr>
          </a:p>
        </p:txBody>
      </p:sp>
      <p:grpSp>
        <p:nvGrpSpPr>
          <p:cNvPr id="348" name="Google Shape;348;p13"/>
          <p:cNvGrpSpPr/>
          <p:nvPr/>
        </p:nvGrpSpPr>
        <p:grpSpPr>
          <a:xfrm>
            <a:off x="6996633" y="115517"/>
            <a:ext cx="1978743" cy="1070253"/>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Picture 1"/>
          <p:cNvPicPr>
            <a:picLocks noChangeAspect="1"/>
          </p:cNvPicPr>
          <p:nvPr/>
        </p:nvPicPr>
        <p:blipFill>
          <a:blip r:embed="rId3"/>
          <a:stretch>
            <a:fillRect/>
          </a:stretch>
        </p:blipFill>
        <p:spPr>
          <a:xfrm>
            <a:off x="379691" y="1523011"/>
            <a:ext cx="3136323" cy="1908476"/>
          </a:xfrm>
          <a:prstGeom prst="rect">
            <a:avLst/>
          </a:prstGeom>
        </p:spPr>
      </p:pic>
      <p:pic>
        <p:nvPicPr>
          <p:cNvPr id="34" name="Picture 33"/>
          <p:cNvPicPr>
            <a:picLocks noChangeAspect="1"/>
          </p:cNvPicPr>
          <p:nvPr/>
        </p:nvPicPr>
        <p:blipFill>
          <a:blip r:embed="rId4"/>
          <a:stretch>
            <a:fillRect/>
          </a:stretch>
        </p:blipFill>
        <p:spPr>
          <a:xfrm>
            <a:off x="4147246" y="1317952"/>
            <a:ext cx="2601616" cy="2123646"/>
          </a:xfrm>
          <a:prstGeom prst="rect">
            <a:avLst/>
          </a:prstGeom>
        </p:spPr>
      </p:pic>
    </p:spTree>
    <p:extLst>
      <p:ext uri="{BB962C8B-B14F-4D97-AF65-F5344CB8AC3E}">
        <p14:creationId xmlns:p14="http://schemas.microsoft.com/office/powerpoint/2010/main" val="922165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5640900" cy="656862"/>
          </a:xfrm>
          <a:prstGeom prst="rect">
            <a:avLst/>
          </a:prstGeom>
        </p:spPr>
        <p:txBody>
          <a:bodyPr spcFirstLastPara="1" wrap="square" lIns="0" tIns="0" rIns="0" bIns="0" anchor="t" anchorCtr="0">
            <a:noAutofit/>
          </a:bodyPr>
          <a:lstStyle/>
          <a:p>
            <a:pPr lvl="0"/>
            <a:r>
              <a:rPr lang="en" sz="2800" dirty="0">
                <a:latin typeface="Calibri" panose="020F0502020204030204" pitchFamily="34" charset="0"/>
                <a:cs typeface="Calibri" panose="020F0502020204030204" pitchFamily="34" charset="0"/>
              </a:rPr>
              <a:t>Exploratory Data Analysis</a:t>
            </a:r>
            <a:endParaRPr sz="2800" dirty="0">
              <a:latin typeface="Calibri" panose="020F0502020204030204" pitchFamily="34" charset="0"/>
              <a:cs typeface="Calibri" panose="020F0502020204030204" pitchFamily="34" charset="0"/>
            </a:endParaRPr>
          </a:p>
        </p:txBody>
      </p:sp>
      <p:sp>
        <p:nvSpPr>
          <p:cNvPr id="345" name="Google Shape;345;p13"/>
          <p:cNvSpPr txBox="1">
            <a:spLocks noGrp="1"/>
          </p:cNvSpPr>
          <p:nvPr>
            <p:ph type="body" idx="1"/>
          </p:nvPr>
        </p:nvSpPr>
        <p:spPr>
          <a:xfrm>
            <a:off x="457199" y="1155442"/>
            <a:ext cx="8130855" cy="3949908"/>
          </a:xfrm>
          <a:prstGeom prst="rect">
            <a:avLst/>
          </a:prstGeom>
        </p:spPr>
        <p:txBody>
          <a:bodyPr spcFirstLastPara="1" wrap="square" lIns="0" tIns="0" rIns="0" bIns="0" anchor="t" anchorCtr="0">
            <a:noAutofit/>
          </a:bodyPr>
          <a:lstStyle/>
          <a:p>
            <a:pPr marL="114300" indent="0">
              <a:buNone/>
            </a:pPr>
            <a:r>
              <a:rPr lang="fi-FI" sz="1400" u="sng" dirty="0" err="1">
                <a:latin typeface="Calibri" panose="020F0502020204030204" pitchFamily="34" charset="0"/>
                <a:cs typeface="Calibri" panose="020F0502020204030204" pitchFamily="34" charset="0"/>
              </a:rPr>
              <a:t>Analysing</a:t>
            </a:r>
            <a:r>
              <a:rPr lang="fi-FI" sz="1400" u="sng" dirty="0">
                <a:latin typeface="Calibri" panose="020F0502020204030204" pitchFamily="34" charset="0"/>
                <a:cs typeface="Calibri" panose="020F0502020204030204" pitchFamily="34" charset="0"/>
              </a:rPr>
              <a:t> </a:t>
            </a:r>
            <a:r>
              <a:rPr lang="fi-FI" sz="1400" u="sng" dirty="0" err="1">
                <a:latin typeface="Calibri" panose="020F0502020204030204" pitchFamily="34" charset="0"/>
                <a:cs typeface="Calibri" panose="020F0502020204030204" pitchFamily="34" charset="0"/>
              </a:rPr>
              <a:t>Traffic</a:t>
            </a:r>
            <a:r>
              <a:rPr lang="fi-FI" sz="1400" u="sng" dirty="0">
                <a:latin typeface="Calibri" panose="020F0502020204030204" pitchFamily="34" charset="0"/>
                <a:cs typeface="Calibri" panose="020F0502020204030204" pitchFamily="34" charset="0"/>
              </a:rPr>
              <a:t>/</a:t>
            </a:r>
            <a:r>
              <a:rPr lang="fi-FI" sz="1400" u="sng" dirty="0" err="1">
                <a:latin typeface="Calibri" panose="020F0502020204030204" pitchFamily="34" charset="0"/>
                <a:cs typeface="Calibri" panose="020F0502020204030204" pitchFamily="34" charset="0"/>
              </a:rPr>
              <a:t>Sales</a:t>
            </a:r>
            <a:r>
              <a:rPr lang="fi-FI" sz="1400" u="sng" dirty="0">
                <a:latin typeface="Calibri" panose="020F0502020204030204" pitchFamily="34" charset="0"/>
                <a:cs typeface="Calibri" panose="020F0502020204030204" pitchFamily="34" charset="0"/>
              </a:rPr>
              <a:t> </a:t>
            </a:r>
            <a:r>
              <a:rPr lang="fi-FI" sz="1400" u="sng" dirty="0" err="1">
                <a:latin typeface="Calibri" panose="020F0502020204030204" pitchFamily="34" charset="0"/>
                <a:cs typeface="Calibri" panose="020F0502020204030204" pitchFamily="34" charset="0"/>
              </a:rPr>
              <a:t>based</a:t>
            </a:r>
            <a:r>
              <a:rPr lang="fi-FI" sz="1400" u="sng" dirty="0">
                <a:latin typeface="Calibri" panose="020F0502020204030204" pitchFamily="34" charset="0"/>
                <a:cs typeface="Calibri" panose="020F0502020204030204" pitchFamily="34" charset="0"/>
              </a:rPr>
              <a:t> on </a:t>
            </a:r>
            <a:r>
              <a:rPr lang="fi-FI" sz="1400" u="sng" dirty="0" err="1">
                <a:latin typeface="Calibri" panose="020F0502020204030204" pitchFamily="34" charset="0"/>
                <a:cs typeface="Calibri" panose="020F0502020204030204" pitchFamily="34" charset="0"/>
              </a:rPr>
              <a:t>month</a:t>
            </a:r>
            <a:r>
              <a:rPr lang="fi-FI" sz="1400" u="sng" dirty="0">
                <a:latin typeface="Calibri" panose="020F0502020204030204" pitchFamily="34" charset="0"/>
                <a:cs typeface="Calibri" panose="020F0502020204030204" pitchFamily="34" charset="0"/>
              </a:rPr>
              <a:t>:</a:t>
            </a:r>
            <a:endParaRPr lang="en-US" sz="1400" u="sng"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r>
              <a:rPr lang="fi-FI" sz="1400" b="1" u="sng" dirty="0">
                <a:latin typeface="Calibri" panose="020F0502020204030204" pitchFamily="34" charset="0"/>
                <a:cs typeface="Calibri" panose="020F0502020204030204" pitchFamily="34" charset="0"/>
              </a:rPr>
              <a:t>Key Inference:</a:t>
            </a:r>
          </a:p>
          <a:p>
            <a:pPr marL="114300" indent="0">
              <a:buNone/>
            </a:pPr>
            <a:r>
              <a:rPr lang="en-IN" sz="1400" dirty="0">
                <a:latin typeface="Calibri" panose="020F0502020204030204" pitchFamily="34" charset="0"/>
                <a:cs typeface="Calibri" panose="020F0502020204030204" pitchFamily="34" charset="0"/>
              </a:rPr>
              <a:t>From the above graphs we can see that revenue has reached the highest value in the month of May and November</a:t>
            </a:r>
            <a:endParaRPr lang="en-US" sz="1400" dirty="0">
              <a:latin typeface="Calibri" panose="020F0502020204030204" pitchFamily="34" charset="0"/>
              <a:cs typeface="Calibri" panose="020F0502020204030204" pitchFamily="34" charset="0"/>
            </a:endParaRPr>
          </a:p>
          <a:p>
            <a:pPr marL="114300" indent="0">
              <a:buNone/>
            </a:pPr>
            <a:endParaRPr lang="en-US" sz="1400" dirty="0">
              <a:latin typeface="Calibri" panose="020F0502020204030204" pitchFamily="34" charset="0"/>
              <a:cs typeface="Calibri" panose="020F0502020204030204" pitchFamily="34" charset="0"/>
            </a:endParaRPr>
          </a:p>
          <a:p>
            <a:pPr marL="114300" indent="0">
              <a:buNone/>
            </a:pPr>
            <a:endParaRPr lang="en-US" sz="1400" dirty="0">
              <a:latin typeface="Calibri" panose="020F0502020204030204" pitchFamily="34" charset="0"/>
              <a:cs typeface="Calibri" panose="020F0502020204030204" pitchFamily="34" charset="0"/>
            </a:endParaRPr>
          </a:p>
          <a:p>
            <a:pPr marL="114300" indent="0">
              <a:buNone/>
            </a:pPr>
            <a:endParaRPr sz="1400" dirty="0">
              <a:latin typeface="Calibri" panose="020F0502020204030204" pitchFamily="34" charset="0"/>
              <a:cs typeface="Calibri" panose="020F0502020204030204" pitchFamily="34"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latin typeface="Calibri" panose="020F0502020204030204" pitchFamily="34" charset="0"/>
                <a:cs typeface="Calibri" panose="020F0502020204030204" pitchFamily="34" charset="0"/>
              </a:rPr>
              <a:t>5</a:t>
            </a:fld>
            <a:endParaRPr dirty="0">
              <a:latin typeface="Calibri" panose="020F0502020204030204" pitchFamily="34" charset="0"/>
              <a:cs typeface="Calibri" panose="020F0502020204030204" pitchFamily="34" charset="0"/>
            </a:endParaRPr>
          </a:p>
        </p:txBody>
      </p:sp>
      <p:grpSp>
        <p:nvGrpSpPr>
          <p:cNvPr id="348" name="Google Shape;348;p13"/>
          <p:cNvGrpSpPr/>
          <p:nvPr/>
        </p:nvGrpSpPr>
        <p:grpSpPr>
          <a:xfrm>
            <a:off x="6996633" y="115517"/>
            <a:ext cx="1978743" cy="1070253"/>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22539" t="4411" r="797" b="7283"/>
          <a:stretch/>
        </p:blipFill>
        <p:spPr>
          <a:xfrm>
            <a:off x="554540" y="1566073"/>
            <a:ext cx="3097162" cy="2126923"/>
          </a:xfrm>
          <a:prstGeom prst="rect">
            <a:avLst/>
          </a:prstGeom>
        </p:spPr>
      </p:pic>
      <p:pic>
        <p:nvPicPr>
          <p:cNvPr id="34"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8297" y="1566073"/>
            <a:ext cx="4031838" cy="2126923"/>
          </a:xfrm>
          <a:prstGeom prst="rect">
            <a:avLst/>
          </a:prstGeom>
        </p:spPr>
      </p:pic>
    </p:spTree>
    <p:extLst>
      <p:ext uri="{BB962C8B-B14F-4D97-AF65-F5344CB8AC3E}">
        <p14:creationId xmlns:p14="http://schemas.microsoft.com/office/powerpoint/2010/main" val="1715890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5640900" cy="656862"/>
          </a:xfrm>
          <a:prstGeom prst="rect">
            <a:avLst/>
          </a:prstGeom>
        </p:spPr>
        <p:txBody>
          <a:bodyPr spcFirstLastPara="1" wrap="square" lIns="0" tIns="0" rIns="0" bIns="0" anchor="t" anchorCtr="0">
            <a:noAutofit/>
          </a:bodyPr>
          <a:lstStyle/>
          <a:p>
            <a:pPr lvl="0"/>
            <a:r>
              <a:rPr lang="en" sz="2800" dirty="0">
                <a:latin typeface="Calibri" panose="020F0502020204030204" pitchFamily="34" charset="0"/>
                <a:cs typeface="Calibri" panose="020F0502020204030204" pitchFamily="34" charset="0"/>
              </a:rPr>
              <a:t>Exploratory Data Analysis</a:t>
            </a:r>
            <a:endParaRPr sz="2800" dirty="0">
              <a:latin typeface="Calibri" panose="020F0502020204030204" pitchFamily="34" charset="0"/>
              <a:cs typeface="Calibri" panose="020F0502020204030204" pitchFamily="34" charset="0"/>
            </a:endParaRPr>
          </a:p>
        </p:txBody>
      </p:sp>
      <p:sp>
        <p:nvSpPr>
          <p:cNvPr id="345" name="Google Shape;345;p13"/>
          <p:cNvSpPr txBox="1">
            <a:spLocks noGrp="1"/>
          </p:cNvSpPr>
          <p:nvPr>
            <p:ph type="body" idx="1"/>
          </p:nvPr>
        </p:nvSpPr>
        <p:spPr>
          <a:xfrm>
            <a:off x="457199" y="1155442"/>
            <a:ext cx="8130855" cy="3646633"/>
          </a:xfrm>
          <a:prstGeom prst="rect">
            <a:avLst/>
          </a:prstGeom>
        </p:spPr>
        <p:txBody>
          <a:bodyPr spcFirstLastPara="1" wrap="square" lIns="0" tIns="0" rIns="0" bIns="0" anchor="t" anchorCtr="0">
            <a:noAutofit/>
          </a:bodyPr>
          <a:lstStyle/>
          <a:p>
            <a:pPr marL="114300" indent="0">
              <a:buNone/>
            </a:pPr>
            <a:r>
              <a:rPr lang="fi-FI" sz="1400" u="sng" dirty="0" err="1">
                <a:latin typeface="Calibri" panose="020F0502020204030204" pitchFamily="34" charset="0"/>
                <a:cs typeface="Calibri" panose="020F0502020204030204" pitchFamily="34" charset="0"/>
              </a:rPr>
              <a:t>Analysing</a:t>
            </a:r>
            <a:r>
              <a:rPr lang="fi-FI" sz="1400" u="sng" dirty="0">
                <a:latin typeface="Calibri" panose="020F0502020204030204" pitchFamily="34" charset="0"/>
                <a:cs typeface="Calibri" panose="020F0502020204030204" pitchFamily="34" charset="0"/>
              </a:rPr>
              <a:t> </a:t>
            </a:r>
            <a:r>
              <a:rPr lang="fi-FI" sz="1400" u="sng" dirty="0" err="1">
                <a:latin typeface="Calibri" panose="020F0502020204030204" pitchFamily="34" charset="0"/>
                <a:cs typeface="Calibri" panose="020F0502020204030204" pitchFamily="34" charset="0"/>
              </a:rPr>
              <a:t>Traffic</a:t>
            </a:r>
            <a:r>
              <a:rPr lang="fi-FI" sz="1400" u="sng" dirty="0">
                <a:latin typeface="Calibri" panose="020F0502020204030204" pitchFamily="34" charset="0"/>
                <a:cs typeface="Calibri" panose="020F0502020204030204" pitchFamily="34" charset="0"/>
              </a:rPr>
              <a:t>/</a:t>
            </a:r>
            <a:r>
              <a:rPr lang="fi-FI" sz="1400" u="sng" dirty="0" err="1">
                <a:latin typeface="Calibri" panose="020F0502020204030204" pitchFamily="34" charset="0"/>
                <a:cs typeface="Calibri" panose="020F0502020204030204" pitchFamily="34" charset="0"/>
              </a:rPr>
              <a:t>Sales</a:t>
            </a:r>
            <a:r>
              <a:rPr lang="fi-FI" sz="1400" u="sng" dirty="0">
                <a:latin typeface="Calibri" panose="020F0502020204030204" pitchFamily="34" charset="0"/>
                <a:cs typeface="Calibri" panose="020F0502020204030204" pitchFamily="34" charset="0"/>
              </a:rPr>
              <a:t> </a:t>
            </a:r>
            <a:r>
              <a:rPr lang="fi-FI" sz="1400" u="sng" dirty="0" err="1">
                <a:latin typeface="Calibri" panose="020F0502020204030204" pitchFamily="34" charset="0"/>
                <a:cs typeface="Calibri" panose="020F0502020204030204" pitchFamily="34" charset="0"/>
              </a:rPr>
              <a:t>based</a:t>
            </a:r>
            <a:r>
              <a:rPr lang="fi-FI" sz="1400" u="sng" dirty="0">
                <a:latin typeface="Calibri" panose="020F0502020204030204" pitchFamily="34" charset="0"/>
                <a:cs typeface="Calibri" panose="020F0502020204030204" pitchFamily="34" charset="0"/>
              </a:rPr>
              <a:t> on </a:t>
            </a:r>
            <a:r>
              <a:rPr lang="fi-FI" sz="1400" u="sng" dirty="0" err="1">
                <a:latin typeface="Calibri" panose="020F0502020204030204" pitchFamily="34" charset="0"/>
                <a:cs typeface="Calibri" panose="020F0502020204030204" pitchFamily="34" charset="0"/>
              </a:rPr>
              <a:t>weekend</a:t>
            </a:r>
            <a:r>
              <a:rPr lang="fi-FI" sz="1400" u="sng" dirty="0">
                <a:latin typeface="Calibri" panose="020F0502020204030204" pitchFamily="34" charset="0"/>
                <a:cs typeface="Calibri" panose="020F0502020204030204" pitchFamily="34" charset="0"/>
              </a:rPr>
              <a:t>:</a:t>
            </a:r>
            <a:endParaRPr lang="en-US" sz="1400" u="sng"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600" dirty="0">
              <a:latin typeface="Calibri" panose="020F0502020204030204" pitchFamily="34" charset="0"/>
              <a:cs typeface="Calibri" panose="020F0502020204030204" pitchFamily="34" charset="0"/>
            </a:endParaRPr>
          </a:p>
          <a:p>
            <a:pPr marL="114300" indent="0">
              <a:buNone/>
            </a:pPr>
            <a:r>
              <a:rPr lang="fi-FI" sz="1400" b="1" u="sng" dirty="0">
                <a:latin typeface="Calibri" panose="020F0502020204030204" pitchFamily="34" charset="0"/>
                <a:cs typeface="Calibri" panose="020F0502020204030204" pitchFamily="34" charset="0"/>
              </a:rPr>
              <a:t>Key Inference </a:t>
            </a:r>
            <a:r>
              <a:rPr lang="fi-FI" sz="1400" dirty="0">
                <a:latin typeface="Calibri" panose="020F0502020204030204" pitchFamily="34" charset="0"/>
                <a:cs typeface="Calibri" panose="020F0502020204030204" pitchFamily="34" charset="0"/>
              </a:rPr>
              <a:t>– </a:t>
            </a:r>
          </a:p>
          <a:p>
            <a:pPr marL="114300" indent="0">
              <a:buNone/>
            </a:pPr>
            <a:r>
              <a:rPr lang="en-IN" sz="1400" dirty="0">
                <a:latin typeface="Calibri" panose="020F0502020204030204" pitchFamily="34" charset="0"/>
                <a:cs typeface="Calibri" panose="020F0502020204030204" pitchFamily="34" charset="0"/>
              </a:rPr>
              <a:t>From the above  graph we can clearly see that revenue has no effect on weekend. </a:t>
            </a:r>
            <a:endParaRPr lang="en-US" sz="1400" dirty="0">
              <a:latin typeface="Calibri" panose="020F0502020204030204" pitchFamily="34" charset="0"/>
              <a:cs typeface="Calibri" panose="020F0502020204030204" pitchFamily="34" charset="0"/>
            </a:endParaRPr>
          </a:p>
          <a:p>
            <a:pPr marL="114300" indent="0">
              <a:buNone/>
            </a:pPr>
            <a:endParaRPr lang="en-US" sz="1400" dirty="0">
              <a:latin typeface="Calibri" panose="020F0502020204030204" pitchFamily="34" charset="0"/>
              <a:cs typeface="Calibri" panose="020F0502020204030204" pitchFamily="34" charset="0"/>
            </a:endParaRPr>
          </a:p>
          <a:p>
            <a:pPr marL="114300" indent="0">
              <a:buNone/>
            </a:pPr>
            <a:endParaRPr lang="en-US" sz="1400" dirty="0">
              <a:latin typeface="Calibri" panose="020F0502020204030204" pitchFamily="34" charset="0"/>
              <a:cs typeface="Calibri" panose="020F0502020204030204" pitchFamily="34" charset="0"/>
            </a:endParaRPr>
          </a:p>
          <a:p>
            <a:pPr marL="114300" indent="0">
              <a:buNone/>
            </a:pPr>
            <a:endParaRPr sz="1400" dirty="0">
              <a:latin typeface="Calibri" panose="020F0502020204030204" pitchFamily="34" charset="0"/>
              <a:cs typeface="Calibri" panose="020F0502020204030204" pitchFamily="34"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latin typeface="Calibri" panose="020F0502020204030204" pitchFamily="34" charset="0"/>
                <a:cs typeface="Calibri" panose="020F0502020204030204" pitchFamily="34" charset="0"/>
              </a:rPr>
              <a:t>6</a:t>
            </a:fld>
            <a:endParaRPr dirty="0">
              <a:latin typeface="Calibri" panose="020F0502020204030204" pitchFamily="34" charset="0"/>
              <a:cs typeface="Calibri" panose="020F0502020204030204" pitchFamily="34" charset="0"/>
            </a:endParaRPr>
          </a:p>
        </p:txBody>
      </p:sp>
      <p:grpSp>
        <p:nvGrpSpPr>
          <p:cNvPr id="348" name="Google Shape;348;p13"/>
          <p:cNvGrpSpPr/>
          <p:nvPr/>
        </p:nvGrpSpPr>
        <p:grpSpPr>
          <a:xfrm>
            <a:off x="6996633" y="115517"/>
            <a:ext cx="1978743" cy="1070253"/>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5" name="Picture 4"/>
          <p:cNvPicPr>
            <a:picLocks noChangeAspect="1"/>
          </p:cNvPicPr>
          <p:nvPr/>
        </p:nvPicPr>
        <p:blipFill>
          <a:blip r:embed="rId3"/>
          <a:stretch>
            <a:fillRect/>
          </a:stretch>
        </p:blipFill>
        <p:spPr>
          <a:xfrm>
            <a:off x="519143" y="1540164"/>
            <a:ext cx="3131824" cy="2058442"/>
          </a:xfrm>
          <a:prstGeom prst="rect">
            <a:avLst/>
          </a:prstGeom>
        </p:spPr>
      </p:pic>
      <p:pic>
        <p:nvPicPr>
          <p:cNvPr id="7" name="Picture 6">
            <a:extLst>
              <a:ext uri="{FF2B5EF4-FFF2-40B4-BE49-F238E27FC236}">
                <a16:creationId xmlns:a16="http://schemas.microsoft.com/office/drawing/2014/main" id="{EC706D05-856E-8608-F02E-3DB21597DAED}"/>
              </a:ext>
            </a:extLst>
          </p:cNvPr>
          <p:cNvPicPr>
            <a:picLocks noChangeAspect="1"/>
          </p:cNvPicPr>
          <p:nvPr/>
        </p:nvPicPr>
        <p:blipFill>
          <a:blip r:embed="rId4"/>
          <a:stretch>
            <a:fillRect/>
          </a:stretch>
        </p:blipFill>
        <p:spPr>
          <a:xfrm>
            <a:off x="3827721" y="1415523"/>
            <a:ext cx="4139941" cy="2741808"/>
          </a:xfrm>
          <a:prstGeom prst="rect">
            <a:avLst/>
          </a:prstGeom>
        </p:spPr>
      </p:pic>
    </p:spTree>
    <p:extLst>
      <p:ext uri="{BB962C8B-B14F-4D97-AF65-F5344CB8AC3E}">
        <p14:creationId xmlns:p14="http://schemas.microsoft.com/office/powerpoint/2010/main" val="1665112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5640900" cy="656862"/>
          </a:xfrm>
          <a:prstGeom prst="rect">
            <a:avLst/>
          </a:prstGeom>
        </p:spPr>
        <p:txBody>
          <a:bodyPr spcFirstLastPara="1" wrap="square" lIns="0" tIns="0" rIns="0" bIns="0" anchor="t" anchorCtr="0">
            <a:noAutofit/>
          </a:bodyPr>
          <a:lstStyle/>
          <a:p>
            <a:pPr lvl="0"/>
            <a:r>
              <a:rPr lang="en" sz="2800" dirty="0">
                <a:latin typeface="Calibri" panose="020F0502020204030204" pitchFamily="34" charset="0"/>
                <a:cs typeface="Calibri" panose="020F0502020204030204" pitchFamily="34" charset="0"/>
              </a:rPr>
              <a:t>Exploratory Data Analysis</a:t>
            </a:r>
            <a:endParaRPr sz="2800" dirty="0">
              <a:latin typeface="Calibri" panose="020F0502020204030204" pitchFamily="34" charset="0"/>
              <a:cs typeface="Calibri" panose="020F0502020204030204" pitchFamily="34" charset="0"/>
            </a:endParaRPr>
          </a:p>
        </p:txBody>
      </p:sp>
      <p:sp>
        <p:nvSpPr>
          <p:cNvPr id="345" name="Google Shape;345;p13"/>
          <p:cNvSpPr txBox="1">
            <a:spLocks noGrp="1"/>
          </p:cNvSpPr>
          <p:nvPr>
            <p:ph type="body" idx="1"/>
          </p:nvPr>
        </p:nvSpPr>
        <p:spPr>
          <a:xfrm>
            <a:off x="457199" y="1155442"/>
            <a:ext cx="8130855" cy="3646633"/>
          </a:xfrm>
          <a:prstGeom prst="rect">
            <a:avLst/>
          </a:prstGeom>
        </p:spPr>
        <p:txBody>
          <a:bodyPr spcFirstLastPara="1" wrap="square" lIns="0" tIns="0" rIns="0" bIns="0" anchor="t" anchorCtr="0">
            <a:noAutofit/>
          </a:bodyPr>
          <a:lstStyle/>
          <a:p>
            <a:pPr marL="114300" indent="0">
              <a:buNone/>
            </a:pPr>
            <a:r>
              <a:rPr lang="fi-FI" sz="1400" u="sng" dirty="0">
                <a:latin typeface="Calibri" panose="020F0502020204030204" pitchFamily="34" charset="0"/>
                <a:cs typeface="Calibri" panose="020F0502020204030204" pitchFamily="34" charset="0"/>
              </a:rPr>
              <a:t>Analysing Traffic/Sales based on Special Days:</a:t>
            </a:r>
            <a:endParaRPr lang="en-US" sz="1400" u="sng"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700" dirty="0">
              <a:latin typeface="Calibri" panose="020F0502020204030204" pitchFamily="34" charset="0"/>
              <a:cs typeface="Calibri" panose="020F0502020204030204" pitchFamily="34" charset="0"/>
            </a:endParaRPr>
          </a:p>
          <a:p>
            <a:pPr marL="114300" indent="0">
              <a:buNone/>
            </a:pPr>
            <a:r>
              <a:rPr lang="fi-FI" sz="1400" b="1" u="sng" dirty="0">
                <a:latin typeface="Calibri" panose="020F0502020204030204" pitchFamily="34" charset="0"/>
                <a:cs typeface="Calibri" panose="020F0502020204030204" pitchFamily="34" charset="0"/>
              </a:rPr>
              <a:t>Key Inference </a:t>
            </a:r>
            <a:r>
              <a:rPr lang="fi-FI" sz="1400" dirty="0">
                <a:latin typeface="Calibri" panose="020F0502020204030204" pitchFamily="34" charset="0"/>
                <a:cs typeface="Calibri" panose="020F0502020204030204" pitchFamily="34" charset="0"/>
              </a:rPr>
              <a:t>– </a:t>
            </a:r>
          </a:p>
          <a:p>
            <a:pPr marL="114300" indent="0">
              <a:buNone/>
            </a:pPr>
            <a:r>
              <a:rPr lang="en-IN" sz="1400" dirty="0">
                <a:latin typeface="Calibri" panose="020F0502020204030204" pitchFamily="34" charset="0"/>
                <a:cs typeface="Calibri" panose="020F0502020204030204" pitchFamily="34" charset="0"/>
              </a:rPr>
              <a:t>There is least customer traffic on special days(with value 1)</a:t>
            </a:r>
            <a:r>
              <a:rPr lang="en-US" sz="1400" dirty="0">
                <a:latin typeface="Calibri" panose="020F0502020204030204" pitchFamily="34" charset="0"/>
                <a:cs typeface="Calibri" panose="020F0502020204030204" pitchFamily="34" charset="0"/>
              </a:rPr>
              <a:t>. Most of the sale is happening outside special day window. </a:t>
            </a:r>
          </a:p>
          <a:p>
            <a:pPr marL="114300" indent="0">
              <a:buNone/>
            </a:pPr>
            <a:endParaRPr lang="en-US" sz="1400" dirty="0">
              <a:latin typeface="Calibri" panose="020F0502020204030204" pitchFamily="34" charset="0"/>
              <a:cs typeface="Calibri" panose="020F0502020204030204" pitchFamily="34" charset="0"/>
            </a:endParaRPr>
          </a:p>
          <a:p>
            <a:pPr marL="114300" indent="0">
              <a:buNone/>
            </a:pPr>
            <a:endParaRPr lang="en-US" sz="1400" dirty="0">
              <a:latin typeface="Calibri" panose="020F0502020204030204" pitchFamily="34" charset="0"/>
              <a:cs typeface="Calibri" panose="020F0502020204030204" pitchFamily="34" charset="0"/>
            </a:endParaRPr>
          </a:p>
          <a:p>
            <a:pPr marL="114300" indent="0">
              <a:buNone/>
            </a:pPr>
            <a:endParaRPr sz="1400" dirty="0">
              <a:latin typeface="Calibri" panose="020F0502020204030204" pitchFamily="34" charset="0"/>
              <a:cs typeface="Calibri" panose="020F0502020204030204" pitchFamily="34"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latin typeface="Calibri" panose="020F0502020204030204" pitchFamily="34" charset="0"/>
                <a:cs typeface="Calibri" panose="020F0502020204030204" pitchFamily="34" charset="0"/>
              </a:rPr>
              <a:t>7</a:t>
            </a:fld>
            <a:endParaRPr dirty="0">
              <a:latin typeface="Calibri" panose="020F0502020204030204" pitchFamily="34" charset="0"/>
              <a:cs typeface="Calibri" panose="020F0502020204030204" pitchFamily="34" charset="0"/>
            </a:endParaRPr>
          </a:p>
        </p:txBody>
      </p:sp>
      <p:grpSp>
        <p:nvGrpSpPr>
          <p:cNvPr id="348" name="Google Shape;348;p13"/>
          <p:cNvGrpSpPr/>
          <p:nvPr/>
        </p:nvGrpSpPr>
        <p:grpSpPr>
          <a:xfrm>
            <a:off x="6996633" y="115517"/>
            <a:ext cx="1978743" cy="1070253"/>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7" name="Picture 6">
            <a:extLst>
              <a:ext uri="{FF2B5EF4-FFF2-40B4-BE49-F238E27FC236}">
                <a16:creationId xmlns:a16="http://schemas.microsoft.com/office/drawing/2014/main" id="{A6DA7459-600D-4469-8766-7C40608B2204}"/>
              </a:ext>
            </a:extLst>
          </p:cNvPr>
          <p:cNvPicPr>
            <a:picLocks noChangeAspect="1"/>
          </p:cNvPicPr>
          <p:nvPr/>
        </p:nvPicPr>
        <p:blipFill>
          <a:blip r:embed="rId3"/>
          <a:stretch>
            <a:fillRect/>
          </a:stretch>
        </p:blipFill>
        <p:spPr>
          <a:xfrm>
            <a:off x="498029" y="1540164"/>
            <a:ext cx="3408048" cy="2155849"/>
          </a:xfrm>
          <a:prstGeom prst="rect">
            <a:avLst/>
          </a:prstGeom>
        </p:spPr>
      </p:pic>
      <p:pic>
        <p:nvPicPr>
          <p:cNvPr id="9" name="Picture 8">
            <a:extLst>
              <a:ext uri="{FF2B5EF4-FFF2-40B4-BE49-F238E27FC236}">
                <a16:creationId xmlns:a16="http://schemas.microsoft.com/office/drawing/2014/main" id="{5A097B69-4392-24C2-79D4-572F04639AA7}"/>
              </a:ext>
            </a:extLst>
          </p:cNvPr>
          <p:cNvPicPr>
            <a:picLocks noChangeAspect="1"/>
          </p:cNvPicPr>
          <p:nvPr/>
        </p:nvPicPr>
        <p:blipFill>
          <a:blip r:embed="rId4"/>
          <a:stretch>
            <a:fillRect/>
          </a:stretch>
        </p:blipFill>
        <p:spPr>
          <a:xfrm>
            <a:off x="4191944" y="1534836"/>
            <a:ext cx="3125654" cy="2155849"/>
          </a:xfrm>
          <a:prstGeom prst="rect">
            <a:avLst/>
          </a:prstGeom>
        </p:spPr>
      </p:pic>
    </p:spTree>
    <p:extLst>
      <p:ext uri="{BB962C8B-B14F-4D97-AF65-F5344CB8AC3E}">
        <p14:creationId xmlns:p14="http://schemas.microsoft.com/office/powerpoint/2010/main" val="2249718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5640900" cy="656862"/>
          </a:xfrm>
          <a:prstGeom prst="rect">
            <a:avLst/>
          </a:prstGeom>
        </p:spPr>
        <p:txBody>
          <a:bodyPr spcFirstLastPara="1" wrap="square" lIns="0" tIns="0" rIns="0" bIns="0" anchor="t" anchorCtr="0">
            <a:noAutofit/>
          </a:bodyPr>
          <a:lstStyle/>
          <a:p>
            <a:pPr lvl="0"/>
            <a:r>
              <a:rPr lang="en" sz="2800" dirty="0">
                <a:latin typeface="Calibri" panose="020F0502020204030204" pitchFamily="34" charset="0"/>
                <a:cs typeface="Calibri" panose="020F0502020204030204" pitchFamily="34" charset="0"/>
              </a:rPr>
              <a:t>Exploratory Data Analysis</a:t>
            </a:r>
            <a:endParaRPr sz="2800" dirty="0">
              <a:latin typeface="Calibri" panose="020F0502020204030204" pitchFamily="34" charset="0"/>
              <a:cs typeface="Calibri" panose="020F0502020204030204" pitchFamily="34" charset="0"/>
            </a:endParaRPr>
          </a:p>
        </p:txBody>
      </p:sp>
      <p:sp>
        <p:nvSpPr>
          <p:cNvPr id="345" name="Google Shape;345;p13"/>
          <p:cNvSpPr txBox="1">
            <a:spLocks noGrp="1"/>
          </p:cNvSpPr>
          <p:nvPr>
            <p:ph type="body" idx="1"/>
          </p:nvPr>
        </p:nvSpPr>
        <p:spPr>
          <a:xfrm>
            <a:off x="457199" y="1155442"/>
            <a:ext cx="8340431" cy="3646633"/>
          </a:xfrm>
          <a:prstGeom prst="rect">
            <a:avLst/>
          </a:prstGeom>
        </p:spPr>
        <p:txBody>
          <a:bodyPr spcFirstLastPara="1" wrap="square" lIns="0" tIns="0" rIns="0" bIns="0" anchor="t" anchorCtr="0">
            <a:noAutofit/>
          </a:bodyPr>
          <a:lstStyle/>
          <a:p>
            <a:pPr marL="114300" indent="0">
              <a:buNone/>
            </a:pPr>
            <a:r>
              <a:rPr lang="fi-FI" sz="1400" u="sng" dirty="0" err="1">
                <a:latin typeface="Calibri" panose="020F0502020204030204" pitchFamily="34" charset="0"/>
                <a:cs typeface="Calibri" panose="020F0502020204030204" pitchFamily="34" charset="0"/>
              </a:rPr>
              <a:t>Analysing</a:t>
            </a:r>
            <a:r>
              <a:rPr lang="fi-FI" sz="1400" u="sng" dirty="0">
                <a:latin typeface="Calibri" panose="020F0502020204030204" pitchFamily="34" charset="0"/>
                <a:cs typeface="Calibri" panose="020F0502020204030204" pitchFamily="34" charset="0"/>
              </a:rPr>
              <a:t> </a:t>
            </a:r>
            <a:r>
              <a:rPr lang="fi-FI" sz="1400" u="sng" dirty="0" err="1">
                <a:latin typeface="Calibri" panose="020F0502020204030204" pitchFamily="34" charset="0"/>
                <a:cs typeface="Calibri" panose="020F0502020204030204" pitchFamily="34" charset="0"/>
              </a:rPr>
              <a:t>Traffic</a:t>
            </a:r>
            <a:r>
              <a:rPr lang="fi-FI" sz="1400" u="sng" dirty="0">
                <a:latin typeface="Calibri" panose="020F0502020204030204" pitchFamily="34" charset="0"/>
                <a:cs typeface="Calibri" panose="020F0502020204030204" pitchFamily="34" charset="0"/>
              </a:rPr>
              <a:t>/</a:t>
            </a:r>
            <a:r>
              <a:rPr lang="fi-FI" sz="1400" u="sng" dirty="0" err="1">
                <a:latin typeface="Calibri" panose="020F0502020204030204" pitchFamily="34" charset="0"/>
                <a:cs typeface="Calibri" panose="020F0502020204030204" pitchFamily="34" charset="0"/>
              </a:rPr>
              <a:t>Sales</a:t>
            </a:r>
            <a:r>
              <a:rPr lang="fi-FI" sz="1400" u="sng" dirty="0">
                <a:latin typeface="Calibri" panose="020F0502020204030204" pitchFamily="34" charset="0"/>
                <a:cs typeface="Calibri" panose="020F0502020204030204" pitchFamily="34" charset="0"/>
              </a:rPr>
              <a:t> </a:t>
            </a:r>
            <a:r>
              <a:rPr lang="fi-FI" sz="1400" u="sng" dirty="0" err="1">
                <a:latin typeface="Calibri" panose="020F0502020204030204" pitchFamily="34" charset="0"/>
                <a:cs typeface="Calibri" panose="020F0502020204030204" pitchFamily="34" charset="0"/>
              </a:rPr>
              <a:t>based</a:t>
            </a:r>
            <a:r>
              <a:rPr lang="fi-FI" sz="1400" u="sng" dirty="0">
                <a:latin typeface="Calibri" panose="020F0502020204030204" pitchFamily="34" charset="0"/>
                <a:cs typeface="Calibri" panose="020F0502020204030204" pitchFamily="34" charset="0"/>
              </a:rPr>
              <a:t> on </a:t>
            </a:r>
            <a:r>
              <a:rPr lang="fi-FI" sz="1400" u="sng" dirty="0" err="1">
                <a:latin typeface="Calibri" panose="020F0502020204030204" pitchFamily="34" charset="0"/>
                <a:cs typeface="Calibri" panose="020F0502020204030204" pitchFamily="34" charset="0"/>
              </a:rPr>
              <a:t>Visitor</a:t>
            </a:r>
            <a:r>
              <a:rPr lang="fi-FI" sz="1400" u="sng" dirty="0">
                <a:latin typeface="Calibri" panose="020F0502020204030204" pitchFamily="34" charset="0"/>
                <a:cs typeface="Calibri" panose="020F0502020204030204" pitchFamily="34" charset="0"/>
              </a:rPr>
              <a:t> </a:t>
            </a:r>
            <a:r>
              <a:rPr lang="fi-FI" sz="1400" u="sng" dirty="0" err="1">
                <a:latin typeface="Calibri" panose="020F0502020204030204" pitchFamily="34" charset="0"/>
                <a:cs typeface="Calibri" panose="020F0502020204030204" pitchFamily="34" charset="0"/>
              </a:rPr>
              <a:t>type</a:t>
            </a:r>
            <a:r>
              <a:rPr lang="fi-FI" sz="1400" u="sng" dirty="0">
                <a:latin typeface="Calibri" panose="020F0502020204030204" pitchFamily="34" charset="0"/>
                <a:cs typeface="Calibri" panose="020F0502020204030204" pitchFamily="34" charset="0"/>
              </a:rPr>
              <a:t>:</a:t>
            </a:r>
            <a:endParaRPr lang="en-US" sz="1400" u="sng"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r>
              <a:rPr lang="fi-FI" sz="1400" b="1" u="sng" dirty="0">
                <a:latin typeface="Calibri" panose="020F0502020204030204" pitchFamily="34" charset="0"/>
                <a:cs typeface="Calibri" panose="020F0502020204030204" pitchFamily="34" charset="0"/>
              </a:rPr>
              <a:t>Key Inference </a:t>
            </a:r>
            <a:r>
              <a:rPr lang="fi-FI" sz="1400" dirty="0">
                <a:latin typeface="Calibri" panose="020F0502020204030204" pitchFamily="34" charset="0"/>
                <a:cs typeface="Calibri" panose="020F0502020204030204" pitchFamily="34" charset="0"/>
              </a:rPr>
              <a:t>– </a:t>
            </a:r>
          </a:p>
          <a:p>
            <a:pPr marL="114300" indent="0">
              <a:buNone/>
            </a:pPr>
            <a:r>
              <a:rPr lang="en-IN" sz="1400" dirty="0">
                <a:latin typeface="Calibri" panose="020F0502020204030204" pitchFamily="34" charset="0"/>
                <a:cs typeface="Calibri" panose="020F0502020204030204" pitchFamily="34" charset="0"/>
              </a:rPr>
              <a:t>From the above graph we can clearly see that  revenue count is highest for the Returning visitor.</a:t>
            </a:r>
            <a:endParaRPr lang="en-US" sz="1400" dirty="0">
              <a:latin typeface="Calibri" panose="020F0502020204030204" pitchFamily="34" charset="0"/>
              <a:cs typeface="Calibri" panose="020F0502020204030204" pitchFamily="34" charset="0"/>
            </a:endParaRPr>
          </a:p>
          <a:p>
            <a:pPr marL="114300" indent="0">
              <a:buNone/>
            </a:pPr>
            <a:endParaRPr sz="1400" dirty="0">
              <a:latin typeface="Calibri" panose="020F0502020204030204" pitchFamily="34" charset="0"/>
              <a:cs typeface="Calibri" panose="020F0502020204030204" pitchFamily="34"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latin typeface="Calibri" panose="020F0502020204030204" pitchFamily="34" charset="0"/>
                <a:cs typeface="Calibri" panose="020F0502020204030204" pitchFamily="34" charset="0"/>
              </a:rPr>
              <a:t>8</a:t>
            </a:fld>
            <a:endParaRPr dirty="0">
              <a:latin typeface="Calibri" panose="020F0502020204030204" pitchFamily="34" charset="0"/>
              <a:cs typeface="Calibri" panose="020F0502020204030204" pitchFamily="34" charset="0"/>
            </a:endParaRPr>
          </a:p>
        </p:txBody>
      </p:sp>
      <p:grpSp>
        <p:nvGrpSpPr>
          <p:cNvPr id="348" name="Google Shape;348;p13"/>
          <p:cNvGrpSpPr/>
          <p:nvPr/>
        </p:nvGrpSpPr>
        <p:grpSpPr>
          <a:xfrm>
            <a:off x="6996633" y="115517"/>
            <a:ext cx="1978743" cy="1070253"/>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Picture 1"/>
          <p:cNvPicPr>
            <a:picLocks noChangeAspect="1"/>
          </p:cNvPicPr>
          <p:nvPr/>
        </p:nvPicPr>
        <p:blipFill>
          <a:blip r:embed="rId3"/>
          <a:stretch>
            <a:fillRect/>
          </a:stretch>
        </p:blipFill>
        <p:spPr>
          <a:xfrm>
            <a:off x="548640" y="1540164"/>
            <a:ext cx="3132558" cy="2058442"/>
          </a:xfrm>
          <a:prstGeom prst="rect">
            <a:avLst/>
          </a:prstGeom>
        </p:spPr>
      </p:pic>
      <p:pic>
        <p:nvPicPr>
          <p:cNvPr id="5" name="Picture 4">
            <a:extLst>
              <a:ext uri="{FF2B5EF4-FFF2-40B4-BE49-F238E27FC236}">
                <a16:creationId xmlns:a16="http://schemas.microsoft.com/office/drawing/2014/main" id="{2C2D7BE6-50C8-FFCA-7B0B-FA0FC00822FF}"/>
              </a:ext>
            </a:extLst>
          </p:cNvPr>
          <p:cNvPicPr>
            <a:picLocks noChangeAspect="1"/>
          </p:cNvPicPr>
          <p:nvPr/>
        </p:nvPicPr>
        <p:blipFill>
          <a:blip r:embed="rId4"/>
          <a:stretch>
            <a:fillRect/>
          </a:stretch>
        </p:blipFill>
        <p:spPr>
          <a:xfrm>
            <a:off x="4104167" y="1344007"/>
            <a:ext cx="4591402" cy="2388021"/>
          </a:xfrm>
          <a:prstGeom prst="rect">
            <a:avLst/>
          </a:prstGeom>
        </p:spPr>
      </p:pic>
    </p:spTree>
    <p:extLst>
      <p:ext uri="{BB962C8B-B14F-4D97-AF65-F5344CB8AC3E}">
        <p14:creationId xmlns:p14="http://schemas.microsoft.com/office/powerpoint/2010/main" val="2048174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5640900" cy="656862"/>
          </a:xfrm>
          <a:prstGeom prst="rect">
            <a:avLst/>
          </a:prstGeom>
        </p:spPr>
        <p:txBody>
          <a:bodyPr spcFirstLastPara="1" wrap="square" lIns="0" tIns="0" rIns="0" bIns="0" anchor="t" anchorCtr="0">
            <a:noAutofit/>
          </a:bodyPr>
          <a:lstStyle/>
          <a:p>
            <a:pPr lvl="0"/>
            <a:r>
              <a:rPr lang="en" sz="2800" dirty="0">
                <a:latin typeface="Calibri" panose="020F0502020204030204" pitchFamily="34" charset="0"/>
                <a:cs typeface="Calibri" panose="020F0502020204030204" pitchFamily="34" charset="0"/>
              </a:rPr>
              <a:t>Exploratory Data Analysis</a:t>
            </a:r>
            <a:endParaRPr sz="2800" dirty="0">
              <a:latin typeface="Calibri" panose="020F0502020204030204" pitchFamily="34" charset="0"/>
              <a:cs typeface="Calibri" panose="020F0502020204030204" pitchFamily="34" charset="0"/>
            </a:endParaRPr>
          </a:p>
        </p:txBody>
      </p:sp>
      <p:sp>
        <p:nvSpPr>
          <p:cNvPr id="345" name="Google Shape;345;p13"/>
          <p:cNvSpPr txBox="1">
            <a:spLocks noGrp="1"/>
          </p:cNvSpPr>
          <p:nvPr>
            <p:ph type="body" idx="1"/>
          </p:nvPr>
        </p:nvSpPr>
        <p:spPr>
          <a:xfrm>
            <a:off x="457199" y="1155442"/>
            <a:ext cx="8130855" cy="3646633"/>
          </a:xfrm>
          <a:prstGeom prst="rect">
            <a:avLst/>
          </a:prstGeom>
        </p:spPr>
        <p:txBody>
          <a:bodyPr spcFirstLastPara="1" wrap="square" lIns="0" tIns="0" rIns="0" bIns="0" anchor="t" anchorCtr="0">
            <a:noAutofit/>
          </a:bodyPr>
          <a:lstStyle/>
          <a:p>
            <a:pPr marL="114300" indent="0">
              <a:buNone/>
            </a:pPr>
            <a:r>
              <a:rPr lang="fi-FI" sz="1400" u="sng" dirty="0" err="1">
                <a:latin typeface="Calibri" panose="020F0502020204030204" pitchFamily="34" charset="0"/>
                <a:cs typeface="Calibri" panose="020F0502020204030204" pitchFamily="34" charset="0"/>
              </a:rPr>
              <a:t>Analysing</a:t>
            </a:r>
            <a:r>
              <a:rPr lang="fi-FI" sz="1400" u="sng" dirty="0">
                <a:latin typeface="Calibri" panose="020F0502020204030204" pitchFamily="34" charset="0"/>
                <a:cs typeface="Calibri" panose="020F0502020204030204" pitchFamily="34" charset="0"/>
              </a:rPr>
              <a:t> </a:t>
            </a:r>
            <a:r>
              <a:rPr lang="fi-FI" sz="1400" u="sng" dirty="0" err="1">
                <a:latin typeface="Calibri" panose="020F0502020204030204" pitchFamily="34" charset="0"/>
                <a:cs typeface="Calibri" panose="020F0502020204030204" pitchFamily="34" charset="0"/>
              </a:rPr>
              <a:t>Traffic</a:t>
            </a:r>
            <a:r>
              <a:rPr lang="fi-FI" sz="1400" u="sng" dirty="0">
                <a:latin typeface="Calibri" panose="020F0502020204030204" pitchFamily="34" charset="0"/>
                <a:cs typeface="Calibri" panose="020F0502020204030204" pitchFamily="34" charset="0"/>
              </a:rPr>
              <a:t>/</a:t>
            </a:r>
            <a:r>
              <a:rPr lang="fi-FI" sz="1400" u="sng" dirty="0" err="1">
                <a:latin typeface="Calibri" panose="020F0502020204030204" pitchFamily="34" charset="0"/>
                <a:cs typeface="Calibri" panose="020F0502020204030204" pitchFamily="34" charset="0"/>
              </a:rPr>
              <a:t>Sales</a:t>
            </a:r>
            <a:r>
              <a:rPr lang="fi-FI" sz="1400" u="sng" dirty="0">
                <a:latin typeface="Calibri" panose="020F0502020204030204" pitchFamily="34" charset="0"/>
                <a:cs typeface="Calibri" panose="020F0502020204030204" pitchFamily="34" charset="0"/>
              </a:rPr>
              <a:t> </a:t>
            </a:r>
            <a:r>
              <a:rPr lang="fi-FI" sz="1400" u="sng" dirty="0" err="1">
                <a:latin typeface="Calibri" panose="020F0502020204030204" pitchFamily="34" charset="0"/>
                <a:cs typeface="Calibri" panose="020F0502020204030204" pitchFamily="34" charset="0"/>
              </a:rPr>
              <a:t>based</a:t>
            </a:r>
            <a:r>
              <a:rPr lang="fi-FI" sz="1400" u="sng" dirty="0">
                <a:latin typeface="Calibri" panose="020F0502020204030204" pitchFamily="34" charset="0"/>
                <a:cs typeface="Calibri" panose="020F0502020204030204" pitchFamily="34" charset="0"/>
              </a:rPr>
              <a:t> on </a:t>
            </a:r>
            <a:r>
              <a:rPr lang="fi-FI" sz="1400" u="sng" dirty="0" err="1">
                <a:latin typeface="Calibri" panose="020F0502020204030204" pitchFamily="34" charset="0"/>
                <a:cs typeface="Calibri" panose="020F0502020204030204" pitchFamily="34" charset="0"/>
              </a:rPr>
              <a:t>Region</a:t>
            </a:r>
            <a:r>
              <a:rPr lang="fi-FI" sz="1400" u="sng" dirty="0">
                <a:latin typeface="Calibri" panose="020F0502020204030204" pitchFamily="34" charset="0"/>
                <a:cs typeface="Calibri" panose="020F0502020204030204" pitchFamily="34" charset="0"/>
              </a:rPr>
              <a:t>:</a:t>
            </a:r>
            <a:endParaRPr lang="en-US" sz="1400" u="sng"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endParaRPr lang="fi-FI" sz="1400" dirty="0">
              <a:latin typeface="Calibri" panose="020F0502020204030204" pitchFamily="34" charset="0"/>
              <a:cs typeface="Calibri" panose="020F0502020204030204" pitchFamily="34" charset="0"/>
            </a:endParaRPr>
          </a:p>
          <a:p>
            <a:pPr marL="114300" indent="0">
              <a:buNone/>
            </a:pPr>
            <a:r>
              <a:rPr lang="fi-FI" sz="1400" b="1" u="sng" dirty="0">
                <a:latin typeface="Calibri" panose="020F0502020204030204" pitchFamily="34" charset="0"/>
                <a:cs typeface="Calibri" panose="020F0502020204030204" pitchFamily="34" charset="0"/>
              </a:rPr>
              <a:t>Key Inference </a:t>
            </a:r>
            <a:r>
              <a:rPr lang="fi-FI" sz="1400" dirty="0">
                <a:latin typeface="Calibri" panose="020F0502020204030204" pitchFamily="34" charset="0"/>
                <a:cs typeface="Calibri" panose="020F0502020204030204" pitchFamily="34" charset="0"/>
              </a:rPr>
              <a:t>– </a:t>
            </a:r>
          </a:p>
          <a:p>
            <a:pPr marL="114300" indent="0">
              <a:buNone/>
            </a:pPr>
            <a:r>
              <a:rPr lang="fi-FI" sz="1400" dirty="0">
                <a:latin typeface="Calibri" panose="020F0502020204030204" pitchFamily="34" charset="0"/>
                <a:cs typeface="Calibri" panose="020F0502020204030204" pitchFamily="34" charset="0"/>
              </a:rPr>
              <a:t>Region type with the value 1 contributes to maximum revenue</a:t>
            </a:r>
            <a:endParaRPr lang="en-US" sz="1400" dirty="0">
              <a:latin typeface="Calibri" panose="020F0502020204030204" pitchFamily="34" charset="0"/>
              <a:cs typeface="Calibri" panose="020F0502020204030204" pitchFamily="34" charset="0"/>
            </a:endParaRPr>
          </a:p>
          <a:p>
            <a:pPr marL="114300" indent="0">
              <a:buNone/>
            </a:pPr>
            <a:endParaRPr sz="1400" dirty="0">
              <a:latin typeface="Calibri" panose="020F0502020204030204" pitchFamily="34" charset="0"/>
              <a:cs typeface="Calibri" panose="020F0502020204030204" pitchFamily="34"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latin typeface="Calibri" panose="020F0502020204030204" pitchFamily="34" charset="0"/>
                <a:cs typeface="Calibri" panose="020F0502020204030204" pitchFamily="34" charset="0"/>
              </a:rPr>
              <a:t>9</a:t>
            </a:fld>
            <a:endParaRPr dirty="0">
              <a:latin typeface="Calibri" panose="020F0502020204030204" pitchFamily="34" charset="0"/>
              <a:cs typeface="Calibri" panose="020F0502020204030204" pitchFamily="34" charset="0"/>
            </a:endParaRPr>
          </a:p>
        </p:txBody>
      </p:sp>
      <p:grpSp>
        <p:nvGrpSpPr>
          <p:cNvPr id="348" name="Google Shape;348;p13"/>
          <p:cNvGrpSpPr/>
          <p:nvPr/>
        </p:nvGrpSpPr>
        <p:grpSpPr>
          <a:xfrm>
            <a:off x="6996633" y="115517"/>
            <a:ext cx="1978743" cy="1070253"/>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Picture 2"/>
          <p:cNvPicPr>
            <a:picLocks noChangeAspect="1"/>
          </p:cNvPicPr>
          <p:nvPr/>
        </p:nvPicPr>
        <p:blipFill>
          <a:blip r:embed="rId3"/>
          <a:stretch>
            <a:fillRect/>
          </a:stretch>
        </p:blipFill>
        <p:spPr>
          <a:xfrm>
            <a:off x="3954725" y="1495871"/>
            <a:ext cx="4143051" cy="2102735"/>
          </a:xfrm>
          <a:prstGeom prst="rect">
            <a:avLst/>
          </a:prstGeom>
        </p:spPr>
      </p:pic>
      <p:pic>
        <p:nvPicPr>
          <p:cNvPr id="5" name="Picture 4"/>
          <p:cNvPicPr>
            <a:picLocks noChangeAspect="1"/>
          </p:cNvPicPr>
          <p:nvPr/>
        </p:nvPicPr>
        <p:blipFill>
          <a:blip r:embed="rId4"/>
          <a:stretch>
            <a:fillRect/>
          </a:stretch>
        </p:blipFill>
        <p:spPr>
          <a:xfrm>
            <a:off x="519144" y="1495871"/>
            <a:ext cx="3291840" cy="2102735"/>
          </a:xfrm>
          <a:prstGeom prst="rect">
            <a:avLst/>
          </a:prstGeom>
        </p:spPr>
      </p:pic>
    </p:spTree>
    <p:extLst>
      <p:ext uri="{BB962C8B-B14F-4D97-AF65-F5344CB8AC3E}">
        <p14:creationId xmlns:p14="http://schemas.microsoft.com/office/powerpoint/2010/main" val="568421482"/>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789</TotalTime>
  <Words>803</Words>
  <Application>Microsoft Office PowerPoint</Application>
  <PresentationFormat>On-screen Show (16:9)</PresentationFormat>
  <Paragraphs>205</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Raleway Thin</vt:lpstr>
      <vt:lpstr>Arial</vt:lpstr>
      <vt:lpstr>Barlow Light</vt:lpstr>
      <vt:lpstr>Gaoler template</vt:lpstr>
      <vt:lpstr>ML HACKATHON MEGAKKART SALES ANALYSIS</vt:lpstr>
      <vt:lpstr>Data Analysis - Objective</vt:lpstr>
      <vt:lpstr>Exploratory Data Analysis</vt:lpstr>
      <vt:lpstr>PowerPoint Presentation</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Outlier Detection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HACKATHON  Prickly Pokers</dc:title>
  <cp:lastModifiedBy>Subhasish Das</cp:lastModifiedBy>
  <cp:revision>102</cp:revision>
  <dcterms:modified xsi:type="dcterms:W3CDTF">2022-11-13T17:19:58Z</dcterms:modified>
</cp:coreProperties>
</file>