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42" r:id="rId1"/>
  </p:sldMasterIdLst>
  <p:notesMasterIdLst>
    <p:notesMasterId r:id="rId14"/>
  </p:notesMasterIdLst>
  <p:sldIdLst>
    <p:sldId id="256" r:id="rId2"/>
    <p:sldId id="257" r:id="rId3"/>
    <p:sldId id="258" r:id="rId4"/>
    <p:sldId id="259" r:id="rId5"/>
    <p:sldId id="260" r:id="rId6"/>
    <p:sldId id="261" r:id="rId7"/>
    <p:sldId id="262" r:id="rId8"/>
    <p:sldId id="264" r:id="rId9"/>
    <p:sldId id="269" r:id="rId10"/>
    <p:sldId id="263" r:id="rId11"/>
    <p:sldId id="270" r:id="rId12"/>
    <p:sldId id="265"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15-09-2025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20087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94509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936115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295273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28219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953917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8508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15051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482861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2739991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80970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52807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20442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3977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07264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64865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47377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9/15/2025</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40411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9/15/2025</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09942612"/>
      </p:ext>
    </p:extLst>
  </p:cSld>
  <p:clrMap bg1="dk1" tx1="lt1" bg2="dk2" tx2="lt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 id="2147483759" r:id="rId17"/>
    <p:sldLayoutId id="2147483760" r:id="rId18"/>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18.xml" /></Relationships>
</file>

<file path=ppt/slides/_rels/slide10.xml.rels><?xml version="1.0" encoding="UTF-8" standalone="yes"?>
<Relationships xmlns="http://schemas.openxmlformats.org/package/2006/relationships"><Relationship Id="rId3" Type="http://schemas.openxmlformats.org/officeDocument/2006/relationships/image" Target="../media/image12.jpeg" /><Relationship Id="rId2" Type="http://schemas.openxmlformats.org/officeDocument/2006/relationships/image" Target="../media/image11.jpg" /><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4.png" /><Relationship Id="rId1" Type="http://schemas.openxmlformats.org/officeDocument/2006/relationships/slideLayout" Target="../slideLayouts/slideLayout6.xml" /><Relationship Id="rId4" Type="http://schemas.openxmlformats.org/officeDocument/2006/relationships/image" Target="../media/image5.jpg" /></Relationships>
</file>

<file path=ppt/slides/_rels/slide4.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6.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7.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9.jp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8.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1523999" y="2774900"/>
            <a:ext cx="8610600" cy="2308324"/>
          </a:xfrm>
          <a:prstGeom prst="rect">
            <a:avLst/>
          </a:prstGeom>
          <a:noFill/>
        </p:spPr>
        <p:txBody>
          <a:bodyPr wrap="square" lIns="91440" tIns="45720" rIns="91440" bIns="45720" rtlCol="0" anchor="t">
            <a:spAutoFit/>
          </a:bodyPr>
          <a:lstStyle/>
          <a:p>
            <a:r>
              <a:rPr lang="en-US" sz="2400" dirty="0"/>
              <a:t>STUDENT NAME: </a:t>
            </a:r>
            <a:r>
              <a:rPr lang="en-IN" sz="2400" dirty="0"/>
              <a:t>GEETHIKA. Y. M</a:t>
            </a:r>
            <a:endParaRPr lang="en-US" sz="2400" dirty="0"/>
          </a:p>
          <a:p>
            <a:r>
              <a:rPr lang="en-US" sz="2400" dirty="0"/>
              <a:t>REGISTER NO AND NMID: </a:t>
            </a:r>
            <a:r>
              <a:rPr lang="en-IN" sz="2400" dirty="0"/>
              <a:t>astvu37137124u18003 </a:t>
            </a:r>
            <a:endParaRPr lang="en-US" sz="2400" dirty="0">
              <a:cs typeface="Calibri"/>
            </a:endParaRPr>
          </a:p>
          <a:p>
            <a:r>
              <a:rPr lang="en-US" sz="2400" dirty="0"/>
              <a:t>DEPARTMENT: </a:t>
            </a:r>
            <a:r>
              <a:rPr lang="en-IN" sz="2400" dirty="0"/>
              <a:t>BACHELOR OF COMPUTER SCIENCE </a:t>
            </a:r>
            <a:endParaRPr lang="en-US" sz="2400" dirty="0"/>
          </a:p>
          <a:p>
            <a:r>
              <a:rPr lang="en-US" sz="2400" dirty="0"/>
              <a:t>COLLEGE: COLLEGE/ UNIVERSITY</a:t>
            </a:r>
          </a:p>
          <a:p>
            <a:r>
              <a:rPr lang="en-US" sz="2400" dirty="0"/>
              <a:t>           </a:t>
            </a:r>
            <a:r>
              <a:rPr lang="en-IN" sz="2400" dirty="0"/>
              <a:t>SRI AANDAL ARTS AND SCIENCE COLLEGE FOR WOMEN </a:t>
            </a:r>
          </a:p>
          <a:p>
            <a:r>
              <a:rPr lang="en-IN" sz="2400" dirty="0"/>
              <a:t>                                  THIRUVALLUVAR UNIVERSITY </a:t>
            </a:r>
          </a:p>
        </p:txBody>
      </p:sp>
      <p:sp>
        <p:nvSpPr>
          <p:cNvPr id="8" name="TextBox 7">
            <a:extLst>
              <a:ext uri="{FF2B5EF4-FFF2-40B4-BE49-F238E27FC236}">
                <a16:creationId xmlns:a16="http://schemas.microsoft.com/office/drawing/2014/main" id="{F69CF270-7D10-C183-1C6B-48A1DA868162}"/>
              </a:ext>
            </a:extLst>
          </p:cNvPr>
          <p:cNvSpPr txBox="1"/>
          <p:nvPr/>
        </p:nvSpPr>
        <p:spPr>
          <a:xfrm>
            <a:off x="1112439" y="2471814"/>
            <a:ext cx="8740587" cy="369332"/>
          </a:xfrm>
          <a:prstGeom prst="rect">
            <a:avLst/>
          </a:prstGeom>
          <a:noFill/>
        </p:spPr>
        <p:txBody>
          <a:bodyPr wrap="square" rtlCol="0">
            <a:spAutoFit/>
          </a:bodyPr>
          <a:lstStyle/>
          <a:p>
            <a:pPr algn="l"/>
            <a:endParaRPr lang="en-US"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CF56BD8A-7851-4FFA-58D3-5DF67990DE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5081" y="1382181"/>
            <a:ext cx="5681709" cy="541866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019EB8C-8B7D-365B-B686-AB46BBDC25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2170" y="719666"/>
            <a:ext cx="5947317" cy="5418667"/>
          </a:xfrm>
          <a:prstGeom prst="rect">
            <a:avLst/>
          </a:prstGeom>
        </p:spPr>
      </p:pic>
    </p:spTree>
    <p:extLst>
      <p:ext uri="{BB962C8B-B14F-4D97-AF65-F5344CB8AC3E}">
        <p14:creationId xmlns:p14="http://schemas.microsoft.com/office/powerpoint/2010/main" val="2205831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TextBox 7">
            <a:extLst>
              <a:ext uri="{FF2B5EF4-FFF2-40B4-BE49-F238E27FC236}">
                <a16:creationId xmlns:a16="http://schemas.microsoft.com/office/drawing/2014/main" id="{432BE75F-D04C-B194-8D3A-7FEFD422A92C}"/>
              </a:ext>
            </a:extLst>
          </p:cNvPr>
          <p:cNvSpPr txBox="1"/>
          <p:nvPr/>
        </p:nvSpPr>
        <p:spPr>
          <a:xfrm>
            <a:off x="755332" y="1543583"/>
            <a:ext cx="6100074" cy="3416320"/>
          </a:xfrm>
          <a:prstGeom prst="rect">
            <a:avLst/>
          </a:prstGeom>
          <a:noFill/>
        </p:spPr>
        <p:txBody>
          <a:bodyPr wrap="square">
            <a:spAutoFit/>
          </a:bodyPr>
          <a:lstStyle/>
          <a:p>
            <a:r>
              <a:rPr lang="en-US" dirty="0"/>
              <a:t>The eco-friendly electric bicycle design demonstrates how sustainable technology can revolutionize urban and rural mobility. By integrating efficient electric propulsion, lightweight recyclable materials, and renewable charging options, this design reduces carbon emissions, lowers noise pollution, and minimizes operational costs compared to conventional vehicles. It promotes healthier lifestyles, decongests traffic, and provides an affordable, environmentally responsible alternative to fossil-fuel transportation. Overall, the project highlights that eco-friendly electric bicycles are not only technically feasible but also socially and economically beneficial, paving the way for a greener and more sustainable future of transportation.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6122C893-07E2-BB3B-38F2-161B5A4AFF8D}"/>
              </a:ext>
            </a:extLst>
          </p:cNvPr>
          <p:cNvSpPr txBox="1"/>
          <p:nvPr/>
        </p:nvSpPr>
        <p:spPr>
          <a:xfrm>
            <a:off x="1238305" y="2351782"/>
            <a:ext cx="6100074" cy="1077218"/>
          </a:xfrm>
          <a:prstGeom prst="rect">
            <a:avLst/>
          </a:prstGeom>
          <a:noFill/>
        </p:spPr>
        <p:txBody>
          <a:bodyPr wrap="square">
            <a:spAutoFit/>
          </a:bodyPr>
          <a:lstStyle/>
          <a:p>
            <a:r>
              <a:rPr lang="en-US" sz="3200" dirty="0">
                <a:solidFill>
                  <a:schemeClr val="bg1"/>
                </a:solidFill>
              </a:rPr>
              <a:t>“Eco-Friendly Electric Bicycle Design”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6C3F581D-5FA8-E975-9343-60DA0C9A22D6}"/>
              </a:ext>
            </a:extLst>
          </p:cNvPr>
          <p:cNvSpPr txBox="1"/>
          <p:nvPr/>
        </p:nvSpPr>
        <p:spPr>
          <a:xfrm>
            <a:off x="676275" y="1580257"/>
            <a:ext cx="6100074" cy="3416320"/>
          </a:xfrm>
          <a:prstGeom prst="rect">
            <a:avLst/>
          </a:prstGeom>
          <a:noFill/>
        </p:spPr>
        <p:txBody>
          <a:bodyPr wrap="square">
            <a:spAutoFit/>
          </a:bodyPr>
          <a:lstStyle/>
          <a:p>
            <a:r>
              <a:rPr lang="en-US" dirty="0"/>
              <a:t>This project aims to design and develop an electric bicycle that promotes sustainable urban mobility by reducing reliance on fossil-fuel-powered transportation. The goal is to create an affordable, energy-efficient, and user-friendly e-bike that minimizes environmental impact while providing a practical and comfortable mode of transport. The design will focus on lightweight and recyclable materials, an efficient electric motor, long-lasting rechargeable batteries, and ergonomics suited for daily commuting. By integrating eco-friendly materials and innovative engineering, this project seeks to contribute to greener cities, lower carbon emissions, and improved quality of life for commuters.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33369"/>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IN" sz="4250" spc="5" dirty="0"/>
              <a:t> </a:t>
            </a:r>
            <a:r>
              <a:rPr lang="en-IN" sz="4250" spc="-20" dirty="0" err="1"/>
              <a:t>OVERVIEw</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5A68D709-CBB3-479C-EACC-FED6CA1B5739}"/>
              </a:ext>
            </a:extLst>
          </p:cNvPr>
          <p:cNvSpPr txBox="1"/>
          <p:nvPr/>
        </p:nvSpPr>
        <p:spPr>
          <a:xfrm>
            <a:off x="1315494" y="1552635"/>
            <a:ext cx="6100074" cy="4524315"/>
          </a:xfrm>
          <a:prstGeom prst="rect">
            <a:avLst/>
          </a:prstGeom>
          <a:noFill/>
        </p:spPr>
        <p:txBody>
          <a:bodyPr wrap="square">
            <a:spAutoFit/>
          </a:bodyPr>
          <a:lstStyle/>
          <a:p>
            <a:r>
              <a:rPr lang="en-US" dirty="0"/>
              <a:t>This project focuses on designing and developing an electric bicycle (e-bike) that is energy-efficient, affordable, and environmentally friendly. The goal is to create a sustainable alternative to conventional petrol-powered vehicles and reduce urban pollution and carbon emissions. The bicycle will integrate renewable energy options, lightweight materials, and user-friendly features to promote green </a:t>
            </a:r>
            <a:r>
              <a:rPr lang="en-US" dirty="0" err="1"/>
              <a:t>commuting.ObjectivesTo</a:t>
            </a:r>
            <a:r>
              <a:rPr lang="en-US" dirty="0"/>
              <a:t> design an e-bike that uses clean electric power, reducing fossil fuel </a:t>
            </a:r>
            <a:r>
              <a:rPr lang="en-US" dirty="0" err="1"/>
              <a:t>dependence.To</a:t>
            </a:r>
            <a:r>
              <a:rPr lang="en-US" dirty="0"/>
              <a:t> employ eco-friendly, recyclable, or sustainable materials in the frame and </a:t>
            </a:r>
            <a:r>
              <a:rPr lang="en-US" dirty="0" err="1"/>
              <a:t>components.To</a:t>
            </a:r>
            <a:r>
              <a:rPr lang="en-US" dirty="0"/>
              <a:t> ensure the design is ergonomic, lightweight, and affordable for everyday </a:t>
            </a:r>
            <a:r>
              <a:rPr lang="en-US" dirty="0" err="1"/>
              <a:t>users.To</a:t>
            </a:r>
            <a:r>
              <a:rPr lang="en-US" dirty="0"/>
              <a:t> explore regenerative braking or solar charging options to enhance energy efficiency.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9" name="TextBox 8">
            <a:extLst>
              <a:ext uri="{FF2B5EF4-FFF2-40B4-BE49-F238E27FC236}">
                <a16:creationId xmlns:a16="http://schemas.microsoft.com/office/drawing/2014/main" id="{60ECA182-6D21-BF66-B846-18033B496BEF}"/>
              </a:ext>
            </a:extLst>
          </p:cNvPr>
          <p:cNvSpPr txBox="1"/>
          <p:nvPr/>
        </p:nvSpPr>
        <p:spPr>
          <a:xfrm>
            <a:off x="2905125" y="1695450"/>
            <a:ext cx="6100074" cy="4154984"/>
          </a:xfrm>
          <a:prstGeom prst="rect">
            <a:avLst/>
          </a:prstGeom>
          <a:noFill/>
        </p:spPr>
        <p:txBody>
          <a:bodyPr wrap="square">
            <a:spAutoFit/>
          </a:bodyPr>
          <a:lstStyle/>
          <a:p>
            <a:r>
              <a:rPr lang="en-US" sz="2400" dirty="0"/>
              <a:t>Urban commuters (students, office workers)	Need affordable, quick, and green transport for daily travel in congested </a:t>
            </a:r>
            <a:r>
              <a:rPr lang="en-US" sz="2400" dirty="0" err="1"/>
              <a:t>cities.College</a:t>
            </a:r>
            <a:r>
              <a:rPr lang="en-US" sz="2400" dirty="0"/>
              <a:t>/university students	Often travel short to medium distances; prefer low-cost, low-maintenance </a:t>
            </a:r>
            <a:r>
              <a:rPr lang="en-US" sz="2400" dirty="0" err="1"/>
              <a:t>vehicles.Environmentally</a:t>
            </a:r>
            <a:r>
              <a:rPr lang="en-US" sz="2400" dirty="0"/>
              <a:t> conscious citizens	Want to reduce their carbon footprint while </a:t>
            </a:r>
            <a:r>
              <a:rPr lang="en-US" sz="2400" dirty="0" err="1"/>
              <a:t>commuting.Delivery</a:t>
            </a:r>
            <a:r>
              <a:rPr lang="en-US" sz="2400" dirty="0"/>
              <a:t> &amp; courier workers (food delivery, parcels)	E-bikes cut fuel costs and make last-mile delivery faster.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0" name="TextBox 9">
            <a:extLst>
              <a:ext uri="{FF2B5EF4-FFF2-40B4-BE49-F238E27FC236}">
                <a16:creationId xmlns:a16="http://schemas.microsoft.com/office/drawing/2014/main" id="{82F61243-5E59-20F1-AFB2-907F0D3E7E2B}"/>
              </a:ext>
            </a:extLst>
          </p:cNvPr>
          <p:cNvSpPr txBox="1"/>
          <p:nvPr/>
        </p:nvSpPr>
        <p:spPr>
          <a:xfrm>
            <a:off x="2819400" y="1946255"/>
            <a:ext cx="6100074" cy="3416320"/>
          </a:xfrm>
          <a:prstGeom prst="rect">
            <a:avLst/>
          </a:prstGeom>
          <a:noFill/>
        </p:spPr>
        <p:txBody>
          <a:bodyPr wrap="square">
            <a:spAutoFit/>
          </a:bodyPr>
          <a:lstStyle/>
          <a:p>
            <a:r>
              <a:rPr lang="en-US" dirty="0"/>
              <a:t>AutoCAD / SolidWorks / CATIA	For 2D &amp; 3D CAD modelling of frame, battery housing, and </a:t>
            </a:r>
            <a:r>
              <a:rPr lang="en-US" dirty="0" err="1"/>
              <a:t>components.ANSYS</a:t>
            </a:r>
            <a:r>
              <a:rPr lang="en-US" dirty="0"/>
              <a:t> / COMSOL	Simulation &amp; structural analysis (stress, fatigue, vibration).MATLAB / Simulink	Motor and battery performance modeling, control system </a:t>
            </a:r>
            <a:r>
              <a:rPr lang="en-US" dirty="0" err="1"/>
              <a:t>simulation.SketchBook</a:t>
            </a:r>
            <a:r>
              <a:rPr lang="en-US" dirty="0"/>
              <a:t> / Adobe Illustrator	Concept sketches and styling of bike frame and accessories.3D Printing (PLA/Recycled Filament)	Rapid prototyping of small parts like brackets, enclosures, </a:t>
            </a:r>
            <a:r>
              <a:rPr lang="en-US" dirty="0" err="1"/>
              <a:t>mounts.CNC</a:t>
            </a:r>
            <a:r>
              <a:rPr lang="en-US" dirty="0"/>
              <a:t> machining / Laser cutting	Making lightweight frame or sheet-metal prototypes.---⚙️ Engineering &amp; Fabrication </a:t>
            </a:r>
            <a:r>
              <a:rPr lang="en-US" dirty="0" err="1"/>
              <a:t>TechniquesTechnique</a:t>
            </a:r>
            <a:r>
              <a:rPr lang="en-US" dirty="0"/>
              <a:t>	How it </a:t>
            </a:r>
            <a:r>
              <a:rPr lang="en-US" dirty="0" err="1"/>
              <a:t>HelpsLightweight</a:t>
            </a:r>
            <a:r>
              <a:rPr lang="en-US" dirty="0"/>
              <a:t> Frame Design (</a:t>
            </a:r>
            <a:r>
              <a:rPr lang="en-US" dirty="0" err="1"/>
              <a:t>Aluminium</a:t>
            </a:r>
            <a:r>
              <a:rPr lang="en-US" dirty="0"/>
              <a:t>/Carbon Fiber/Bamboo)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488A7BF6-C8F4-7F47-CAB2-3394F404F25C}"/>
              </a:ext>
            </a:extLst>
          </p:cNvPr>
          <p:cNvSpPr txBox="1"/>
          <p:nvPr/>
        </p:nvSpPr>
        <p:spPr>
          <a:xfrm>
            <a:off x="1473065" y="1376744"/>
            <a:ext cx="6100074" cy="3785652"/>
          </a:xfrm>
          <a:prstGeom prst="rect">
            <a:avLst/>
          </a:prstGeom>
          <a:noFill/>
        </p:spPr>
        <p:txBody>
          <a:bodyPr wrap="square">
            <a:spAutoFit/>
          </a:bodyPr>
          <a:lstStyle/>
          <a:p>
            <a:r>
              <a:rPr lang="en-US" sz="2400" dirty="0"/>
              <a:t>1. Front </a:t>
            </a:r>
            <a:r>
              <a:rPr lang="en-US" sz="2400" dirty="0" err="1"/>
              <a:t>CoverTitle</a:t>
            </a:r>
            <a:r>
              <a:rPr lang="en-US" sz="2400" dirty="0"/>
              <a:t>: “Eco-Friendly Electric Bicycle Design” (big, clean font).Subtitle: “Sustainable Mobility for a Greener </a:t>
            </a:r>
            <a:r>
              <a:rPr lang="en-US" sz="2400" dirty="0" err="1"/>
              <a:t>Future”.Visual</a:t>
            </a:r>
            <a:r>
              <a:rPr lang="en-US" sz="2400" dirty="0"/>
              <a:t>: A vector illustration or rendered image of your e-</a:t>
            </a:r>
            <a:r>
              <a:rPr lang="en-US" sz="2400" dirty="0" err="1"/>
              <a:t>bike.Your</a:t>
            </a:r>
            <a:r>
              <a:rPr lang="en-US" sz="2400" dirty="0"/>
              <a:t> name / team </a:t>
            </a:r>
            <a:r>
              <a:rPr lang="en-US" sz="2400" dirty="0" err="1"/>
              <a:t>name.Use</a:t>
            </a:r>
            <a:r>
              <a:rPr lang="en-US" sz="2400" dirty="0"/>
              <a:t> earthy tones (greens, blues, grays, white) to convey eco-friendliness.---2. Table of </a:t>
            </a:r>
            <a:r>
              <a:rPr lang="en-US" sz="2400" dirty="0" err="1"/>
              <a:t>ContentsKeep</a:t>
            </a:r>
            <a:r>
              <a:rPr lang="en-US" sz="2400" dirty="0"/>
              <a:t> it simple: numbered sections with page </a:t>
            </a:r>
            <a:r>
              <a:rPr lang="en-US" sz="2400" dirty="0" err="1"/>
              <a:t>numbers.Use</a:t>
            </a:r>
            <a:r>
              <a:rPr lang="en-US" sz="2400" dirty="0"/>
              <a:t> icons (leaf, battery, gear) to represent sections.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1BFFB618-25CB-7ABE-AD38-EC73FC6D31F3}"/>
              </a:ext>
            </a:extLst>
          </p:cNvPr>
          <p:cNvSpPr txBox="1"/>
          <p:nvPr/>
        </p:nvSpPr>
        <p:spPr>
          <a:xfrm>
            <a:off x="1326371" y="2136338"/>
            <a:ext cx="6100074" cy="2585323"/>
          </a:xfrm>
          <a:prstGeom prst="rect">
            <a:avLst/>
          </a:prstGeom>
          <a:noFill/>
        </p:spPr>
        <p:txBody>
          <a:bodyPr wrap="square">
            <a:spAutoFit/>
          </a:bodyPr>
          <a:lstStyle/>
          <a:p>
            <a:r>
              <a:rPr lang="en-US" dirty="0"/>
              <a:t>1. Eco-Friendly </a:t>
            </a:r>
            <a:r>
              <a:rPr lang="en-US" dirty="0" err="1"/>
              <a:t>FeaturesLightweight</a:t>
            </a:r>
            <a:r>
              <a:rPr lang="en-US" dirty="0"/>
              <a:t> &amp; Recyclable Frame– Use aluminum, bamboo, recycled steel, or biodegradable composites to reduce environmental </a:t>
            </a:r>
            <a:r>
              <a:rPr lang="en-US" dirty="0" err="1"/>
              <a:t>impact.Non</a:t>
            </a:r>
            <a:r>
              <a:rPr lang="en-US" dirty="0"/>
              <a:t>-toxic Paints &amp; Coatings– Water-based or powder coatings to avoid harmful </a:t>
            </a:r>
            <a:r>
              <a:rPr lang="en-US" dirty="0" err="1"/>
              <a:t>emissions.Energy</a:t>
            </a:r>
            <a:r>
              <a:rPr lang="en-US" dirty="0"/>
              <a:t>-Efficient Components– Low-power LED lights, efficient motor systems to extend battery </a:t>
            </a:r>
            <a:r>
              <a:rPr lang="en-US" dirty="0" err="1"/>
              <a:t>life.Solar</a:t>
            </a:r>
            <a:r>
              <a:rPr lang="en-US" dirty="0"/>
              <a:t>/Regenerative Charging– Optional solar panels or regenerative braking to recover energy during downhill rides or braking.</a:t>
            </a:r>
          </a:p>
        </p:txBody>
      </p:sp>
    </p:spTree>
    <p:extLst>
      <p:ext uri="{BB962C8B-B14F-4D97-AF65-F5344CB8AC3E}">
        <p14:creationId xmlns:p14="http://schemas.microsoft.com/office/powerpoint/2010/main" val="27206606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Mesh</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Geethika Y. M</cp:lastModifiedBy>
  <cp:revision>30</cp:revision>
  <dcterms:created xsi:type="dcterms:W3CDTF">2024-03-29T15:07:22Z</dcterms:created>
  <dcterms:modified xsi:type="dcterms:W3CDTF">2025-09-15T01:47:55Z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