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73" r:id="rId2"/>
    <p:sldId id="256" r:id="rId3"/>
    <p:sldId id="257" r:id="rId4"/>
    <p:sldId id="263" r:id="rId5"/>
    <p:sldId id="265" r:id="rId6"/>
    <p:sldId id="266" r:id="rId7"/>
    <p:sldId id="261" r:id="rId8"/>
    <p:sldId id="262" r:id="rId9"/>
    <p:sldId id="264"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953974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35764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43797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1445660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0504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9113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3450738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283441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162983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5DA29-A2E5-4EAE-B40B-58BEC3388D1F}"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2404378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A5DA29-A2E5-4EAE-B40B-58BEC3388D1F}"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128378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A5DA29-A2E5-4EAE-B40B-58BEC3388D1F}"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22393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A5DA29-A2E5-4EAE-B40B-58BEC3388D1F}"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120882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5DA29-A2E5-4EAE-B40B-58BEC3388D1F}"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207856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A5DA29-A2E5-4EAE-B40B-58BEC3388D1F}"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1834625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A5DA29-A2E5-4EAE-B40B-58BEC3388D1F}"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00CBC0-E875-46A9-BDCF-54B50ABAADFF}" type="slidenum">
              <a:rPr lang="en-IN" smtClean="0"/>
              <a:t>‹#›</a:t>
            </a:fld>
            <a:endParaRPr lang="en-IN"/>
          </a:p>
        </p:txBody>
      </p:sp>
    </p:spTree>
    <p:extLst>
      <p:ext uri="{BB962C8B-B14F-4D97-AF65-F5344CB8AC3E}">
        <p14:creationId xmlns:p14="http://schemas.microsoft.com/office/powerpoint/2010/main" val="280633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A5DA29-A2E5-4EAE-B40B-58BEC3388D1F}" type="datetimeFigureOut">
              <a:rPr lang="en-IN" smtClean="0"/>
              <a:t>19-12-2021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00CBC0-E875-46A9-BDCF-54B50ABAADFF}" type="slidenum">
              <a:rPr lang="en-IN" smtClean="0"/>
              <a:t>‹#›</a:t>
            </a:fld>
            <a:endParaRPr lang="en-IN"/>
          </a:p>
        </p:txBody>
      </p:sp>
    </p:spTree>
    <p:extLst>
      <p:ext uri="{BB962C8B-B14F-4D97-AF65-F5344CB8AC3E}">
        <p14:creationId xmlns:p14="http://schemas.microsoft.com/office/powerpoint/2010/main" val="42305730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88C0-65C2-4BD1-9EDF-54AF3076DB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D3180D4-4992-4850-A778-90CBEFB9928E}"/>
              </a:ext>
            </a:extLst>
          </p:cNvPr>
          <p:cNvSpPr>
            <a:spLocks noGrp="1"/>
          </p:cNvSpPr>
          <p:nvPr>
            <p:ph type="subTitle" idx="1"/>
          </p:nvPr>
        </p:nvSpPr>
        <p:spPr/>
        <p:txBody>
          <a:bodyPr/>
          <a:lstStyle/>
          <a:p>
            <a:endParaRPr lang="en-US"/>
          </a:p>
        </p:txBody>
      </p:sp>
      <p:pic>
        <p:nvPicPr>
          <p:cNvPr id="2050" name="Picture 2" descr="New Technological Developments Shaking Up the Wine Industry">
            <a:extLst>
              <a:ext uri="{FF2B5EF4-FFF2-40B4-BE49-F238E27FC236}">
                <a16:creationId xmlns:a16="http://schemas.microsoft.com/office/drawing/2014/main" id="{20DCB8C4-C6E8-440D-A2C8-C8CB86ACE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6ABC781-14E0-4FA3-B0E9-A7760FAED81E}"/>
              </a:ext>
            </a:extLst>
          </p:cNvPr>
          <p:cNvSpPr/>
          <p:nvPr/>
        </p:nvSpPr>
        <p:spPr>
          <a:xfrm>
            <a:off x="1910081" y="2340566"/>
            <a:ext cx="7904480" cy="1446550"/>
          </a:xfrm>
          <a:prstGeom prst="rect">
            <a:avLst/>
          </a:prstGeom>
        </p:spPr>
        <p:txBody>
          <a:bodyPr wrap="square">
            <a:spAutoFit/>
          </a:bodyPr>
          <a:lstStyle/>
          <a:p>
            <a:pPr algn="ctr"/>
            <a:r>
              <a:rPr lang="en-US" sz="4400" dirty="0">
                <a:effectLst>
                  <a:outerShdw blurRad="38100" dist="38100" dir="2700000" algn="tl">
                    <a:srgbClr val="000000">
                      <a:alpha val="43137"/>
                    </a:srgbClr>
                  </a:outerShdw>
                </a:effectLst>
                <a:latin typeface="Amazon Ember Thin" panose="020B0303020204020204" pitchFamily="34" charset="0"/>
                <a:ea typeface="Amazon Ember Thin" panose="020B0303020204020204" pitchFamily="34" charset="0"/>
                <a:cs typeface="Amazon Ember Thin" panose="020B0303020204020204" pitchFamily="34" charset="0"/>
              </a:rPr>
              <a:t>Wine Quality Prediction Using Machine Learning</a:t>
            </a:r>
            <a:endParaRPr lang="en-US" sz="4400" dirty="0">
              <a:latin typeface="Amazon Ember Thin" panose="020B0303020204020204" pitchFamily="34" charset="0"/>
              <a:ea typeface="Amazon Ember Thin" panose="020B0303020204020204" pitchFamily="34" charset="0"/>
              <a:cs typeface="Amazon Ember Thin" panose="020B0303020204020204" pitchFamily="34" charset="0"/>
            </a:endParaRPr>
          </a:p>
        </p:txBody>
      </p:sp>
    </p:spTree>
    <p:extLst>
      <p:ext uri="{BB962C8B-B14F-4D97-AF65-F5344CB8AC3E}">
        <p14:creationId xmlns:p14="http://schemas.microsoft.com/office/powerpoint/2010/main" val="148362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114269" y="780239"/>
            <a:ext cx="4539011" cy="5323840"/>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Decision Tree Model Building &amp; Hyperparameter Tuning</a:t>
            </a:r>
          </a:p>
          <a:p>
            <a:pPr marL="0" marR="0" lvl="0" indent="0" defTabSz="914400" rtl="0" eaLnBrk="1" fontAlgn="auto" latinLnBrk="0" hangingPunct="1">
              <a:lnSpc>
                <a:spcPct val="90000"/>
              </a:lnSpc>
              <a:spcBef>
                <a:spcPts val="0"/>
              </a:spcBef>
              <a:spcAft>
                <a:spcPts val="600"/>
              </a:spcAft>
              <a:buClrTx/>
              <a:buSzTx/>
              <a:buFontTx/>
              <a:buNone/>
              <a:tabLst/>
              <a:defRPr/>
            </a:pPr>
            <a:endParaRPr lang="en-US" sz="19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We are using Decision Tree classifier here. The standard procedure of initializing and fitting the model is shown in the slide.</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Decision tree is the most powerful and popular tool for classification and prediction. A Decision tree is a flowchart like tree structure, where each internal node denotes a test on an attribute, each branch represents an outcome of the test, and each leaf node (terminal node) holds a class label.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GridSearchCV</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is a library function that is a member of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sklearn's</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model_selection</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package. It helps to loop through predefined hyperparameters and fit your estimator (model) on your training set. So, in the end, you can select the best parameters from the listed hyperparameters  </a:t>
            </a:r>
          </a:p>
        </p:txBody>
      </p:sp>
      <p:pic>
        <p:nvPicPr>
          <p:cNvPr id="5" name="Picture 4">
            <a:extLst>
              <a:ext uri="{FF2B5EF4-FFF2-40B4-BE49-F238E27FC236}">
                <a16:creationId xmlns:a16="http://schemas.microsoft.com/office/drawing/2014/main" id="{3F595A28-257D-4B64-9CAE-EB5169972FF6}"/>
              </a:ext>
            </a:extLst>
          </p:cNvPr>
          <p:cNvPicPr>
            <a:picLocks noChangeAspect="1"/>
          </p:cNvPicPr>
          <p:nvPr/>
        </p:nvPicPr>
        <p:blipFill>
          <a:blip r:embed="rId2"/>
          <a:stretch>
            <a:fillRect/>
          </a:stretch>
        </p:blipFill>
        <p:spPr>
          <a:xfrm>
            <a:off x="4864702" y="780239"/>
            <a:ext cx="7055543" cy="5611036"/>
          </a:xfrm>
          <a:prstGeom prst="rect">
            <a:avLst/>
          </a:prstGeom>
        </p:spPr>
      </p:pic>
    </p:spTree>
    <p:extLst>
      <p:ext uri="{BB962C8B-B14F-4D97-AF65-F5344CB8AC3E}">
        <p14:creationId xmlns:p14="http://schemas.microsoft.com/office/powerpoint/2010/main" val="278632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6F9597A-CDE3-4F1F-8A34-7E1D2207B45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547876"/>
            <a:ext cx="10905066" cy="18811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CA1ECD-7945-4A90-87FD-3365A1C3D440}"/>
              </a:ext>
            </a:extLst>
          </p:cNvPr>
          <p:cNvSpPr txBox="1"/>
          <p:nvPr/>
        </p:nvSpPr>
        <p:spPr>
          <a:xfrm>
            <a:off x="3789681" y="690881"/>
            <a:ext cx="4998720" cy="36933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Visualization of Decision Tree</a:t>
            </a:r>
          </a:p>
        </p:txBody>
      </p:sp>
      <p:pic>
        <p:nvPicPr>
          <p:cNvPr id="6" name="Picture 5">
            <a:extLst>
              <a:ext uri="{FF2B5EF4-FFF2-40B4-BE49-F238E27FC236}">
                <a16:creationId xmlns:a16="http://schemas.microsoft.com/office/drawing/2014/main" id="{58A16327-1635-41F8-B157-E2152BB31880}"/>
              </a:ext>
            </a:extLst>
          </p:cNvPr>
          <p:cNvPicPr>
            <a:picLocks noChangeAspect="1"/>
          </p:cNvPicPr>
          <p:nvPr/>
        </p:nvPicPr>
        <p:blipFill>
          <a:blip r:embed="rId3"/>
          <a:stretch>
            <a:fillRect/>
          </a:stretch>
        </p:blipFill>
        <p:spPr>
          <a:xfrm>
            <a:off x="4018260" y="3909060"/>
            <a:ext cx="3886537" cy="1684166"/>
          </a:xfrm>
          <a:prstGeom prst="rect">
            <a:avLst/>
          </a:prstGeom>
        </p:spPr>
      </p:pic>
    </p:spTree>
    <p:extLst>
      <p:ext uri="{BB962C8B-B14F-4D97-AF65-F5344CB8AC3E}">
        <p14:creationId xmlns:p14="http://schemas.microsoft.com/office/powerpoint/2010/main" val="311398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165069" y="357906"/>
            <a:ext cx="4447571" cy="4765598"/>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Random forest Model Building &amp;</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Hyperparameter Tuning</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9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Random forests or random decision forests are an ensemble learning method for classification, regression and other tasks that operates by constructing a multitude of decision trees at training time. For classification tasks, the output of the random forest is the class selected by most trees.</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The best params are :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{'bootstrap': False, 'criterion':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gini</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max_depth</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4,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max_features</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'sqrt',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n_estimators</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200}</a:t>
            </a:r>
          </a:p>
        </p:txBody>
      </p:sp>
      <p:pic>
        <p:nvPicPr>
          <p:cNvPr id="3" name="Picture 2">
            <a:extLst>
              <a:ext uri="{FF2B5EF4-FFF2-40B4-BE49-F238E27FC236}">
                <a16:creationId xmlns:a16="http://schemas.microsoft.com/office/drawing/2014/main" id="{C6A8E064-9E73-4702-9583-43BD9BAB42DF}"/>
              </a:ext>
            </a:extLst>
          </p:cNvPr>
          <p:cNvPicPr>
            <a:picLocks noChangeAspect="1"/>
          </p:cNvPicPr>
          <p:nvPr/>
        </p:nvPicPr>
        <p:blipFill>
          <a:blip r:embed="rId2"/>
          <a:stretch>
            <a:fillRect/>
          </a:stretch>
        </p:blipFill>
        <p:spPr>
          <a:xfrm>
            <a:off x="4961630" y="266466"/>
            <a:ext cx="6991654" cy="5905734"/>
          </a:xfrm>
          <a:prstGeom prst="rect">
            <a:avLst/>
          </a:prstGeom>
        </p:spPr>
      </p:pic>
    </p:spTree>
    <p:extLst>
      <p:ext uri="{BB962C8B-B14F-4D97-AF65-F5344CB8AC3E}">
        <p14:creationId xmlns:p14="http://schemas.microsoft.com/office/powerpoint/2010/main" val="296607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246349" y="296503"/>
            <a:ext cx="4228831" cy="3524213"/>
          </a:xfrm>
          <a:prstGeom prst="rect">
            <a:avLst/>
          </a:prstGeom>
        </p:spPr>
        <p:txBody>
          <a:bodyPr vert="horz" lIns="91440" tIns="45720" rIns="91440" bIns="45720" rtlCol="0" anchor="t">
            <a:normAutofit/>
          </a:bodyPr>
          <a:lstStyle/>
          <a:p>
            <a:pPr marL="0" marR="0" lvl="0" indent="0"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Support Vector Classifier  &amp; Hyperparameter Tuning</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Support vectors are data points that are closer to the hyperplane and influence the position and orientation of the hyperplane. Using these support vectors, we maximize the margin of the classifier. Deleting the support vectors will change the position of the hyperplane. These are the points that help us build our SVM.</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The best params are : </a:t>
            </a: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{'C': 1, 'gamma': 0.8, 'kernel':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rbf</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pic>
        <p:nvPicPr>
          <p:cNvPr id="4" name="Picture 3">
            <a:extLst>
              <a:ext uri="{FF2B5EF4-FFF2-40B4-BE49-F238E27FC236}">
                <a16:creationId xmlns:a16="http://schemas.microsoft.com/office/drawing/2014/main" id="{63AFB8C2-D21B-4E26-9078-DBE28F6B15F7}"/>
              </a:ext>
            </a:extLst>
          </p:cNvPr>
          <p:cNvPicPr>
            <a:picLocks noChangeAspect="1"/>
          </p:cNvPicPr>
          <p:nvPr/>
        </p:nvPicPr>
        <p:blipFill>
          <a:blip r:embed="rId2"/>
          <a:stretch>
            <a:fillRect/>
          </a:stretch>
        </p:blipFill>
        <p:spPr>
          <a:xfrm>
            <a:off x="5753469" y="296503"/>
            <a:ext cx="5266827" cy="6114457"/>
          </a:xfrm>
          <a:prstGeom prst="rect">
            <a:avLst/>
          </a:prstGeom>
        </p:spPr>
      </p:pic>
    </p:spTree>
    <p:extLst>
      <p:ext uri="{BB962C8B-B14F-4D97-AF65-F5344CB8AC3E}">
        <p14:creationId xmlns:p14="http://schemas.microsoft.com/office/powerpoint/2010/main" val="325088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312338" y="1381441"/>
            <a:ext cx="4228831" cy="2793251"/>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Who is the Best Performer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074" name="Picture 2">
            <a:extLst>
              <a:ext uri="{FF2B5EF4-FFF2-40B4-BE49-F238E27FC236}">
                <a16:creationId xmlns:a16="http://schemas.microsoft.com/office/drawing/2014/main" id="{8D5282C3-0F7E-4135-97AD-17260AB1E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251" y="1137761"/>
            <a:ext cx="5675545" cy="458247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08B8C85-FB70-4A3B-8406-856DAD9EACEC}"/>
              </a:ext>
            </a:extLst>
          </p:cNvPr>
          <p:cNvSpPr txBox="1"/>
          <p:nvPr/>
        </p:nvSpPr>
        <p:spPr>
          <a:xfrm>
            <a:off x="312338" y="1900903"/>
            <a:ext cx="4055812" cy="523220"/>
          </a:xfrm>
          <a:prstGeom prst="rect">
            <a:avLst/>
          </a:prstGeom>
          <a:noFill/>
        </p:spPr>
        <p:txBody>
          <a:bodyPr wrap="square">
            <a:spAutoFit/>
          </a:bodyPr>
          <a:lstStyle/>
          <a:p>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Out of all 3 classifiers, Random forest performed well and gave us the best accuracy which is 88%.</a:t>
            </a:r>
            <a:endParaRPr lang="en-IN"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4130158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345D502-F19B-4784-B028-9CA2E8441EBC}"/>
              </a:ext>
            </a:extLst>
          </p:cNvPr>
          <p:cNvSpPr txBox="1"/>
          <p:nvPr/>
        </p:nvSpPr>
        <p:spPr>
          <a:xfrm>
            <a:off x="1137920" y="254000"/>
            <a:ext cx="7701280" cy="707886"/>
          </a:xfrm>
          <a:prstGeom prst="rect">
            <a:avLst/>
          </a:prstGeom>
          <a:noFill/>
        </p:spPr>
        <p:txBody>
          <a:bodyPr wrap="square">
            <a:spAutoFit/>
          </a:bodyPr>
          <a:lstStyle/>
          <a:p>
            <a:pPr algn="l"/>
            <a:r>
              <a:rPr lang="en-US" sz="4000" b="0" i="0" dirty="0">
                <a:effectLst>
                  <a:outerShdw blurRad="38100" dist="38100" dir="2700000" algn="tl">
                    <a:srgbClr val="000000">
                      <a:alpha val="43137"/>
                    </a:srgbClr>
                  </a:outerShdw>
                </a:effectLst>
                <a:latin typeface="Helvetica Neue"/>
              </a:rPr>
              <a:t>Introduction</a:t>
            </a:r>
          </a:p>
        </p:txBody>
      </p:sp>
      <p:sp>
        <p:nvSpPr>
          <p:cNvPr id="9" name="TextBox 8">
            <a:extLst>
              <a:ext uri="{FF2B5EF4-FFF2-40B4-BE49-F238E27FC236}">
                <a16:creationId xmlns:a16="http://schemas.microsoft.com/office/drawing/2014/main" id="{6A7EA896-C01A-4849-BFE6-161D7668E34B}"/>
              </a:ext>
            </a:extLst>
          </p:cNvPr>
          <p:cNvSpPr txBox="1"/>
          <p:nvPr/>
        </p:nvSpPr>
        <p:spPr>
          <a:xfrm>
            <a:off x="1279188" y="1385560"/>
            <a:ext cx="8179772" cy="3570208"/>
          </a:xfrm>
          <a:prstGeom prst="rect">
            <a:avLst/>
          </a:prstGeom>
          <a:noFill/>
        </p:spPr>
        <p:txBody>
          <a:bodyPr wrap="square">
            <a:spAutoFit/>
          </a:bodyPr>
          <a:lstStyle/>
          <a:p>
            <a:pPr algn="l"/>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About Wine:</a:t>
            </a:r>
          </a:p>
          <a:p>
            <a:pPr algn="l"/>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Wine is a beverage made from fermented grape and other fruit juices with lower amount of alcohol content.</a:t>
            </a:r>
          </a:p>
          <a:p>
            <a:pPr marL="171450" indent="-1714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Quality of wine is graded based on the taste of wine &amp; vintage. This process is time taking, costly &amp; not efficient</a:t>
            </a:r>
          </a:p>
          <a:p>
            <a:pPr marL="171450" indent="-1714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 wine itself includes different parameters like fixed acidity, volatile acidity, citric acid, residual sugar, chlorides, free Sulphur dioxide, total Sulphur dioxide, density, pH, Sulphates, alcohol and quality.</a:t>
            </a:r>
          </a:p>
          <a:p>
            <a:pPr algn="l"/>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l"/>
            <a:r>
              <a:rPr lang="en-US" sz="1600" dirty="0">
                <a:latin typeface="Amazon Ember Light" panose="020B0403020204020204" pitchFamily="34" charset="0"/>
                <a:ea typeface="Amazon Ember Light" panose="020B0403020204020204" pitchFamily="34" charset="0"/>
                <a:cs typeface="Amazon Ember Light" panose="020B0403020204020204" pitchFamily="34" charset="0"/>
              </a:rPr>
              <a:t>Problem Statement:</a:t>
            </a:r>
          </a:p>
          <a:p>
            <a:pPr algn="l"/>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171450" indent="-1714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In industries, understanding the demands of wine safety testing can be a complex task for the laboratory with numerous analytes and residues to monitor.</a:t>
            </a:r>
          </a:p>
          <a:p>
            <a:pPr marL="171450" indent="-1714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But our application’s prediction, provide ideal solutions for the analysis of wine, which will make this whole process efficient and cheaper with less human interaction.</a:t>
            </a:r>
          </a:p>
          <a:p>
            <a:pPr algn="l"/>
            <a:endParaRPr lang="en-US" sz="1200" b="0" i="0" dirty="0">
              <a:solidFill>
                <a:schemeClr val="bg1"/>
              </a:solidFill>
              <a:effectLst/>
              <a:latin typeface="Helvetica Neue"/>
            </a:endParaRPr>
          </a:p>
        </p:txBody>
      </p:sp>
    </p:spTree>
    <p:extLst>
      <p:ext uri="{BB962C8B-B14F-4D97-AF65-F5344CB8AC3E}">
        <p14:creationId xmlns:p14="http://schemas.microsoft.com/office/powerpoint/2010/main" val="420553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472268" y="264160"/>
            <a:ext cx="4414692" cy="741681"/>
          </a:xfrm>
          <a:prstGeom prst="rect">
            <a:avLst/>
          </a:prstGeom>
        </p:spPr>
        <p:txBody>
          <a:bodyPr vert="horz" lIns="91440" tIns="45720" rIns="91440" bIns="45720" rtlCol="0" anchor="t">
            <a:normAutofit/>
          </a:bodyPr>
          <a:lstStyle/>
          <a:p>
            <a:pPr>
              <a:lnSpc>
                <a:spcPct val="90000"/>
              </a:lnSpc>
              <a:spcAft>
                <a:spcPts val="600"/>
              </a:spcAft>
            </a:pPr>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Importing the all the required libraries and visualizing the Data set.</a:t>
            </a:r>
          </a:p>
        </p:txBody>
      </p:sp>
      <p:pic>
        <p:nvPicPr>
          <p:cNvPr id="5" name="Picture 4">
            <a:extLst>
              <a:ext uri="{FF2B5EF4-FFF2-40B4-BE49-F238E27FC236}">
                <a16:creationId xmlns:a16="http://schemas.microsoft.com/office/drawing/2014/main" id="{941294DE-3344-455F-A1D7-464653D9DD10}"/>
              </a:ext>
            </a:extLst>
          </p:cNvPr>
          <p:cNvPicPr>
            <a:picLocks noChangeAspect="1"/>
          </p:cNvPicPr>
          <p:nvPr/>
        </p:nvPicPr>
        <p:blipFill>
          <a:blip r:embed="rId2"/>
          <a:stretch>
            <a:fillRect/>
          </a:stretch>
        </p:blipFill>
        <p:spPr>
          <a:xfrm>
            <a:off x="5314652" y="1180091"/>
            <a:ext cx="6405080" cy="2786209"/>
          </a:xfrm>
          <a:prstGeom prst="rect">
            <a:avLst/>
          </a:prstGeom>
        </p:spPr>
      </p:pic>
      <p:sp>
        <p:nvSpPr>
          <p:cNvPr id="24" name="TextBox 23">
            <a:extLst>
              <a:ext uri="{FF2B5EF4-FFF2-40B4-BE49-F238E27FC236}">
                <a16:creationId xmlns:a16="http://schemas.microsoft.com/office/drawing/2014/main" id="{357F2E67-7E09-4363-8AF0-D5AD84B69C0F}"/>
              </a:ext>
            </a:extLst>
          </p:cNvPr>
          <p:cNvSpPr txBox="1"/>
          <p:nvPr/>
        </p:nvSpPr>
        <p:spPr>
          <a:xfrm>
            <a:off x="472268" y="1100622"/>
            <a:ext cx="4318972" cy="5262979"/>
          </a:xfrm>
          <a:prstGeom prst="rect">
            <a:avLst/>
          </a:prstGeom>
          <a:noFill/>
        </p:spPr>
        <p:txBody>
          <a:bodyPr wrap="square">
            <a:spAutoFit/>
          </a:bodyPr>
          <a:lstStyle/>
          <a:p>
            <a:pPr algn="l"/>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Description of Dataset:</a:t>
            </a:r>
          </a:p>
          <a:p>
            <a:pPr algn="l"/>
            <a:endParaRPr lang="en-US" sz="1400" u="sng" dirty="0">
              <a:latin typeface="Amazon Ember Light" panose="020B0403020204020204" pitchFamily="34" charset="0"/>
              <a:ea typeface="Amazon Ember Light" panose="020B0403020204020204" pitchFamily="34" charset="0"/>
              <a:cs typeface="Amazon Ember Light" panose="020B0403020204020204" pitchFamily="34" charset="0"/>
            </a:endParaRPr>
          </a:p>
          <a:p>
            <a:pPr algn="l"/>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If you download the dataset, you can see that several features will be used to classify the quality of wine, many of them are chemical, so we need to have a basic understanding of such chemicals.</a:t>
            </a:r>
          </a:p>
          <a:p>
            <a:pPr algn="l"/>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Volatile acidity : Volatile acidity is the gaseous acids present in wine.</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Fixed acidity : Primary fixed acids found in wine are tartaric, succinic, citric, and malic</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Residual sugar : Amount of sugar left after fermentation.</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Citric acid : It is weak organic acid, found in citrus fruits naturally.</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Chlorides : Amount of salt present in wine.</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free sulfur dioxide : So2 is used for prevention of wine by oxidation and microbial spoilage.</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Total sulfur dioxide</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pH : In wine pH is used for checking acidity</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density</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Sulphates : Added sulfites preserve freshness and protect wine from oxidation, and bacteria.</a:t>
            </a:r>
          </a:p>
          <a:p>
            <a:pPr marL="285750" indent="-285750" algn="l">
              <a:buFont typeface="Arial" panose="020B0604020202020204" pitchFamily="34" charset="0"/>
              <a:buChar cha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Alcohol : Percent of alcohol present in wine.</a:t>
            </a:r>
          </a:p>
        </p:txBody>
      </p:sp>
    </p:spTree>
    <p:extLst>
      <p:ext uri="{BB962C8B-B14F-4D97-AF65-F5344CB8AC3E}">
        <p14:creationId xmlns:p14="http://schemas.microsoft.com/office/powerpoint/2010/main" val="421405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6947A121-B9E8-4E1E-9E73-172BF4D9F3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600" y="2555240"/>
            <a:ext cx="10905066" cy="324425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6694015F-949E-4BED-8AE9-1F3919DF9500}"/>
              </a:ext>
            </a:extLst>
          </p:cNvPr>
          <p:cNvSpPr txBox="1"/>
          <p:nvPr/>
        </p:nvSpPr>
        <p:spPr>
          <a:xfrm>
            <a:off x="435221" y="365760"/>
            <a:ext cx="7884160" cy="802640"/>
          </a:xfrm>
          <a:prstGeom prst="rect">
            <a:avLst/>
          </a:prstGeom>
        </p:spPr>
        <p:txBody>
          <a:bodyPr vert="horz" lIns="91440" tIns="45720" rIns="91440" bIns="45720" rtlCol="0" anchor="t">
            <a:normAutofit/>
          </a:bodyPr>
          <a:lstStyle/>
          <a:p>
            <a:pPr marR="0" lvl="0" indent="0" fontAlgn="auto">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This is the visualization of the box plots to check the presence of the outliers in each feature. Most of the features consist of outliers.</a:t>
            </a:r>
          </a:p>
          <a:p>
            <a:pPr marR="0" lvl="0" indent="0" fontAlgn="auto">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We can see that “chlorides”, “residual sugar”, and “sulfate” are having more outliers</a:t>
            </a:r>
          </a:p>
        </p:txBody>
      </p:sp>
      <p:pic>
        <p:nvPicPr>
          <p:cNvPr id="4" name="Picture 3">
            <a:extLst>
              <a:ext uri="{FF2B5EF4-FFF2-40B4-BE49-F238E27FC236}">
                <a16:creationId xmlns:a16="http://schemas.microsoft.com/office/drawing/2014/main" id="{7B54B967-25CE-4E19-88D0-723874455B67}"/>
              </a:ext>
            </a:extLst>
          </p:cNvPr>
          <p:cNvPicPr>
            <a:picLocks noChangeAspect="1"/>
          </p:cNvPicPr>
          <p:nvPr/>
        </p:nvPicPr>
        <p:blipFill rotWithShape="1">
          <a:blip r:embed="rId3"/>
          <a:srcRect l="28176"/>
          <a:stretch/>
        </p:blipFill>
        <p:spPr>
          <a:xfrm>
            <a:off x="8626669" y="202368"/>
            <a:ext cx="1847461" cy="1932063"/>
          </a:xfrm>
          <a:prstGeom prst="rect">
            <a:avLst/>
          </a:prstGeom>
          <a:ln>
            <a:solidFill>
              <a:schemeClr val="tx1"/>
            </a:solidFill>
          </a:ln>
        </p:spPr>
      </p:pic>
    </p:spTree>
    <p:extLst>
      <p:ext uri="{BB962C8B-B14F-4D97-AF65-F5344CB8AC3E}">
        <p14:creationId xmlns:p14="http://schemas.microsoft.com/office/powerpoint/2010/main" val="300790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C94A3D7-615E-486A-AEB2-ED02AA8EE8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15280" y="536608"/>
            <a:ext cx="5672464" cy="555939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D021451-7D9C-4979-94F7-73E7DFF9AB4A}"/>
              </a:ext>
            </a:extLst>
          </p:cNvPr>
          <p:cNvSpPr txBox="1"/>
          <p:nvPr/>
        </p:nvSpPr>
        <p:spPr>
          <a:xfrm>
            <a:off x="304800" y="731520"/>
            <a:ext cx="4439920" cy="978729"/>
          </a:xfrm>
          <a:prstGeom prst="rect">
            <a:avLst/>
          </a:prstGeom>
          <a:noFill/>
        </p:spPr>
        <p:txBody>
          <a:bodyPr wrap="square" rtlCol="0">
            <a:spAutoFit/>
          </a:bodyPr>
          <a:lstStyle/>
          <a:p>
            <a:pPr>
              <a:lnSpc>
                <a:spcPct val="90000"/>
              </a:lnSpc>
              <a:spcAft>
                <a:spcPts val="600"/>
              </a:spcAft>
              <a:defRPr/>
            </a:pPr>
            <a:r>
              <a:rPr lang="en-IN" sz="1600" dirty="0">
                <a:latin typeface="Amazon Ember Light" panose="020B0403020204020204" pitchFamily="34" charset="0"/>
                <a:ea typeface="Amazon Ember Light" panose="020B0403020204020204" pitchFamily="34" charset="0"/>
                <a:cs typeface="Amazon Ember Light" panose="020B0403020204020204" pitchFamily="34" charset="0"/>
              </a:rPr>
              <a:t>Looking that this histogram plot, it looks like most of the features are not normally distributed. One of the reasons is, this dataset contains a lot of outliers.  </a:t>
            </a:r>
          </a:p>
        </p:txBody>
      </p:sp>
    </p:spTree>
    <p:extLst>
      <p:ext uri="{BB962C8B-B14F-4D97-AF65-F5344CB8AC3E}">
        <p14:creationId xmlns:p14="http://schemas.microsoft.com/office/powerpoint/2010/main" val="241373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70D7640E-EC41-4A53-84FC-48F83F50E7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8000" y="1055214"/>
            <a:ext cx="3438815" cy="231158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17F98C38-BA24-4ADE-AFE9-720F6C927D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9961" y="1055215"/>
            <a:ext cx="3640292" cy="231158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6A3F805D-1108-4388-91DD-65B6B8ACA04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11160" y="1055214"/>
            <a:ext cx="3530600" cy="240035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D021451-7D9C-4979-94F7-73E7DFF9AB4A}"/>
              </a:ext>
            </a:extLst>
          </p:cNvPr>
          <p:cNvSpPr txBox="1"/>
          <p:nvPr/>
        </p:nvSpPr>
        <p:spPr>
          <a:xfrm>
            <a:off x="1015999" y="3779521"/>
            <a:ext cx="8463281" cy="2311586"/>
          </a:xfrm>
          <a:prstGeom prst="rect">
            <a:avLst/>
          </a:prstGeom>
        </p:spPr>
        <p:txBody>
          <a:bodyPr vert="horz" lIns="91440" tIns="45720" rIns="91440" bIns="45720" rtlCol="0">
            <a:normAutofit/>
          </a:bodyPr>
          <a:lstStyle/>
          <a:p>
            <a:pPr marR="0" lvl="0" fontAlgn="auto">
              <a:lnSpc>
                <a:spcPct val="90000"/>
              </a:lnSpc>
              <a:spcBef>
                <a:spcPts val="0"/>
              </a:spcBef>
              <a:spcAft>
                <a:spcPts val="600"/>
              </a:spcAft>
              <a:buClrTx/>
              <a:buSzTx/>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By looking at above bar plots, we can draw below conclusions..</a:t>
            </a:r>
          </a:p>
          <a:p>
            <a:pPr marL="457200" marR="0" lvl="0" indent="-457200" fontAlgn="auto">
              <a:lnSpc>
                <a:spcPct val="90000"/>
              </a:lnSpc>
              <a:spcBef>
                <a:spcPts val="0"/>
              </a:spcBef>
              <a:spcAft>
                <a:spcPts val="600"/>
              </a:spcAft>
              <a:buClrTx/>
              <a:buSzTx/>
              <a:buFont typeface="Arial" panose="020B0604020202020204" pitchFamily="34" charset="0"/>
              <a:buChar char="•"/>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As the Chloride content is increasing, the Quality of the wine is getting decreased</a:t>
            </a:r>
          </a:p>
          <a:p>
            <a:pPr marL="457200" indent="-457200">
              <a:lnSpc>
                <a:spcPct val="90000"/>
              </a:lnSpc>
              <a:spcAft>
                <a:spcPts val="600"/>
              </a:spcAft>
              <a:buFont typeface="Arial" panose="020B0604020202020204" pitchFamily="34" charset="0"/>
              <a:buChar char="•"/>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As the Sulphate content is increasing, the Quality of the wine is getting Increased </a:t>
            </a:r>
          </a:p>
          <a:p>
            <a:pPr marL="457200" indent="-457200">
              <a:lnSpc>
                <a:spcPct val="90000"/>
              </a:lnSpc>
              <a:spcAft>
                <a:spcPts val="600"/>
              </a:spcAft>
              <a:buFont typeface="Arial" panose="020B0604020202020204" pitchFamily="34" charset="0"/>
              <a:buChar char="•"/>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As the Citric acid content is increasing, the Quality of the wine is getting Increased </a:t>
            </a:r>
          </a:p>
          <a:p>
            <a:pPr marL="457200" marR="0" lvl="0" indent="-457200" fontAlgn="auto">
              <a:lnSpc>
                <a:spcPct val="90000"/>
              </a:lnSpc>
              <a:spcBef>
                <a:spcPts val="0"/>
              </a:spcBef>
              <a:spcAft>
                <a:spcPts val="600"/>
              </a:spcAft>
              <a:buClrTx/>
              <a:buSzTx/>
              <a:buFont typeface="Arial" panose="020B0604020202020204" pitchFamily="34" charset="0"/>
              <a:buChar char="•"/>
              <a:tabLst/>
              <a:defRPr/>
            </a:pPr>
            <a:endParaRPr lang="en-US" sz="15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marR="0" lvl="0" indent="-4572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effectLst/>
              <a:uLnTx/>
              <a:uFillTx/>
            </a:endParaRPr>
          </a:p>
        </p:txBody>
      </p:sp>
    </p:spTree>
    <p:extLst>
      <p:ext uri="{BB962C8B-B14F-4D97-AF65-F5344CB8AC3E}">
        <p14:creationId xmlns:p14="http://schemas.microsoft.com/office/powerpoint/2010/main" val="393751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71120" y="856550"/>
            <a:ext cx="3964790" cy="3876703"/>
          </a:xfrm>
          <a:prstGeom prst="rect">
            <a:avLst/>
          </a:prstGeom>
        </p:spPr>
        <p:txBody>
          <a:bodyPr vert="horz" lIns="91440" tIns="45720" rIns="91440" bIns="45720" rtlCol="0" anchor="t">
            <a:normAutofit/>
          </a:bodyPr>
          <a:lstStyle/>
          <a:p>
            <a:pPr marL="457200" marR="0" lvl="0" indent="-457200" fontAlgn="auto">
              <a:lnSpc>
                <a:spcPct val="90000"/>
              </a:lnSpc>
              <a:spcBef>
                <a:spcPts val="0"/>
              </a:spcBef>
              <a:spcAft>
                <a:spcPts val="600"/>
              </a:spcAft>
              <a:buClrTx/>
              <a:buSzTx/>
              <a:buFont typeface="Arial" panose="020B0604020202020204" pitchFamily="34" charset="0"/>
              <a:buChar char="•"/>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From  heatmap we can see that there is a good correlation between alcohol, citric acid and sulphates(independent variable) and quality(target variable)</a:t>
            </a:r>
          </a:p>
          <a:p>
            <a:pPr marL="457200" marR="0" lvl="0" indent="-457200" fontAlgn="auto">
              <a:lnSpc>
                <a:spcPct val="90000"/>
              </a:lnSpc>
              <a:spcBef>
                <a:spcPts val="0"/>
              </a:spcBef>
              <a:spcAft>
                <a:spcPts val="600"/>
              </a:spcAft>
              <a:buClrTx/>
              <a:buSzTx/>
              <a:buFont typeface="Arial" panose="020B0604020202020204" pitchFamily="34" charset="0"/>
              <a:buChar char="•"/>
              <a:tabLst/>
              <a:defRPr/>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marR="0" lvl="0" indent="-457200" fontAlgn="auto">
              <a:lnSpc>
                <a:spcPct val="90000"/>
              </a:lnSpc>
              <a:spcBef>
                <a:spcPts val="0"/>
              </a:spcBef>
              <a:spcAft>
                <a:spcPts val="600"/>
              </a:spcAft>
              <a:buClrTx/>
              <a:buSzTx/>
              <a:buFont typeface="Arial" panose="020B0604020202020204" pitchFamily="34" charset="0"/>
              <a:buChar char="•"/>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We can also observe that there is a relative positive correlation between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fixed_acidity</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citric_acid</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fixed_acidity</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and density and between free sulfur dioxide and total sulfur dioxide.</a:t>
            </a:r>
          </a:p>
          <a:p>
            <a:pPr marL="457200" marR="0" lvl="0" indent="-457200" fontAlgn="auto">
              <a:lnSpc>
                <a:spcPct val="90000"/>
              </a:lnSpc>
              <a:spcBef>
                <a:spcPts val="0"/>
              </a:spcBef>
              <a:spcAft>
                <a:spcPts val="600"/>
              </a:spcAft>
              <a:buClrTx/>
              <a:buSzTx/>
              <a:buFont typeface="Arial" panose="020B0604020202020204" pitchFamily="34" charset="0"/>
              <a:buChar char="•"/>
              <a:tabLst/>
              <a:defRPr/>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marR="0" lvl="0" indent="-457200" fontAlgn="auto">
              <a:lnSpc>
                <a:spcPct val="90000"/>
              </a:lnSpc>
              <a:spcBef>
                <a:spcPts val="0"/>
              </a:spcBef>
              <a:spcAft>
                <a:spcPts val="600"/>
              </a:spcAft>
              <a:buClrTx/>
              <a:buSzTx/>
              <a:buFont typeface="Arial" panose="020B0604020202020204" pitchFamily="34" charset="0"/>
              <a:buChar char="•"/>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Similarly we can observe there is a relatively high negative correlation between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fixed_acidity</a:t>
            </a: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 and </a:t>
            </a:r>
            <a:r>
              <a:rPr lang="en-US" sz="1400" dirty="0" err="1">
                <a:latin typeface="Amazon Ember Light" panose="020B0403020204020204" pitchFamily="34" charset="0"/>
                <a:ea typeface="Amazon Ember Light" panose="020B0403020204020204" pitchFamily="34" charset="0"/>
                <a:cs typeface="Amazon Ember Light" panose="020B0403020204020204" pitchFamily="34" charset="0"/>
              </a:rPr>
              <a:t>pH.</a:t>
            </a: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10" name="Picture 2">
            <a:extLst>
              <a:ext uri="{FF2B5EF4-FFF2-40B4-BE49-F238E27FC236}">
                <a16:creationId xmlns:a16="http://schemas.microsoft.com/office/drawing/2014/main" id="{1AEAB11D-9E66-4C81-ACDC-321D36196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1483" y="683830"/>
            <a:ext cx="6736181" cy="5327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75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154910" y="643127"/>
            <a:ext cx="3941960" cy="2793251"/>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We have defined the classes by considering all the ratings which are greater than or equal to 7 as class-1 and rest of them as class-0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14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t>After redefining the quality rating, we can see that there are 1382 rows which belongs to class-0 and 217 rows which belongs to the class-1</a:t>
            </a:r>
          </a:p>
        </p:txBody>
      </p:sp>
      <p:pic>
        <p:nvPicPr>
          <p:cNvPr id="3" name="Picture 2">
            <a:extLst>
              <a:ext uri="{FF2B5EF4-FFF2-40B4-BE49-F238E27FC236}">
                <a16:creationId xmlns:a16="http://schemas.microsoft.com/office/drawing/2014/main" id="{B09FB891-C0E5-4903-A9BE-B993243E433E}"/>
              </a:ext>
            </a:extLst>
          </p:cNvPr>
          <p:cNvPicPr>
            <a:picLocks noChangeAspect="1"/>
          </p:cNvPicPr>
          <p:nvPr/>
        </p:nvPicPr>
        <p:blipFill>
          <a:blip r:embed="rId2"/>
          <a:stretch>
            <a:fillRect/>
          </a:stretch>
        </p:blipFill>
        <p:spPr>
          <a:xfrm>
            <a:off x="4701637" y="643127"/>
            <a:ext cx="6922576" cy="2602060"/>
          </a:xfrm>
          <a:prstGeom prst="rect">
            <a:avLst/>
          </a:prstGeom>
        </p:spPr>
      </p:pic>
      <p:pic>
        <p:nvPicPr>
          <p:cNvPr id="3074" name="Picture 2">
            <a:extLst>
              <a:ext uri="{FF2B5EF4-FFF2-40B4-BE49-F238E27FC236}">
                <a16:creationId xmlns:a16="http://schemas.microsoft.com/office/drawing/2014/main" id="{88925A88-F869-4307-840F-E179FA33C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870" y="3521059"/>
            <a:ext cx="4476750" cy="298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0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B872B6-F659-4B05-B6E1-540E2EDEE276}"/>
              </a:ext>
            </a:extLst>
          </p:cNvPr>
          <p:cNvSpPr txBox="1"/>
          <p:nvPr/>
        </p:nvSpPr>
        <p:spPr>
          <a:xfrm>
            <a:off x="154910" y="955713"/>
            <a:ext cx="4521328" cy="3658158"/>
          </a:xfrm>
          <a:prstGeom prst="rect">
            <a:avLst/>
          </a:prstGeom>
        </p:spPr>
        <p:txBody>
          <a:bodyPr vert="horz" lIns="91440" tIns="45720" rIns="91440" bIns="45720" rtlCol="0" anchor="t">
            <a:normAutofit fontScale="32500" lnSpcReduction="20000"/>
          </a:bodyPr>
          <a:lstStyle/>
          <a:p>
            <a:pPr defTabSz="914400">
              <a:lnSpc>
                <a:spcPct val="110000"/>
              </a:lnSpc>
              <a:spcAft>
                <a:spcPts val="600"/>
              </a:spcAft>
              <a:defRPr/>
            </a:pPr>
            <a:r>
              <a:rPr lang="en-US" sz="8600" dirty="0">
                <a:latin typeface="Calibri" panose="020F0502020204030204"/>
              </a:rPr>
              <a:t>Preprocessing </a:t>
            </a:r>
          </a:p>
          <a:p>
            <a:pPr marL="0" marR="0" lvl="0" indent="0" algn="l" defTabSz="914400" rtl="0" eaLnBrk="1" fontAlgn="auto" latinLnBrk="0" hangingPunct="1">
              <a:lnSpc>
                <a:spcPct val="90000"/>
              </a:lnSpc>
              <a:spcBef>
                <a:spcPts val="0"/>
              </a:spcBef>
              <a:spcAft>
                <a:spcPts val="600"/>
              </a:spcAft>
              <a:buClrTx/>
              <a:buSzTx/>
              <a:buFontTx/>
              <a:buNone/>
              <a:tabLst/>
              <a:defRPr/>
            </a:pPr>
            <a:endParaRPr lang="en-US" sz="4300" dirty="0">
              <a:latin typeface="Calibri" panose="020F0502020204030204"/>
            </a:endParaRPr>
          </a:p>
          <a:p>
            <a:pPr marL="457200" indent="-457200">
              <a:lnSpc>
                <a:spcPct val="110000"/>
              </a:lnSpc>
              <a:spcAft>
                <a:spcPts val="600"/>
              </a:spcAft>
              <a:buFont typeface="Arial" panose="020B0604020202020204" pitchFamily="34" charset="0"/>
              <a:buChar char="•"/>
              <a:defRPr/>
            </a:pPr>
            <a:r>
              <a:rPr lang="en-US" sz="4300" dirty="0">
                <a:latin typeface="Amazon Ember Light" panose="020B0403020204020204" pitchFamily="34" charset="0"/>
                <a:ea typeface="Amazon Ember Light" panose="020B0403020204020204" pitchFamily="34" charset="0"/>
                <a:cs typeface="Amazon Ember Light" panose="020B0403020204020204" pitchFamily="34" charset="0"/>
              </a:rPr>
              <a:t>We perform the normalization to convert all the features into the same scale. RobustScaler is one such technique where we scale all the features in the scale between -1 to +1</a:t>
            </a:r>
          </a:p>
          <a:p>
            <a:pPr marL="457200" indent="-457200">
              <a:lnSpc>
                <a:spcPct val="110000"/>
              </a:lnSpc>
              <a:spcAft>
                <a:spcPts val="600"/>
              </a:spcAft>
              <a:buFont typeface="Arial" panose="020B0604020202020204" pitchFamily="34" charset="0"/>
              <a:buChar char="•"/>
              <a:defRPr/>
            </a:pPr>
            <a:endParaRPr lang="en-US" sz="43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457200" indent="-457200">
              <a:lnSpc>
                <a:spcPct val="110000"/>
              </a:lnSpc>
              <a:spcAft>
                <a:spcPts val="600"/>
              </a:spcAft>
              <a:buFont typeface="Arial" panose="020B0604020202020204" pitchFamily="34" charset="0"/>
              <a:buChar char="•"/>
              <a:defRPr/>
            </a:pPr>
            <a:r>
              <a:rPr lang="en-US" sz="4300" dirty="0">
                <a:latin typeface="Amazon Ember Light" panose="020B0403020204020204" pitchFamily="34" charset="0"/>
                <a:ea typeface="Amazon Ember Light" panose="020B0403020204020204" pitchFamily="34" charset="0"/>
                <a:cs typeface="Amazon Ember Light" panose="020B0403020204020204" pitchFamily="34" charset="0"/>
              </a:rPr>
              <a:t>In the fist plot, we can see that the features are in different scale.</a:t>
            </a:r>
          </a:p>
          <a:p>
            <a:pPr marL="457200" indent="-457200">
              <a:lnSpc>
                <a:spcPct val="110000"/>
              </a:lnSpc>
              <a:spcAft>
                <a:spcPts val="600"/>
              </a:spcAft>
              <a:buFont typeface="Arial" panose="020B0604020202020204" pitchFamily="34" charset="0"/>
              <a:buChar char="•"/>
              <a:defRPr/>
            </a:pPr>
            <a:r>
              <a:rPr lang="en-US" sz="4300" dirty="0">
                <a:latin typeface="Amazon Ember Light" panose="020B0403020204020204" pitchFamily="34" charset="0"/>
                <a:ea typeface="Amazon Ember Light" panose="020B0403020204020204" pitchFamily="34" charset="0"/>
                <a:cs typeface="Amazon Ember Light" panose="020B0403020204020204" pitchFamily="34" charset="0"/>
              </a:rPr>
              <a:t>Once running the RobustScaling normalization technique on the dataset, we can see that the features are converted into same scale. </a:t>
            </a:r>
          </a:p>
        </p:txBody>
      </p:sp>
      <p:pic>
        <p:nvPicPr>
          <p:cNvPr id="7170" name="Picture 2">
            <a:extLst>
              <a:ext uri="{FF2B5EF4-FFF2-40B4-BE49-F238E27FC236}">
                <a16:creationId xmlns:a16="http://schemas.microsoft.com/office/drawing/2014/main" id="{F8E22C20-0A4E-4404-BBDB-148639768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496" y="2176495"/>
            <a:ext cx="370522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4A30EA9-778B-48A6-BEA9-A26EBE36C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9979" y="2214595"/>
            <a:ext cx="36766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7F823D5-71F7-4DB3-9DC9-66A937866BC6}"/>
              </a:ext>
            </a:extLst>
          </p:cNvPr>
          <p:cNvPicPr>
            <a:picLocks noChangeAspect="1"/>
          </p:cNvPicPr>
          <p:nvPr/>
        </p:nvPicPr>
        <p:blipFill>
          <a:blip r:embed="rId4"/>
          <a:stretch>
            <a:fillRect/>
          </a:stretch>
        </p:blipFill>
        <p:spPr>
          <a:xfrm>
            <a:off x="6456676" y="548528"/>
            <a:ext cx="4206605" cy="1272650"/>
          </a:xfrm>
          <a:prstGeom prst="rect">
            <a:avLst/>
          </a:prstGeom>
        </p:spPr>
      </p:pic>
      <p:sp>
        <p:nvSpPr>
          <p:cNvPr id="4" name="TextBox 3">
            <a:extLst>
              <a:ext uri="{FF2B5EF4-FFF2-40B4-BE49-F238E27FC236}">
                <a16:creationId xmlns:a16="http://schemas.microsoft.com/office/drawing/2014/main" id="{A52E23F7-B2DD-4D82-8CFF-D9ED9B354691}"/>
              </a:ext>
            </a:extLst>
          </p:cNvPr>
          <p:cNvSpPr txBox="1"/>
          <p:nvPr/>
        </p:nvSpPr>
        <p:spPr>
          <a:xfrm>
            <a:off x="5722775" y="4641813"/>
            <a:ext cx="2023311" cy="323165"/>
          </a:xfrm>
          <a:prstGeom prst="rect">
            <a:avLst/>
          </a:prstGeom>
          <a:noFill/>
        </p:spPr>
        <p:txBody>
          <a:bodyPr wrap="none" rtlCol="0">
            <a:spAutoFit/>
          </a:bodyPr>
          <a:lstStyle/>
          <a:p>
            <a:r>
              <a:rPr lang="en-IN" sz="1500" dirty="0">
                <a:latin typeface="Amazon Ember Light" panose="020B0403020204020204" pitchFamily="34" charset="0"/>
                <a:ea typeface="Amazon Ember Light" panose="020B0403020204020204" pitchFamily="34" charset="0"/>
                <a:cs typeface="Amazon Ember Light" panose="020B0403020204020204" pitchFamily="34" charset="0"/>
              </a:rPr>
              <a:t>Before Normalization </a:t>
            </a:r>
          </a:p>
        </p:txBody>
      </p:sp>
      <p:sp>
        <p:nvSpPr>
          <p:cNvPr id="24" name="TextBox 23">
            <a:extLst>
              <a:ext uri="{FF2B5EF4-FFF2-40B4-BE49-F238E27FC236}">
                <a16:creationId xmlns:a16="http://schemas.microsoft.com/office/drawing/2014/main" id="{DBAE4F6A-98F2-4F30-95D0-A773327D21C1}"/>
              </a:ext>
            </a:extLst>
          </p:cNvPr>
          <p:cNvSpPr txBox="1"/>
          <p:nvPr/>
        </p:nvSpPr>
        <p:spPr>
          <a:xfrm>
            <a:off x="9267774" y="4643405"/>
            <a:ext cx="2769316" cy="323165"/>
          </a:xfrm>
          <a:prstGeom prst="rect">
            <a:avLst/>
          </a:prstGeom>
          <a:noFill/>
        </p:spPr>
        <p:txBody>
          <a:bodyPr wrap="square">
            <a:spAutoFit/>
          </a:bodyPr>
          <a:lstStyle/>
          <a:p>
            <a:r>
              <a:rPr lang="en-IN" sz="1500" dirty="0">
                <a:latin typeface="Amazon Ember Light" panose="020B0403020204020204" pitchFamily="34" charset="0"/>
                <a:ea typeface="Amazon Ember Light" panose="020B0403020204020204" pitchFamily="34" charset="0"/>
                <a:cs typeface="Amazon Ember Light" panose="020B0403020204020204" pitchFamily="34" charset="0"/>
              </a:rPr>
              <a:t>After Normalization </a:t>
            </a:r>
          </a:p>
        </p:txBody>
      </p:sp>
    </p:spTree>
    <p:extLst>
      <p:ext uri="{BB962C8B-B14F-4D97-AF65-F5344CB8AC3E}">
        <p14:creationId xmlns:p14="http://schemas.microsoft.com/office/powerpoint/2010/main" val="3264350685"/>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Ion Boardroom</Template>
  <TotalTime>305</TotalTime>
  <Words>1013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Amazon Ember Light</vt:lpstr>
      <vt:lpstr>Amazon Ember Thin</vt:lpstr>
      <vt:lpstr>Arial</vt:lpstr>
      <vt:lpstr>Calibri</vt:lpstr>
      <vt:lpstr>Helvetica Neue</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Muthyalapati Riyaz</dc:creator>
  <cp:lastModifiedBy>Vijay, Purnima</cp:lastModifiedBy>
  <cp:revision>22</cp:revision>
  <dcterms:created xsi:type="dcterms:W3CDTF">2021-12-18T17:31:05Z</dcterms:created>
  <dcterms:modified xsi:type="dcterms:W3CDTF">2021-12-19T08:00:30Z</dcterms:modified>
</cp:coreProperties>
</file>