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20"/>
  </p:notesMasterIdLst>
  <p:handoutMasterIdLst>
    <p:handoutMasterId r:id="rId21"/>
  </p:handoutMasterIdLst>
  <p:sldIdLst>
    <p:sldId id="325" r:id="rId5"/>
    <p:sldId id="307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8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34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5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4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3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1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90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atemehmehrparvar/obesity-levels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19" y="1015579"/>
            <a:ext cx="9125761" cy="2823090"/>
          </a:xfrm>
        </p:spPr>
        <p:txBody>
          <a:bodyPr/>
          <a:lstStyle/>
          <a:p>
            <a:r>
              <a:rPr lang="pl-PL" dirty="0"/>
              <a:t>EWD Project </a:t>
            </a:r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AA8BCA5-EE83-7912-1333-E4D76C914620}"/>
              </a:ext>
            </a:extLst>
          </p:cNvPr>
          <p:cNvSpPr txBox="1">
            <a:spLocks/>
          </p:cNvSpPr>
          <p:nvPr/>
        </p:nvSpPr>
        <p:spPr>
          <a:xfrm>
            <a:off x="682093" y="4034910"/>
            <a:ext cx="9125761" cy="2823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Student: Bohdan Andoniiev, s23005</a:t>
            </a:r>
            <a:br>
              <a:rPr lang="pl-PL" sz="2800" dirty="0"/>
            </a:br>
            <a:r>
              <a:rPr lang="pl-PL" sz="2800" dirty="0"/>
              <a:t>Tutor: Stanisław </a:t>
            </a:r>
            <a:r>
              <a:rPr lang="pl-PL" sz="2800" dirty="0" err="1"/>
              <a:t>Horawa</a:t>
            </a:r>
            <a:endParaRPr lang="pl-PL" sz="2800" dirty="0"/>
          </a:p>
        </p:txBody>
      </p:sp>
      <p:pic>
        <p:nvPicPr>
          <p:cNvPr id="1026" name="Picture 2" descr="Animacje PJATK / Animated films by students of Polish – Japanese Academy of  Information Technology – Konteksty">
            <a:extLst>
              <a:ext uri="{FF2B5EF4-FFF2-40B4-BE49-F238E27FC236}">
                <a16:creationId xmlns:a16="http://schemas.microsoft.com/office/drawing/2014/main" id="{9600FA8E-B788-78E5-10ED-F1C0AA3B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88" y="4521074"/>
            <a:ext cx="5334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FB64-5088-EDEC-ED02-60E595D3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01" y="1284644"/>
            <a:ext cx="6981199" cy="47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Preprocessing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44D49-D68B-C2E0-0B29-E7F00E9B1EB7}"/>
              </a:ext>
            </a:extLst>
          </p:cNvPr>
          <p:cNvSpPr txBox="1"/>
          <p:nvPr/>
        </p:nvSpPr>
        <p:spPr>
          <a:xfrm>
            <a:off x="276176" y="1384970"/>
            <a:ext cx="61514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</a:rPr>
              <a:t>Now, we need to encode our categorical variables and scale continuous values.</a:t>
            </a:r>
            <a:endParaRPr lang="pl-PL" b="0" i="0" dirty="0"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</a:rPr>
              <a:t>The categorical variables that need encoding: gender,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alcohol_drinking_frequency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high_calorie_food_eat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food_between_meals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calories_monitoring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calories_monitoring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SMOKE,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family_history_with_overweight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method_of_transportation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NObeyesdad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(our target variable).</a:t>
            </a:r>
            <a:endParaRPr lang="pl-PL" b="0" i="0" dirty="0"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</a:rPr>
              <a:t>The continuous variables that need scaling: Age, Height, Weight,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vegetable_eat_daily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number_of_meals_daily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water_drinking_daily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physical_activity_daily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electronics_usage_daily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B5887-BE4A-582D-BCF4-B1063A25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53" y="2044814"/>
            <a:ext cx="5754771" cy="2373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18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training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9DE375-5E0E-C849-CA5C-1EA0647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3" y="1244961"/>
            <a:ext cx="9178080" cy="33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the training, I picked the following models: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Logistic Regression 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Decision Tree Classifier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Random Forest Classifier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Support Vector Machine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K-Nearest Neighbors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each model we will: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 the model 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2) Evaluate the model and prepare a classification report along with confusion matrix 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3) Perform cross-validation to validate the model performance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84290-2ECF-2224-9917-AAB1E679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49" y="976059"/>
            <a:ext cx="6207845" cy="22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0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2128895"/>
            <a:ext cx="11255616" cy="5295371"/>
          </a:xfrm>
        </p:spPr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training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BEADE-57F9-8032-F992-605C17CF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13" y="889623"/>
            <a:ext cx="5088088" cy="5326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F1B0F-FD40-123A-6AF4-83A23048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01" y="1077081"/>
            <a:ext cx="6206020" cy="14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2128895"/>
            <a:ext cx="11255616" cy="5295371"/>
          </a:xfrm>
        </p:spPr>
        <p:txBody>
          <a:bodyPr/>
          <a:lstStyle/>
          <a:p>
            <a:r>
              <a:rPr lang="pl-PL" dirty="0"/>
              <a:t>Evaluation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95FB5-1881-8E95-F501-FA164920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2" y="1033391"/>
            <a:ext cx="6206021" cy="741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019A65-F23C-A90D-3372-04B5DB54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72" y="1774408"/>
            <a:ext cx="4220164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EB155-0159-4E1F-E937-2CC986F84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498" y="1403899"/>
            <a:ext cx="5239481" cy="4591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500B1-2E9D-68C6-9AA6-6D54A06C2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50" y="6184080"/>
            <a:ext cx="821169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72" y="992169"/>
            <a:ext cx="5228393" cy="2697190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Goal</a:t>
            </a:r>
            <a:r>
              <a:rPr lang="pl-PL" dirty="0"/>
              <a:t> of the </a:t>
            </a:r>
            <a:r>
              <a:rPr lang="pl-PL" dirty="0" err="1"/>
              <a:t>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7" y="1024545"/>
            <a:ext cx="11325885" cy="3561805"/>
          </a:xfrm>
        </p:spPr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goal</a:t>
            </a:r>
            <a:r>
              <a:rPr lang="pl-PL" dirty="0"/>
              <a:t> of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the </a:t>
            </a:r>
            <a:r>
              <a:rPr lang="pl-PL" dirty="0" err="1"/>
              <a:t>predicting</a:t>
            </a:r>
            <a:r>
              <a:rPr lang="pl-PL" dirty="0"/>
              <a:t> model to </a:t>
            </a:r>
            <a:r>
              <a:rPr lang="pl-PL" dirty="0" err="1"/>
              <a:t>predict</a:t>
            </a:r>
            <a:r>
              <a:rPr lang="pl-PL" dirty="0"/>
              <a:t> the </a:t>
            </a:r>
            <a:r>
              <a:rPr lang="pl-PL" dirty="0" err="1"/>
              <a:t>obesity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persons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2221258"/>
            <a:ext cx="5646541" cy="5295371"/>
          </a:xfrm>
        </p:spPr>
        <p:txBody>
          <a:bodyPr/>
          <a:lstStyle/>
          <a:p>
            <a:r>
              <a:rPr lang="pl-PL" dirty="0"/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EAC24-2DED-66E7-0E65-5DE534E7D6E8}"/>
              </a:ext>
            </a:extLst>
          </p:cNvPr>
          <p:cNvSpPr txBox="1"/>
          <p:nvPr/>
        </p:nvSpPr>
        <p:spPr>
          <a:xfrm>
            <a:off x="151293" y="697118"/>
            <a:ext cx="856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Link to the data: </a:t>
            </a:r>
            <a:r>
              <a:rPr lang="en-US" dirty="0">
                <a:hlinkClick r:id="rId3"/>
              </a:rPr>
              <a:t>https://www.kaggle.com/datasets/fatemehmehrparvar/obesity-levels/data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4B992-BE32-500D-B9AB-574E2AB7080A}"/>
              </a:ext>
            </a:extLst>
          </p:cNvPr>
          <p:cNvSpPr txBox="1"/>
          <p:nvPr/>
        </p:nvSpPr>
        <p:spPr>
          <a:xfrm>
            <a:off x="151293" y="982176"/>
            <a:ext cx="115218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pl-PL" sz="2400" b="0" i="0" dirty="0" err="1">
                <a:solidFill>
                  <a:srgbClr val="3C4043"/>
                </a:solidFill>
                <a:effectLst/>
              </a:rPr>
              <a:t>Features</a:t>
            </a:r>
            <a:r>
              <a:rPr lang="pl-PL" sz="2400" b="0" i="0" dirty="0">
                <a:solidFill>
                  <a:srgbClr val="3C4043"/>
                </a:solidFill>
                <a:effectLst/>
              </a:rPr>
              <a:t>:</a:t>
            </a:r>
          </a:p>
          <a:p>
            <a:pPr algn="l" fontAlgn="base"/>
            <a:r>
              <a:rPr lang="en-US" sz="1600" b="0" i="0" dirty="0">
                <a:solidFill>
                  <a:srgbClr val="3C4043"/>
                </a:solidFill>
                <a:effectLst/>
              </a:rPr>
              <a:t>Gender: Feature, Categorical, "Gender"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Age : Feature, Continuous, "Age"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Height: Feature, Continuous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Weight: Feature Continuous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 err="1">
                <a:solidFill>
                  <a:srgbClr val="3C4043"/>
                </a:solidFill>
                <a:effectLst/>
              </a:rPr>
              <a:t>family_history_with_overweight</a:t>
            </a:r>
            <a:r>
              <a:rPr lang="en-US" sz="1600" b="0" i="0" dirty="0">
                <a:solidFill>
                  <a:srgbClr val="3C4043"/>
                </a:solidFill>
                <a:effectLst/>
              </a:rPr>
              <a:t>: Feature, Binary, " Has a family member suffered or suffers from overweight? "</a:t>
            </a:r>
          </a:p>
          <a:p>
            <a:pPr algn="l" fontAlgn="base"/>
            <a:r>
              <a:rPr lang="en-US" sz="1600" b="0" i="0" dirty="0">
                <a:solidFill>
                  <a:srgbClr val="3C4043"/>
                </a:solidFill>
                <a:effectLst/>
              </a:rPr>
              <a:t>FAVC : Feature, Binary, " Do you eat high caloric food frequently?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FCVC : Feature, Integer, " Do you usually eat vegetables in your meals?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NCP : Feature, Continuous, " How many main meals do you have daily?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CAEC : Feature, Categorical, " Do you eat any food between meals?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SMOKE : Feature, Binary, " Do you smoke?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CH2O: Feature, Continuous, " How much water do you drink daily?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SCC: Feature, Binary, " Do you monitor the calories you eat daily?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FAF: Feature, Continuous, " How often do you have physical activity?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TUE : Feature, Integer, " How much time do you use technological devices such as cell phone, videogames, television, computer and others? "</a:t>
            </a:r>
          </a:p>
          <a:p>
            <a:pPr algn="l" fontAlgn="base"/>
            <a:r>
              <a:rPr lang="en-US" sz="1600" b="0" i="0" dirty="0">
                <a:solidFill>
                  <a:srgbClr val="3C4043"/>
                </a:solidFill>
                <a:effectLst/>
              </a:rPr>
              <a:t>CALC : Feature, Categorical, " How often do you drink alcohol?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>
                <a:solidFill>
                  <a:srgbClr val="3C4043"/>
                </a:solidFill>
                <a:effectLst/>
              </a:rPr>
              <a:t>MTRANS : Feature, Categorical, " Which transportation do you usually use? "</a:t>
            </a:r>
            <a:br>
              <a:rPr lang="en-US" sz="1600" b="0" i="0" dirty="0">
                <a:solidFill>
                  <a:srgbClr val="3C4043"/>
                </a:solidFill>
                <a:effectLst/>
              </a:rPr>
            </a:br>
            <a:r>
              <a:rPr lang="en-US" sz="1600" b="0" i="0" dirty="0" err="1">
                <a:solidFill>
                  <a:srgbClr val="3C4043"/>
                </a:solidFill>
                <a:effectLst/>
              </a:rPr>
              <a:t>NObeyesdad</a:t>
            </a:r>
            <a:r>
              <a:rPr lang="en-US" sz="1600" b="0" i="0" dirty="0">
                <a:solidFill>
                  <a:srgbClr val="3C4043"/>
                </a:solidFill>
                <a:effectLst/>
              </a:rPr>
              <a:t> : Target, Categorical, "Obesity level"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769E2D-0100-7942-DB55-1A485A21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339" y="2045031"/>
            <a:ext cx="1122263" cy="15017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2221258"/>
            <a:ext cx="11172489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head</a:t>
            </a:r>
            <a:r>
              <a:rPr lang="pl-PL" dirty="0"/>
              <a:t> of the </a:t>
            </a:r>
            <a:r>
              <a:rPr lang="pl-PL" dirty="0" err="1"/>
              <a:t>dataset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13CFD-AAD1-9DD8-FE09-4AD95B7C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93" y="1761732"/>
            <a:ext cx="8715373" cy="1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72517-D47F-A8AC-44B9-1E56A34C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1385739"/>
            <a:ext cx="486795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instances</a:t>
            </a:r>
            <a:r>
              <a:rPr lang="pl-PL" dirty="0"/>
              <a:t> for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357E5-379B-7351-B460-2521F6F4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33" y="1285011"/>
            <a:ext cx="6514676" cy="48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categorical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913EA-8C6B-B84D-A2E0-72234470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6" y="1235206"/>
            <a:ext cx="9363972" cy="463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categorical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F3CD3-31B0-A322-57EA-01C98304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93" y="1163780"/>
            <a:ext cx="7514007" cy="50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3" y="-1990349"/>
            <a:ext cx="11255616" cy="5295371"/>
          </a:xfrm>
        </p:spPr>
        <p:txBody>
          <a:bodyPr/>
          <a:lstStyle/>
          <a:p>
            <a:r>
              <a:rPr lang="pl-PL" dirty="0" err="1"/>
              <a:t>Exploratory</a:t>
            </a:r>
            <a:r>
              <a:rPr lang="pl-PL" dirty="0"/>
              <a:t> Data Analysis –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811E-B82F-939F-AFDB-601316DE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9" y="1279093"/>
            <a:ext cx="1056469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{1EF47FBC-5BC3-42F5-8F48-307AA613A47A}tf67338807_win32</Template>
  <TotalTime>21</TotalTime>
  <Words>579</Words>
  <Application>Microsoft Office PowerPoint</Application>
  <PresentationFormat>Widescreen</PresentationFormat>
  <Paragraphs>54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OffsetVTI</vt:lpstr>
      <vt:lpstr>EWD Project </vt:lpstr>
      <vt:lpstr>Goal of the experiment</vt:lpstr>
      <vt:lpstr>Data</vt:lpstr>
      <vt:lpstr>Exploratory Data Analysis – head of the dataset</vt:lpstr>
      <vt:lpstr>Exploratory Data Analysis – information about dataset</vt:lpstr>
      <vt:lpstr>Exploratory Data Analysis – distribution of instances for every class</vt:lpstr>
      <vt:lpstr>Exploratory Data Analysis – distribution of categorical features</vt:lpstr>
      <vt:lpstr>Exploratory Data Analysis – distribution of categorical features</vt:lpstr>
      <vt:lpstr>Exploratory Data Analysis – distribution of continuous features</vt:lpstr>
      <vt:lpstr>Exploratory Data Analysis – distribution of continuous features</vt:lpstr>
      <vt:lpstr>Data Preprocessing</vt:lpstr>
      <vt:lpstr>Model training</vt:lpstr>
      <vt:lpstr>Model training</vt:lpstr>
      <vt:lpstr>Evaluation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EWD Project Phases 1 and 2 of DS experiment cycle</dc:title>
  <dc:creator>Bohdan Andoniiev</dc:creator>
  <cp:lastModifiedBy>Bohdan Andoniiev</cp:lastModifiedBy>
  <cp:revision>18</cp:revision>
  <dcterms:created xsi:type="dcterms:W3CDTF">2024-05-28T20:03:32Z</dcterms:created>
  <dcterms:modified xsi:type="dcterms:W3CDTF">2024-06-06T19:09:08Z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