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0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heavy">
                <a:solidFill>
                  <a:srgbClr val="FFC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heavy">
                <a:solidFill>
                  <a:srgbClr val="FFC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heavy">
                <a:solidFill>
                  <a:srgbClr val="FFC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0460" y="125729"/>
            <a:ext cx="5831078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heavy">
                <a:solidFill>
                  <a:srgbClr val="FFC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0516" y="1279016"/>
            <a:ext cx="11030966" cy="2414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eb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0" y="1485900"/>
            <a:ext cx="1981200" cy="19202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38600" y="124587"/>
            <a:ext cx="5448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  </a:t>
            </a:r>
            <a:r>
              <a:rPr lang="en-US" dirty="0" err="1"/>
              <a:t>DBInserter</a:t>
            </a:r>
            <a:endParaRPr dirty="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9711" y="944880"/>
            <a:ext cx="5482590" cy="8915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89452" y="3659885"/>
            <a:ext cx="4438015" cy="10365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5095" algn="ctr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Submitted</a:t>
            </a:r>
            <a:r>
              <a:rPr sz="2400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By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endParaRPr sz="180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50000"/>
              </a:lnSpc>
              <a:spcBef>
                <a:spcPts val="1340"/>
              </a:spcBef>
            </a:pPr>
            <a:r>
              <a:rPr lang="en-US" sz="2400" b="1" spc="-5" dirty="0" err="1">
                <a:solidFill>
                  <a:srgbClr val="1F3863"/>
                </a:solidFill>
                <a:latin typeface="Times New Roman"/>
                <a:cs typeface="Times New Roman"/>
              </a:rPr>
              <a:t>Puroo</a:t>
            </a:r>
            <a:r>
              <a:rPr lang="en-US" sz="2400" b="1" spc="-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err="1">
                <a:solidFill>
                  <a:srgbClr val="1F3863"/>
                </a:solidFill>
                <a:latin typeface="Times New Roman"/>
                <a:cs typeface="Times New Roman"/>
              </a:rPr>
              <a:t>Kulshrestha</a:t>
            </a:r>
            <a:r>
              <a:rPr lang="en-US" sz="2400" b="1" spc="-5" dirty="0">
                <a:solidFill>
                  <a:srgbClr val="1F3863"/>
                </a:solidFill>
                <a:latin typeface="Times New Roman"/>
                <a:cs typeface="Times New Roman"/>
              </a:rPr>
              <a:t> (201500535)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47800" y="457200"/>
            <a:ext cx="7696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u="sng" dirty="0">
                <a:latin typeface="Arial MT"/>
              </a:rPr>
              <a:t>Screenshots : compile the .</a:t>
            </a:r>
            <a:r>
              <a:rPr lang="en-US" sz="4000" u="sng" dirty="0" err="1">
                <a:latin typeface="Arial MT"/>
              </a:rPr>
              <a:t>db</a:t>
            </a:r>
            <a:r>
              <a:rPr lang="en-US" sz="4000" u="sng" dirty="0">
                <a:latin typeface="Arial MT"/>
              </a:rPr>
              <a:t> file</a:t>
            </a:r>
            <a:endParaRPr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EE2CFB-AE8D-13F7-455F-7750D3D2A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48450"/>
            <a:ext cx="9067800" cy="51006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0" y="304800"/>
            <a:ext cx="88790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u="sng" dirty="0">
                <a:latin typeface="Arial MT"/>
              </a:rPr>
              <a:t>Screenshots : data stored in the database</a:t>
            </a:r>
            <a:endParaRPr sz="3600" spc="-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4C61D3-BB0E-E0FF-5631-DDD04690A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1"/>
            <a:ext cx="9011540" cy="52312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8800" y="226567"/>
            <a:ext cx="2802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</a:t>
            </a:r>
            <a:r>
              <a:rPr lang="en-US" spc="-5" dirty="0"/>
              <a:t>usion</a:t>
            </a:r>
            <a:endParaRPr spc="-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0832" y="905255"/>
            <a:ext cx="2836925" cy="891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6939" y="1447291"/>
            <a:ext cx="10187940" cy="24808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6705" indent="-29464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307340" algn="l"/>
              </a:tabLst>
            </a:pPr>
            <a:r>
              <a:rPr sz="2000" dirty="0">
                <a:latin typeface="Arial MT"/>
                <a:cs typeface="Arial MT"/>
              </a:rPr>
              <a:t>This</a:t>
            </a:r>
            <a:r>
              <a:rPr lang="en-US" sz="2000" spc="-15" dirty="0">
                <a:latin typeface="Arial MT"/>
                <a:cs typeface="Arial MT"/>
              </a:rPr>
              <a:t> application provide your data safe</a:t>
            </a:r>
            <a:r>
              <a:rPr sz="2000" dirty="0">
                <a:latin typeface="Arial MT"/>
                <a:cs typeface="Arial MT"/>
              </a:rPr>
              <a:t>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"/>
            </a:pPr>
            <a:endParaRPr sz="1900" dirty="0">
              <a:latin typeface="Arial MT"/>
              <a:cs typeface="Arial MT"/>
            </a:endParaRPr>
          </a:p>
          <a:p>
            <a:pPr marL="311150" indent="-299085">
              <a:lnSpc>
                <a:spcPct val="100000"/>
              </a:lnSpc>
              <a:buFont typeface="Wingdings"/>
              <a:buChar char=""/>
              <a:tabLst>
                <a:tab pos="311785" algn="l"/>
              </a:tabLst>
            </a:pPr>
            <a:r>
              <a:rPr sz="2000" dirty="0">
                <a:latin typeface="Arial MT"/>
                <a:cs typeface="Arial MT"/>
              </a:rPr>
              <a:t>It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save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since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lang="en-US" sz="2000" spc="-15" dirty="0">
                <a:latin typeface="Arial MT"/>
                <a:cs typeface="Arial MT"/>
              </a:rPr>
              <a:t> see other stuff</a:t>
            </a:r>
            <a:r>
              <a:rPr sz="2000" dirty="0">
                <a:latin typeface="Arial MT"/>
                <a:cs typeface="Arial MT"/>
              </a:rPr>
              <a:t>.</a:t>
            </a:r>
          </a:p>
          <a:p>
            <a:pPr marL="241300" marR="5080" indent="-229235">
              <a:lnSpc>
                <a:spcPct val="150000"/>
              </a:lnSpc>
              <a:spcBef>
                <a:spcPts val="1010"/>
              </a:spcBef>
              <a:buFont typeface="Wingdings"/>
              <a:buChar char=""/>
              <a:tabLst>
                <a:tab pos="307340" algn="l"/>
              </a:tabLst>
            </a:pPr>
            <a:r>
              <a:rPr dirty="0">
                <a:latin typeface="Arial MT"/>
              </a:rPr>
              <a:t>	</a:t>
            </a:r>
            <a:r>
              <a:rPr lang="en-US" sz="1800" dirty="0">
                <a:effectLst/>
                <a:latin typeface="Arial MT"/>
                <a:ea typeface="Times New Roman" panose="02020603050405020304" pitchFamily="18" charset="0"/>
              </a:rPr>
              <a:t>SQLite does memory allocation, including setting up alternative memory allocators appropriate for safety-critical real-time embedded systems and application-defined memory allocators.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"/>
            </a:pPr>
            <a:endParaRPr sz="1900" dirty="0">
              <a:latin typeface="Arial MT"/>
              <a:cs typeface="Arial MT"/>
            </a:endParaRPr>
          </a:p>
          <a:p>
            <a:pPr marL="297815" indent="-28575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8450" algn="l"/>
              </a:tabLst>
            </a:pPr>
            <a:r>
              <a:rPr sz="2000" dirty="0">
                <a:latin typeface="Arial MT"/>
                <a:cs typeface="Arial MT"/>
              </a:rPr>
              <a:t>All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student/user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extra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knowledge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skills.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9547" y="1811654"/>
            <a:ext cx="5995820" cy="33064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1386" y="463087"/>
            <a:ext cx="1954079" cy="4706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2471" y="257936"/>
            <a:ext cx="1955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Content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4503" y="935736"/>
            <a:ext cx="1989581" cy="891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7755" y="1520774"/>
            <a:ext cx="4671060" cy="3824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Introduction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9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Problem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Statement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9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Obje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dirty="0">
                <a:latin typeface="Arial MT"/>
                <a:cs typeface="Arial MT"/>
              </a:rPr>
              <a:t>ti</a:t>
            </a:r>
            <a:r>
              <a:rPr sz="2000" spc="-15" dirty="0">
                <a:latin typeface="Arial MT"/>
                <a:cs typeface="Arial MT"/>
              </a:rPr>
              <a:t>v</a:t>
            </a:r>
            <a:r>
              <a:rPr sz="2000" dirty="0">
                <a:latin typeface="Arial MT"/>
                <a:cs typeface="Arial MT"/>
              </a:rPr>
              <a:t>es</a:t>
            </a:r>
            <a:r>
              <a:rPr sz="2000" spc="-25" dirty="0">
                <a:latin typeface="Arial MT"/>
                <a:cs typeface="Arial MT"/>
              </a:rPr>
              <a:t> 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9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Fun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dirty="0">
                <a:latin typeface="Arial MT"/>
                <a:cs typeface="Arial MT"/>
              </a:rPr>
              <a:t>tionali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ies</a:t>
            </a:r>
          </a:p>
          <a:p>
            <a:pPr marL="355600" indent="-342900">
              <a:lnSpc>
                <a:spcPct val="100000"/>
              </a:lnSpc>
              <a:spcBef>
                <a:spcPts val="167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Implementation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Details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175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Screenshots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9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4638" y="423469"/>
            <a:ext cx="3035199" cy="4752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9823" y="226567"/>
            <a:ext cx="30391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81855" y="905255"/>
            <a:ext cx="3071622" cy="8915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580516" y="1279016"/>
            <a:ext cx="11030966" cy="20396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3210" marR="149860" indent="-22860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354330" algn="l"/>
              </a:tabLst>
            </a:pPr>
            <a:r>
              <a:rPr dirty="0"/>
              <a:t>	</a:t>
            </a:r>
            <a:r>
              <a:rPr lang="en-US" dirty="0" err="1"/>
              <a:t>DBInserter</a:t>
            </a:r>
            <a:r>
              <a:rPr lang="en-US" dirty="0"/>
              <a:t> is implemented in C language. </a:t>
            </a:r>
            <a:r>
              <a:rPr lang="en-US" dirty="0" err="1"/>
              <a:t>DBInserter</a:t>
            </a:r>
            <a:r>
              <a:rPr lang="en-US" dirty="0"/>
              <a:t> connects to </a:t>
            </a:r>
            <a:r>
              <a:rPr lang="en-US" dirty="0" err="1"/>
              <a:t>sqlite</a:t>
            </a:r>
            <a:r>
              <a:rPr lang="en-US" dirty="0"/>
              <a:t> database, and it insert the records given in "file.csv" into database.</a:t>
            </a:r>
            <a:endParaRPr sz="2200" dirty="0"/>
          </a:p>
          <a:p>
            <a:pPr marL="283210" marR="5080" indent="-228600">
              <a:lnSpc>
                <a:spcPct val="100000"/>
              </a:lnSpc>
              <a:spcBef>
                <a:spcPts val="1875"/>
              </a:spcBef>
              <a:buFont typeface="Wingdings"/>
              <a:buChar char=""/>
              <a:tabLst>
                <a:tab pos="349885" algn="l"/>
              </a:tabLst>
            </a:pPr>
            <a:r>
              <a:rPr dirty="0"/>
              <a:t>	</a:t>
            </a:r>
            <a:r>
              <a:rPr lang="en-US" dirty="0"/>
              <a:t>This project is only </a:t>
            </a:r>
            <a:r>
              <a:rPr lang="en-US" dirty="0" err="1"/>
              <a:t>compitable</a:t>
            </a:r>
            <a:r>
              <a:rPr lang="en-US" dirty="0"/>
              <a:t> with sqlite3 database, and it </a:t>
            </a:r>
            <a:r>
              <a:rPr lang="en-US" dirty="0" err="1"/>
              <a:t>test.db</a:t>
            </a:r>
            <a:r>
              <a:rPr lang="en-US" dirty="0"/>
              <a:t> created in source folder only.</a:t>
            </a:r>
          </a:p>
          <a:p>
            <a:pPr marL="283210" marR="5080" indent="-228600">
              <a:lnSpc>
                <a:spcPct val="100000"/>
              </a:lnSpc>
              <a:spcBef>
                <a:spcPts val="1875"/>
              </a:spcBef>
              <a:buFont typeface="Wingdings"/>
              <a:buChar char=""/>
              <a:tabLst>
                <a:tab pos="349885" algn="l"/>
              </a:tabLst>
            </a:pPr>
            <a:r>
              <a:rPr lang="en-US" sz="1800" dirty="0">
                <a:ea typeface="Calibri" panose="020F0502020204030204" pitchFamily="34" charset="0"/>
              </a:rPr>
              <a:t>P</a:t>
            </a:r>
            <a:r>
              <a:rPr lang="en-US" sz="1800" dirty="0">
                <a:effectLst/>
                <a:ea typeface="Calibri" panose="020F0502020204030204" pitchFamily="34" charset="0"/>
              </a:rPr>
              <a:t>roject is to develop a database application and</a:t>
            </a:r>
            <a:r>
              <a:rPr lang="en-US" sz="1800" spc="5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ea typeface="Calibri" panose="020F0502020204030204" pitchFamily="34" charset="0"/>
              </a:rPr>
              <a:t>queries</a:t>
            </a:r>
            <a:r>
              <a:rPr lang="en-US" sz="1800" spc="5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ea typeface="Calibri" panose="020F0502020204030204" pitchFamily="34" charset="0"/>
              </a:rPr>
              <a:t>using libraries and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api’s</a:t>
            </a:r>
            <a:r>
              <a:rPr lang="en-US" sz="1800" dirty="0">
                <a:effectLst/>
                <a:ea typeface="Calibri" panose="020F0502020204030204" pitchFamily="34" charset="0"/>
              </a:rPr>
              <a:t>.</a:t>
            </a:r>
            <a:endParaRPr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F9C5F6-5723-FDA4-D6BB-930934B2D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811586"/>
            <a:ext cx="5105400" cy="26251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0965" y="441757"/>
            <a:ext cx="4684334" cy="4752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6871" y="244855"/>
            <a:ext cx="46812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0120" algn="l"/>
              </a:tabLst>
            </a:pPr>
            <a:r>
              <a:rPr spc="-5" dirty="0"/>
              <a:t>Problem	Statement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68267" y="923544"/>
            <a:ext cx="4716018" cy="891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0214" y="1616201"/>
            <a:ext cx="10543540" cy="1937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311785" algn="l"/>
              </a:tabLst>
            </a:pPr>
            <a:r>
              <a:rPr dirty="0"/>
              <a:t>	</a:t>
            </a:r>
            <a:r>
              <a:rPr lang="en-US" sz="2000" dirty="0">
                <a:latin typeface="Arial MT"/>
              </a:rPr>
              <a:t>My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aim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develop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lang="en-US" sz="2000" spc="-20" dirty="0">
                <a:latin typeface="Arial MT"/>
                <a:cs typeface="Arial MT"/>
              </a:rPr>
              <a:t>software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 users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which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store their data into database.</a:t>
            </a:r>
            <a:endParaRPr sz="2000" dirty="0">
              <a:latin typeface="Arial MT"/>
              <a:cs typeface="Arial MT"/>
            </a:endParaRPr>
          </a:p>
          <a:p>
            <a:pPr marL="241300" marR="766445" indent="-228600">
              <a:lnSpc>
                <a:spcPct val="100000"/>
              </a:lnSpc>
              <a:spcBef>
                <a:spcPts val="994"/>
              </a:spcBef>
              <a:buFont typeface="Wingdings"/>
              <a:buChar char=""/>
              <a:tabLst>
                <a:tab pos="311785" algn="l"/>
              </a:tabLst>
            </a:pPr>
            <a:r>
              <a:rPr dirty="0"/>
              <a:t>	</a:t>
            </a:r>
            <a:r>
              <a:rPr sz="2000" spc="-15" dirty="0">
                <a:latin typeface="Arial MT"/>
                <a:cs typeface="Arial MT"/>
              </a:rPr>
              <a:t>Currently,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</a:t>
            </a:r>
            <a:r>
              <a:rPr lang="en-US" sz="2000" dirty="0">
                <a:latin typeface="Arial MT"/>
                <a:cs typeface="Arial MT"/>
              </a:rPr>
              <a:t>is software only work on read, insert and display the database data.</a:t>
            </a:r>
            <a:endParaRPr sz="2000" dirty="0">
              <a:latin typeface="Arial MT"/>
              <a:cs typeface="Arial MT"/>
            </a:endParaRPr>
          </a:p>
          <a:p>
            <a:pPr marL="311150" indent="-299085">
              <a:lnSpc>
                <a:spcPct val="100000"/>
              </a:lnSpc>
              <a:spcBef>
                <a:spcPts val="1010"/>
              </a:spcBef>
              <a:buFont typeface="Wingdings"/>
              <a:buChar char=""/>
              <a:tabLst>
                <a:tab pos="311785" algn="l"/>
              </a:tabLst>
            </a:pPr>
            <a:r>
              <a:rPr sz="2000" dirty="0">
                <a:latin typeface="Arial MT"/>
                <a:cs typeface="Arial MT"/>
              </a:rPr>
              <a:t>M</a:t>
            </a:r>
            <a:r>
              <a:rPr lang="en-US" sz="2000" dirty="0">
                <a:latin typeface="Arial MT"/>
                <a:cs typeface="Arial MT"/>
              </a:rPr>
              <a:t>ost of  the humans store their data in sheets/paper and this type of data can’t last long.</a:t>
            </a:r>
            <a:endParaRPr sz="2000" dirty="0">
              <a:latin typeface="Arial MT"/>
              <a:cs typeface="Arial MT"/>
            </a:endParaRPr>
          </a:p>
          <a:p>
            <a:pPr marL="311150" indent="-299085">
              <a:lnSpc>
                <a:spcPct val="100000"/>
              </a:lnSpc>
              <a:spcBef>
                <a:spcPts val="994"/>
              </a:spcBef>
              <a:buFont typeface="Wingdings"/>
              <a:buChar char=""/>
              <a:tabLst>
                <a:tab pos="311785" algn="l"/>
              </a:tabLst>
            </a:pPr>
            <a:r>
              <a:rPr sz="2000" spc="-15" dirty="0">
                <a:latin typeface="Arial MT"/>
                <a:cs typeface="Arial MT"/>
              </a:rPr>
              <a:t>We </a:t>
            </a:r>
            <a:r>
              <a:rPr sz="2000" dirty="0">
                <a:latin typeface="Arial MT"/>
                <a:cs typeface="Arial MT"/>
              </a:rPr>
              <a:t>have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develop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lang="en-US" sz="2000" spc="-20" dirty="0">
                <a:latin typeface="Arial MT"/>
                <a:cs typeface="Arial MT"/>
              </a:rPr>
              <a:t>software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which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resolve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above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problems.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0B9E78-359F-67BA-24C7-4CCB2E548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618" y="3996082"/>
            <a:ext cx="4054753" cy="23942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39" y="141478"/>
            <a:ext cx="8871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Obj</a:t>
            </a:r>
            <a:r>
              <a:rPr dirty="0"/>
              <a:t>e</a:t>
            </a:r>
            <a:r>
              <a:rPr spc="-5" dirty="0"/>
              <a:t>ctiv</a:t>
            </a:r>
            <a:r>
              <a:rPr spc="5" dirty="0"/>
              <a:t>e</a:t>
            </a:r>
            <a:r>
              <a:rPr spc="-5" dirty="0"/>
              <a:t>s</a:t>
            </a:r>
            <a:r>
              <a:rPr spc="-30" dirty="0"/>
              <a:t> </a:t>
            </a:r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9072" y="819911"/>
            <a:ext cx="8900922" cy="891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4436" y="1549349"/>
            <a:ext cx="10658475" cy="22154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6705" indent="-29464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307340" algn="l"/>
              </a:tabLst>
            </a:pP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software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provides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facility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lang="en-US" sz="2000" spc="-20" dirty="0">
                <a:latin typeface="Arial MT"/>
                <a:cs typeface="Arial MT"/>
              </a:rPr>
              <a:t>store the data in database safe and secure.</a:t>
            </a:r>
            <a:endParaRPr sz="2000" dirty="0">
              <a:latin typeface="Arial MT"/>
              <a:cs typeface="Arial MT"/>
            </a:endParaRPr>
          </a:p>
          <a:p>
            <a:pPr marL="241300" marR="233045" indent="-228600">
              <a:lnSpc>
                <a:spcPct val="150000"/>
              </a:lnSpc>
              <a:spcBef>
                <a:spcPts val="1000"/>
              </a:spcBef>
              <a:buFont typeface="Wingdings"/>
              <a:buChar char=""/>
              <a:tabLst>
                <a:tab pos="311785" algn="l"/>
              </a:tabLst>
            </a:pPr>
            <a:r>
              <a:rPr dirty="0"/>
              <a:t>	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provides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good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platform,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where</a:t>
            </a:r>
            <a:r>
              <a:rPr lang="en-US" sz="2000" dirty="0">
                <a:latin typeface="Arial MT"/>
                <a:cs typeface="Arial MT"/>
              </a:rPr>
              <a:t> not only institutes but ground level worker can store their data safe.</a:t>
            </a:r>
            <a:endParaRPr sz="1900" dirty="0">
              <a:latin typeface="Arial MT"/>
              <a:cs typeface="Arial MT"/>
            </a:endParaRPr>
          </a:p>
          <a:p>
            <a:pPr marL="306705" indent="-294640">
              <a:lnSpc>
                <a:spcPct val="100000"/>
              </a:lnSpc>
              <a:buFont typeface="Wingdings"/>
              <a:buChar char=""/>
              <a:tabLst>
                <a:tab pos="30734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scope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project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very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</a:t>
            </a:r>
            <a:r>
              <a:rPr lang="en-US" sz="2000" dirty="0">
                <a:latin typeface="Arial MT"/>
                <a:cs typeface="Arial MT"/>
              </a:rPr>
              <a:t>roa</a:t>
            </a:r>
            <a:r>
              <a:rPr sz="2000" dirty="0">
                <a:latin typeface="Arial MT"/>
                <a:cs typeface="Arial MT"/>
              </a:rPr>
              <a:t>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terms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gaining knowledge.</a:t>
            </a:r>
          </a:p>
          <a:p>
            <a:pPr marL="241300" marR="5080" indent="-228600">
              <a:lnSpc>
                <a:spcPct val="150000"/>
              </a:lnSpc>
              <a:spcBef>
                <a:spcPts val="1000"/>
              </a:spcBef>
              <a:buFont typeface="Wingdings"/>
              <a:buChar char=""/>
              <a:tabLst>
                <a:tab pos="311785" algn="l"/>
              </a:tabLst>
            </a:pPr>
            <a:r>
              <a:rPr dirty="0"/>
              <a:t>	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helps</a:t>
            </a:r>
            <a:r>
              <a:rPr lang="en-US" sz="2000" dirty="0">
                <a:latin typeface="Arial MT"/>
                <a:cs typeface="Arial MT"/>
              </a:rPr>
              <a:t> you gain more knowledge about database, </a:t>
            </a:r>
            <a:r>
              <a:rPr lang="en-US" sz="2000" dirty="0" err="1">
                <a:latin typeface="Arial MT"/>
                <a:cs typeface="Arial MT"/>
              </a:rPr>
              <a:t>sql</a:t>
            </a:r>
            <a:r>
              <a:rPr lang="en-US" sz="2000" dirty="0">
                <a:latin typeface="Arial MT"/>
                <a:cs typeface="Arial MT"/>
              </a:rPr>
              <a:t> and C programming. 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2550" y="169875"/>
            <a:ext cx="98863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Functionalities</a:t>
            </a:r>
            <a:r>
              <a:rPr dirty="0"/>
              <a:t> 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667" y="848867"/>
            <a:ext cx="9918954" cy="891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050" y="1238433"/>
            <a:ext cx="10983595" cy="38658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main requirement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lang="en-US" sz="2000" spc="-15" dirty="0">
                <a:latin typeface="Arial MT"/>
                <a:cs typeface="Arial MT"/>
              </a:rPr>
              <a:t>this software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Calibri" panose="020F0502020204030204" pitchFamily="34" charset="0"/>
              </a:rPr>
              <a:t>to develop a database application and</a:t>
            </a:r>
            <a:r>
              <a:rPr lang="en-US" sz="1800" spc="5" dirty="0">
                <a:effectLst/>
                <a:latin typeface="Arial MT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Arial MT"/>
                <a:ea typeface="Calibri" panose="020F0502020204030204" pitchFamily="34" charset="0"/>
              </a:rPr>
              <a:t>queries</a:t>
            </a:r>
            <a:r>
              <a:rPr lang="en-US" sz="1800" spc="5" dirty="0">
                <a:effectLst/>
                <a:latin typeface="Arial MT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Arial MT"/>
                <a:ea typeface="Calibri" panose="020F0502020204030204" pitchFamily="34" charset="0"/>
              </a:rPr>
              <a:t>using libraries and API’s. </a:t>
            </a:r>
            <a:r>
              <a:rPr lang="en-US" sz="1800" spc="10" dirty="0">
                <a:solidFill>
                  <a:srgbClr val="222222"/>
                </a:solidFill>
                <a:effectLst/>
                <a:latin typeface="Arial MT"/>
                <a:ea typeface="Times New Roman" panose="02020603050405020304" pitchFamily="18" charset="0"/>
              </a:rPr>
              <a:t>Names, company names, account numbers, Social Security numbers and client numbers are examples of identifying information that a business can store in a database. </a:t>
            </a:r>
            <a:endParaRPr lang="en-US" sz="1800" dirty="0">
              <a:effectLst/>
              <a:latin typeface="Arial MT"/>
              <a:ea typeface="Calibri" panose="020F0502020204030204" pitchFamily="34" charset="0"/>
            </a:endParaRPr>
          </a:p>
          <a:p>
            <a:pPr marL="12700" marR="5080">
              <a:lnSpc>
                <a:spcPct val="150000"/>
              </a:lnSpc>
              <a:spcBef>
                <a:spcPts val="105"/>
              </a:spcBef>
            </a:pPr>
            <a:endParaRPr sz="1900" dirty="0">
              <a:latin typeface="Arial MT"/>
              <a:cs typeface="Arial MT"/>
            </a:endParaRPr>
          </a:p>
          <a:p>
            <a:pPr marL="311150" indent="-299085">
              <a:lnSpc>
                <a:spcPct val="100000"/>
              </a:lnSpc>
              <a:buFont typeface="Wingdings"/>
              <a:buChar char=""/>
              <a:tabLst>
                <a:tab pos="311785" algn="l"/>
              </a:tabLst>
            </a:pPr>
            <a:r>
              <a:rPr lang="en-US" sz="2000" dirty="0">
                <a:latin typeface="Arial MT"/>
                <a:cs typeface="Arial MT"/>
              </a:rPr>
              <a:t>Keep your data safe and secure</a:t>
            </a:r>
            <a:r>
              <a:rPr sz="2000" dirty="0">
                <a:latin typeface="Arial MT"/>
                <a:cs typeface="Arial MT"/>
              </a:rPr>
              <a:t>.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"/>
            </a:pPr>
            <a:endParaRPr sz="1900" dirty="0">
              <a:latin typeface="Arial MT"/>
              <a:cs typeface="Arial MT"/>
            </a:endParaRPr>
          </a:p>
          <a:p>
            <a:pPr marL="311150" indent="-299085">
              <a:lnSpc>
                <a:spcPct val="100000"/>
              </a:lnSpc>
              <a:buFont typeface="Wingdings"/>
              <a:buChar char=""/>
              <a:tabLst>
                <a:tab pos="311785" algn="l"/>
              </a:tabLst>
            </a:pPr>
            <a:r>
              <a:rPr lang="en-US" sz="2000" spc="-5" dirty="0">
                <a:latin typeface="Arial MT"/>
                <a:cs typeface="Arial MT"/>
              </a:rPr>
              <a:t>Store unlimited data in database</a:t>
            </a:r>
            <a:r>
              <a:rPr sz="2000" spc="-5" dirty="0"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"/>
            </a:pPr>
            <a:endParaRPr sz="1900" dirty="0">
              <a:latin typeface="Arial MT"/>
              <a:cs typeface="Arial MT"/>
            </a:endParaRPr>
          </a:p>
          <a:p>
            <a:pPr marL="306705" indent="-294640">
              <a:lnSpc>
                <a:spcPct val="100000"/>
              </a:lnSpc>
              <a:buFont typeface="Wingdings"/>
              <a:buChar char=""/>
              <a:tabLst>
                <a:tab pos="30734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lang="en-US" sz="2000" spc="-20" dirty="0">
                <a:latin typeface="Arial MT"/>
                <a:cs typeface="Arial MT"/>
              </a:rPr>
              <a:t>results seen as soon as compiler show the table created successfully</a:t>
            </a:r>
            <a:r>
              <a:rPr sz="2000" dirty="0">
                <a:latin typeface="Arial MT"/>
                <a:cs typeface="Arial MT"/>
              </a:rPr>
              <a:t>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"/>
            </a:pPr>
            <a:endParaRPr sz="1900" dirty="0">
              <a:latin typeface="Arial MT"/>
              <a:cs typeface="Arial MT"/>
            </a:endParaRPr>
          </a:p>
          <a:p>
            <a:pPr marL="311150" indent="-299085">
              <a:lnSpc>
                <a:spcPct val="100000"/>
              </a:lnSpc>
              <a:buFont typeface="Wingdings"/>
              <a:buChar char=""/>
              <a:tabLst>
                <a:tab pos="311785" algn="l"/>
              </a:tabLst>
            </a:pPr>
            <a:r>
              <a:rPr sz="2000" spc="-5" dirty="0">
                <a:latin typeface="Arial MT"/>
                <a:cs typeface="Arial MT"/>
              </a:rPr>
              <a:t>Save </a:t>
            </a:r>
            <a:r>
              <a:rPr lang="en-US" sz="2000" spc="-5" dirty="0">
                <a:latin typeface="Arial MT"/>
                <a:cs typeface="Arial MT"/>
              </a:rPr>
              <a:t>any type of data into database</a:t>
            </a:r>
            <a:r>
              <a:rPr sz="2000" dirty="0">
                <a:latin typeface="Arial MT"/>
                <a:cs typeface="Arial MT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5107" y="423469"/>
            <a:ext cx="5749563" cy="5985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0098" y="226567"/>
            <a:ext cx="57645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24629" algn="l"/>
              </a:tabLst>
            </a:pPr>
            <a:r>
              <a:rPr dirty="0"/>
              <a:t>Implementation	</a:t>
            </a:r>
            <a:r>
              <a:rPr spc="-5" dirty="0"/>
              <a:t>Details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72383" y="905255"/>
            <a:ext cx="5799582" cy="891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7691" y="1605533"/>
            <a:ext cx="8713470" cy="34759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1150" indent="-299085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311785" algn="l"/>
              </a:tabLst>
            </a:pPr>
            <a:r>
              <a:rPr lang="en-US" sz="2000" dirty="0">
                <a:latin typeface="Arial MT"/>
                <a:cs typeface="Arial MT"/>
              </a:rPr>
              <a:t>This pick csv file from hardcoded path "library.csv" in source folder. Sample csv is also given. </a:t>
            </a: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311785" algn="l"/>
              </a:tabLst>
            </a:pPr>
            <a:endParaRPr lang="en-US" sz="2000" dirty="0">
              <a:latin typeface="Arial MT"/>
              <a:cs typeface="Arial MT"/>
            </a:endParaRPr>
          </a:p>
          <a:p>
            <a:pPr marL="311150" indent="-299085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311785" algn="l"/>
              </a:tabLst>
            </a:pPr>
            <a:r>
              <a:rPr lang="en-US" sz="2000" dirty="0">
                <a:latin typeface="Arial MT"/>
                <a:cs typeface="Arial MT"/>
              </a:rPr>
              <a:t>Sqlite3, </a:t>
            </a:r>
            <a:r>
              <a:rPr lang="en-US" sz="2000" dirty="0" err="1">
                <a:latin typeface="Arial MT"/>
                <a:cs typeface="Arial MT"/>
              </a:rPr>
              <a:t>Mingw</a:t>
            </a:r>
            <a:r>
              <a:rPr lang="en-US" sz="2000" dirty="0">
                <a:latin typeface="Arial MT"/>
                <a:cs typeface="Arial MT"/>
              </a:rPr>
              <a:t> and visual studio code should already be installed at your machine, prior to compiling and executing this project. </a:t>
            </a: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311785" algn="l"/>
              </a:tabLst>
            </a:pPr>
            <a:endParaRPr lang="en-US" sz="2000" dirty="0">
              <a:latin typeface="Arial MT"/>
              <a:cs typeface="Arial MT"/>
            </a:endParaRPr>
          </a:p>
          <a:p>
            <a:pPr marL="311150" indent="-299085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311785" algn="l"/>
              </a:tabLst>
            </a:pPr>
            <a:r>
              <a:rPr lang="en-US" sz="2000" dirty="0">
                <a:latin typeface="Arial MT"/>
                <a:cs typeface="Arial MT"/>
              </a:rPr>
              <a:t>This project is only </a:t>
            </a:r>
            <a:r>
              <a:rPr lang="en-US" sz="2000" dirty="0" err="1">
                <a:latin typeface="Arial MT"/>
                <a:cs typeface="Arial MT"/>
              </a:rPr>
              <a:t>compitable</a:t>
            </a:r>
            <a:r>
              <a:rPr lang="en-US" sz="2000" dirty="0">
                <a:latin typeface="Arial MT"/>
                <a:cs typeface="Arial MT"/>
              </a:rPr>
              <a:t> with sqlite3 database, and it </a:t>
            </a:r>
            <a:r>
              <a:rPr lang="en-US" sz="2000" dirty="0" err="1">
                <a:latin typeface="Arial MT"/>
                <a:cs typeface="Arial MT"/>
              </a:rPr>
              <a:t>test.db</a:t>
            </a:r>
            <a:r>
              <a:rPr lang="en-US" sz="2000" dirty="0">
                <a:latin typeface="Arial MT"/>
                <a:cs typeface="Arial MT"/>
              </a:rPr>
              <a:t> created in source folder only.</a:t>
            </a: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311785" algn="l"/>
              </a:tabLst>
            </a:pPr>
            <a:r>
              <a:rPr lang="en-US" sz="2000" dirty="0">
                <a:latin typeface="Arial MT"/>
                <a:cs typeface="Arial MT"/>
              </a:rPr>
              <a:t> </a:t>
            </a:r>
          </a:p>
          <a:p>
            <a:pPr marL="311150" indent="-299085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311785" algn="l"/>
              </a:tabLst>
            </a:pPr>
            <a:r>
              <a:rPr lang="en-US" sz="2000" dirty="0">
                <a:latin typeface="Arial MT"/>
                <a:cs typeface="Arial MT"/>
              </a:rPr>
              <a:t>To </a:t>
            </a:r>
            <a:r>
              <a:rPr lang="en-US" sz="2000" dirty="0" err="1">
                <a:latin typeface="Arial MT"/>
                <a:cs typeface="Arial MT"/>
              </a:rPr>
              <a:t>comile</a:t>
            </a:r>
            <a:r>
              <a:rPr lang="en-US" sz="2000" dirty="0">
                <a:latin typeface="Arial MT"/>
                <a:cs typeface="Arial MT"/>
              </a:rPr>
              <a:t> download this project in any location at your machine, and change the "home" path given in </a:t>
            </a:r>
            <a:r>
              <a:rPr lang="en-US" sz="2000" dirty="0" err="1">
                <a:latin typeface="Arial MT"/>
                <a:cs typeface="Arial MT"/>
              </a:rPr>
              <a:t>Makefile</a:t>
            </a:r>
            <a:r>
              <a:rPr lang="en-US" sz="2000" dirty="0">
                <a:latin typeface="Arial MT"/>
                <a:cs typeface="Arial MT"/>
              </a:rPr>
              <a:t> located in source folder.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76400" y="533400"/>
            <a:ext cx="576516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Screenshots</a:t>
            </a:r>
            <a:r>
              <a:rPr lang="en-US" sz="4000" dirty="0"/>
              <a:t> : </a:t>
            </a:r>
            <a:r>
              <a:rPr lang="en-US" sz="4000" dirty="0" err="1"/>
              <a:t>Makefile</a:t>
            </a:r>
            <a:endParaRPr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CAB1B4-F677-C1EA-BD6D-4B33AE9FB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24000"/>
            <a:ext cx="8382000" cy="45862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79242" y="422105"/>
            <a:ext cx="661098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u="sng" dirty="0">
                <a:latin typeface="Arial MT"/>
              </a:rPr>
              <a:t>Screenshots : .csv file</a:t>
            </a:r>
            <a:endParaRPr sz="4000" u="sng" dirty="0">
              <a:latin typeface="Arial M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134435-4303-1C02-41B5-E38EB5227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219200"/>
            <a:ext cx="9220200" cy="51863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484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MT</vt:lpstr>
      <vt:lpstr>Calibri</vt:lpstr>
      <vt:lpstr>Times New Roman</vt:lpstr>
      <vt:lpstr>Wingdings</vt:lpstr>
      <vt:lpstr>Office Theme</vt:lpstr>
      <vt:lpstr>  DBInserter</vt:lpstr>
      <vt:lpstr>Content</vt:lpstr>
      <vt:lpstr>Introduction</vt:lpstr>
      <vt:lpstr>Problem Statement</vt:lpstr>
      <vt:lpstr>Objectives </vt:lpstr>
      <vt:lpstr>Functionalities </vt:lpstr>
      <vt:lpstr>Implementation Details</vt:lpstr>
      <vt:lpstr>Screenshots : Makefile</vt:lpstr>
      <vt:lpstr>Screenshots : .csv file</vt:lpstr>
      <vt:lpstr>Screenshots : compile the .db file</vt:lpstr>
      <vt:lpstr>Screenshots : data stored in the database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</dc:title>
  <dc:creator>khushi sharma</dc:creator>
  <cp:lastModifiedBy>PUROO KULSHRESTHA</cp:lastModifiedBy>
  <cp:revision>8</cp:revision>
  <dcterms:created xsi:type="dcterms:W3CDTF">2022-11-24T11:51:15Z</dcterms:created>
  <dcterms:modified xsi:type="dcterms:W3CDTF">2022-11-25T05:17:53Z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2022-11-24T00:00:00Z</vt:filetime>
  </property>
</Properties>
</file>