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2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72" r:id="rId13"/>
    <p:sldId id="270" r:id="rId14"/>
    <p:sldId id="271"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heavy">
                <a:solidFill>
                  <a:srgbClr val="FFC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heavy">
                <a:solidFill>
                  <a:srgbClr val="FFC0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heavy">
                <a:solidFill>
                  <a:srgbClr val="FFC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180460" y="125729"/>
            <a:ext cx="5831078" cy="756919"/>
          </a:xfrm>
          <a:prstGeom prst="rect">
            <a:avLst/>
          </a:prstGeom>
        </p:spPr>
        <p:txBody>
          <a:bodyPr wrap="square" lIns="0" tIns="0" rIns="0" bIns="0">
            <a:spAutoFit/>
          </a:bodyPr>
          <a:lstStyle>
            <a:lvl1pPr>
              <a:defRPr sz="4800" b="0" i="0" u="heavy">
                <a:solidFill>
                  <a:srgbClr val="FFC000"/>
                </a:solidFill>
                <a:latin typeface="Times New Roman"/>
                <a:cs typeface="Times New Roman"/>
              </a:defRPr>
            </a:lvl1pPr>
          </a:lstStyle>
          <a:p>
            <a:endParaRPr/>
          </a:p>
        </p:txBody>
      </p:sp>
      <p:sp>
        <p:nvSpPr>
          <p:cNvPr id="3" name="Holder 3"/>
          <p:cNvSpPr>
            <a:spLocks noGrp="1"/>
          </p:cNvSpPr>
          <p:nvPr>
            <p:ph type="body" idx="1"/>
          </p:nvPr>
        </p:nvSpPr>
        <p:spPr>
          <a:xfrm>
            <a:off x="580516" y="1279016"/>
            <a:ext cx="11030966" cy="2414904"/>
          </a:xfrm>
          <a:prstGeom prst="rect">
            <a:avLst/>
          </a:prstGeom>
        </p:spPr>
        <p:txBody>
          <a:bodyPr wrap="square" lIns="0" tIns="0" rIns="0" bIns="0">
            <a:spAutoFit/>
          </a:bodyPr>
          <a:lstStyle>
            <a:lvl1pPr>
              <a:defRPr sz="20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00600" y="1485900"/>
            <a:ext cx="1981200" cy="1920239"/>
          </a:xfrm>
          <a:prstGeom prst="rect">
            <a:avLst/>
          </a:prstGeom>
        </p:spPr>
      </p:pic>
      <p:sp>
        <p:nvSpPr>
          <p:cNvPr id="4" name="object 4"/>
          <p:cNvSpPr txBox="1">
            <a:spLocks noGrp="1"/>
          </p:cNvSpPr>
          <p:nvPr>
            <p:ph type="title"/>
          </p:nvPr>
        </p:nvSpPr>
        <p:spPr>
          <a:xfrm>
            <a:off x="4038600" y="124587"/>
            <a:ext cx="5448300" cy="756920"/>
          </a:xfrm>
          <a:prstGeom prst="rect">
            <a:avLst/>
          </a:prstGeom>
        </p:spPr>
        <p:txBody>
          <a:bodyPr vert="horz" wrap="square" lIns="0" tIns="12700" rIns="0" bIns="0" rtlCol="0">
            <a:spAutoFit/>
          </a:bodyPr>
          <a:lstStyle/>
          <a:p>
            <a:pPr marL="12700">
              <a:lnSpc>
                <a:spcPct val="100000"/>
              </a:lnSpc>
              <a:spcBef>
                <a:spcPts val="100"/>
              </a:spcBef>
            </a:pPr>
            <a:r>
              <a:rPr lang="en-US" dirty="0"/>
              <a:t>  </a:t>
            </a:r>
            <a:r>
              <a:rPr lang="en-US" dirty="0" err="1"/>
              <a:t>Snakey</a:t>
            </a:r>
            <a:endParaRPr dirty="0"/>
          </a:p>
        </p:txBody>
      </p:sp>
      <p:pic>
        <p:nvPicPr>
          <p:cNvPr id="5" name="object 5"/>
          <p:cNvPicPr/>
          <p:nvPr/>
        </p:nvPicPr>
        <p:blipFill>
          <a:blip r:embed="rId3" cstate="print"/>
          <a:stretch>
            <a:fillRect/>
          </a:stretch>
        </p:blipFill>
        <p:spPr>
          <a:xfrm>
            <a:off x="3029711" y="944880"/>
            <a:ext cx="5482590" cy="89153"/>
          </a:xfrm>
          <a:prstGeom prst="rect">
            <a:avLst/>
          </a:prstGeom>
        </p:spPr>
      </p:pic>
      <p:sp>
        <p:nvSpPr>
          <p:cNvPr id="6" name="object 6"/>
          <p:cNvSpPr txBox="1"/>
          <p:nvPr/>
        </p:nvSpPr>
        <p:spPr>
          <a:xfrm>
            <a:off x="3489452" y="3659885"/>
            <a:ext cx="4438015" cy="1036502"/>
          </a:xfrm>
          <a:prstGeom prst="rect">
            <a:avLst/>
          </a:prstGeom>
        </p:spPr>
        <p:txBody>
          <a:bodyPr vert="horz" wrap="square" lIns="0" tIns="12700" rIns="0" bIns="0" rtlCol="0">
            <a:spAutoFit/>
          </a:bodyPr>
          <a:lstStyle/>
          <a:p>
            <a:pPr marR="125095" algn="ctr">
              <a:lnSpc>
                <a:spcPct val="100000"/>
              </a:lnSpc>
              <a:spcBef>
                <a:spcPts val="100"/>
              </a:spcBef>
            </a:pPr>
            <a:r>
              <a:rPr sz="2400" u="heavy" spc="-5" dirty="0">
                <a:uFill>
                  <a:solidFill>
                    <a:srgbClr val="000000"/>
                  </a:solidFill>
                </a:uFill>
                <a:latin typeface="Times New Roman"/>
                <a:cs typeface="Times New Roman"/>
              </a:rPr>
              <a:t>Submitted</a:t>
            </a:r>
            <a:r>
              <a:rPr sz="2400" u="heavy" spc="-35" dirty="0">
                <a:uFill>
                  <a:solidFill>
                    <a:srgbClr val="000000"/>
                  </a:solidFill>
                </a:uFill>
                <a:latin typeface="Times New Roman"/>
                <a:cs typeface="Times New Roman"/>
              </a:rPr>
              <a:t> </a:t>
            </a:r>
            <a:r>
              <a:rPr sz="2400" u="heavy" spc="-5" dirty="0">
                <a:uFill>
                  <a:solidFill>
                    <a:srgbClr val="000000"/>
                  </a:solidFill>
                </a:uFill>
                <a:latin typeface="Times New Roman"/>
                <a:cs typeface="Times New Roman"/>
              </a:rPr>
              <a:t>By</a:t>
            </a:r>
            <a:r>
              <a:rPr sz="1800" spc="-5" dirty="0">
                <a:latin typeface="Times New Roman"/>
                <a:cs typeface="Times New Roman"/>
              </a:rPr>
              <a:t>:</a:t>
            </a:r>
            <a:endParaRPr sz="1800" dirty="0">
              <a:latin typeface="Times New Roman"/>
              <a:cs typeface="Times New Roman"/>
            </a:endParaRPr>
          </a:p>
          <a:p>
            <a:pPr marL="12700" marR="5080" algn="ctr">
              <a:lnSpc>
                <a:spcPct val="150000"/>
              </a:lnSpc>
              <a:spcBef>
                <a:spcPts val="1340"/>
              </a:spcBef>
            </a:pPr>
            <a:r>
              <a:rPr lang="en-US" sz="2400" b="1" spc="-5" dirty="0" err="1">
                <a:solidFill>
                  <a:srgbClr val="1F3863"/>
                </a:solidFill>
                <a:latin typeface="Times New Roman"/>
                <a:cs typeface="Times New Roman"/>
              </a:rPr>
              <a:t>Puroo</a:t>
            </a:r>
            <a:r>
              <a:rPr lang="en-US" sz="2400" b="1" spc="-5" dirty="0">
                <a:solidFill>
                  <a:srgbClr val="1F3863"/>
                </a:solidFill>
                <a:latin typeface="Times New Roman"/>
                <a:cs typeface="Times New Roman"/>
              </a:rPr>
              <a:t> </a:t>
            </a:r>
            <a:r>
              <a:rPr lang="en-US" sz="2400" b="1" spc="-5" dirty="0" err="1">
                <a:solidFill>
                  <a:srgbClr val="1F3863"/>
                </a:solidFill>
                <a:latin typeface="Times New Roman"/>
                <a:cs typeface="Times New Roman"/>
              </a:rPr>
              <a:t>Kulshrestha</a:t>
            </a:r>
            <a:r>
              <a:rPr lang="en-US" sz="2400" b="1" spc="-5" dirty="0">
                <a:solidFill>
                  <a:srgbClr val="1F3863"/>
                </a:solidFill>
                <a:latin typeface="Times New Roman"/>
                <a:cs typeface="Times New Roman"/>
              </a:rPr>
              <a:t> (201500535)</a:t>
            </a:r>
            <a:endParaRPr sz="24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447800" y="457200"/>
            <a:ext cx="7696200" cy="628377"/>
          </a:xfrm>
          <a:prstGeom prst="rect">
            <a:avLst/>
          </a:prstGeom>
        </p:spPr>
        <p:txBody>
          <a:bodyPr vert="horz" wrap="square" lIns="0" tIns="12700" rIns="0" bIns="0" rtlCol="0">
            <a:spAutoFit/>
          </a:bodyPr>
          <a:lstStyle/>
          <a:p>
            <a:pPr marL="12700">
              <a:lnSpc>
                <a:spcPct val="100000"/>
              </a:lnSpc>
              <a:spcBef>
                <a:spcPts val="100"/>
              </a:spcBef>
            </a:pPr>
            <a:r>
              <a:rPr lang="en-US" sz="4000" u="sng" dirty="0">
                <a:latin typeface="Arial MT"/>
              </a:rPr>
              <a:t>Screenshots : </a:t>
            </a:r>
            <a:endParaRPr sz="4000" dirty="0"/>
          </a:p>
        </p:txBody>
      </p:sp>
      <p:pic>
        <p:nvPicPr>
          <p:cNvPr id="3" name="Picture 2">
            <a:extLst>
              <a:ext uri="{FF2B5EF4-FFF2-40B4-BE49-F238E27FC236}">
                <a16:creationId xmlns:a16="http://schemas.microsoft.com/office/drawing/2014/main" id="{DD45549C-A1E1-215C-348C-DE5C5A8CD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361" y="1219200"/>
            <a:ext cx="9906000" cy="55721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524000" y="304800"/>
            <a:ext cx="8879080" cy="566822"/>
          </a:xfrm>
          <a:prstGeom prst="rect">
            <a:avLst/>
          </a:prstGeom>
        </p:spPr>
        <p:txBody>
          <a:bodyPr vert="horz" wrap="square" lIns="0" tIns="12700" rIns="0" bIns="0" rtlCol="0">
            <a:spAutoFit/>
          </a:bodyPr>
          <a:lstStyle/>
          <a:p>
            <a:pPr marL="12700">
              <a:lnSpc>
                <a:spcPct val="100000"/>
              </a:lnSpc>
              <a:spcBef>
                <a:spcPts val="100"/>
              </a:spcBef>
            </a:pPr>
            <a:r>
              <a:rPr lang="en-US" sz="3600" u="sng" dirty="0">
                <a:latin typeface="Arial MT"/>
              </a:rPr>
              <a:t>Screenshots :</a:t>
            </a:r>
            <a:endParaRPr sz="3600" spc="-5" dirty="0"/>
          </a:p>
        </p:txBody>
      </p:sp>
      <p:pic>
        <p:nvPicPr>
          <p:cNvPr id="3" name="Picture 2">
            <a:extLst>
              <a:ext uri="{FF2B5EF4-FFF2-40B4-BE49-F238E27FC236}">
                <a16:creationId xmlns:a16="http://schemas.microsoft.com/office/drawing/2014/main" id="{F7217F62-1830-172D-6A93-42B25F601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990600"/>
            <a:ext cx="10210800" cy="57435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524000" y="304800"/>
            <a:ext cx="8879080" cy="566822"/>
          </a:xfrm>
          <a:prstGeom prst="rect">
            <a:avLst/>
          </a:prstGeom>
        </p:spPr>
        <p:txBody>
          <a:bodyPr vert="horz" wrap="square" lIns="0" tIns="12700" rIns="0" bIns="0" rtlCol="0">
            <a:spAutoFit/>
          </a:bodyPr>
          <a:lstStyle/>
          <a:p>
            <a:pPr marL="12700">
              <a:lnSpc>
                <a:spcPct val="100000"/>
              </a:lnSpc>
              <a:spcBef>
                <a:spcPts val="100"/>
              </a:spcBef>
            </a:pPr>
            <a:r>
              <a:rPr lang="en-US" sz="3600" u="sng" dirty="0">
                <a:latin typeface="Arial MT"/>
              </a:rPr>
              <a:t>Screenshots :</a:t>
            </a:r>
            <a:endParaRPr sz="3600" spc="-5" dirty="0"/>
          </a:p>
        </p:txBody>
      </p:sp>
      <p:pic>
        <p:nvPicPr>
          <p:cNvPr id="2" name="Picture 1">
            <a:extLst>
              <a:ext uri="{FF2B5EF4-FFF2-40B4-BE49-F238E27FC236}">
                <a16:creationId xmlns:a16="http://schemas.microsoft.com/office/drawing/2014/main" id="{55F01D1E-E32B-CA0A-76C3-61E8288ADD4D}"/>
              </a:ext>
            </a:extLst>
          </p:cNvPr>
          <p:cNvPicPr>
            <a:picLocks noChangeAspect="1"/>
          </p:cNvPicPr>
          <p:nvPr/>
        </p:nvPicPr>
        <p:blipFill>
          <a:blip r:embed="rId2"/>
          <a:stretch>
            <a:fillRect/>
          </a:stretch>
        </p:blipFill>
        <p:spPr>
          <a:xfrm>
            <a:off x="3490912" y="1625600"/>
            <a:ext cx="5210175" cy="3606800"/>
          </a:xfrm>
          <a:prstGeom prst="rect">
            <a:avLst/>
          </a:prstGeom>
        </p:spPr>
      </p:pic>
    </p:spTree>
    <p:extLst>
      <p:ext uri="{BB962C8B-B14F-4D97-AF65-F5344CB8AC3E}">
        <p14:creationId xmlns:p14="http://schemas.microsoft.com/office/powerpoint/2010/main" val="1085045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68800" y="226567"/>
            <a:ext cx="2802890" cy="756920"/>
          </a:xfrm>
          <a:prstGeom prst="rect">
            <a:avLst/>
          </a:prstGeom>
        </p:spPr>
        <p:txBody>
          <a:bodyPr vert="horz" wrap="square" lIns="0" tIns="12700" rIns="0" bIns="0" rtlCol="0">
            <a:spAutoFit/>
          </a:bodyPr>
          <a:lstStyle/>
          <a:p>
            <a:pPr marL="12700">
              <a:lnSpc>
                <a:spcPct val="100000"/>
              </a:lnSpc>
              <a:spcBef>
                <a:spcPts val="100"/>
              </a:spcBef>
            </a:pPr>
            <a:r>
              <a:rPr spc="-5" dirty="0"/>
              <a:t>Concl</a:t>
            </a:r>
            <a:r>
              <a:rPr lang="en-US" spc="-5" dirty="0"/>
              <a:t>usion</a:t>
            </a:r>
            <a:endParaRPr spc="-5" dirty="0"/>
          </a:p>
        </p:txBody>
      </p:sp>
      <p:pic>
        <p:nvPicPr>
          <p:cNvPr id="4" name="object 4"/>
          <p:cNvPicPr/>
          <p:nvPr/>
        </p:nvPicPr>
        <p:blipFill>
          <a:blip r:embed="rId2" cstate="print"/>
          <a:stretch>
            <a:fillRect/>
          </a:stretch>
        </p:blipFill>
        <p:spPr>
          <a:xfrm>
            <a:off x="4370832" y="905255"/>
            <a:ext cx="2836925" cy="89153"/>
          </a:xfrm>
          <a:prstGeom prst="rect">
            <a:avLst/>
          </a:prstGeom>
        </p:spPr>
      </p:pic>
      <p:sp>
        <p:nvSpPr>
          <p:cNvPr id="5" name="object 5"/>
          <p:cNvSpPr txBox="1"/>
          <p:nvPr/>
        </p:nvSpPr>
        <p:spPr>
          <a:xfrm>
            <a:off x="838200" y="2819400"/>
            <a:ext cx="10187940" cy="2511585"/>
          </a:xfrm>
          <a:prstGeom prst="rect">
            <a:avLst/>
          </a:prstGeom>
        </p:spPr>
        <p:txBody>
          <a:bodyPr vert="horz" wrap="square" lIns="0" tIns="13335" rIns="0" bIns="0" rtlCol="0">
            <a:spAutoFit/>
          </a:bodyPr>
          <a:lstStyle/>
          <a:p>
            <a:pPr marL="306705" indent="-294640">
              <a:lnSpc>
                <a:spcPct val="100000"/>
              </a:lnSpc>
              <a:spcBef>
                <a:spcPts val="105"/>
              </a:spcBef>
              <a:buFont typeface="Wingdings"/>
              <a:buChar char=""/>
              <a:tabLst>
                <a:tab pos="307340" algn="l"/>
              </a:tabLst>
            </a:pPr>
            <a:r>
              <a:rPr lang="en-US" sz="2000" dirty="0">
                <a:latin typeface="Arial MT"/>
                <a:cs typeface="Arial MT"/>
              </a:rPr>
              <a:t>The snake game in Python is a simple yet engaging game that is popular among users of all ages.</a:t>
            </a:r>
          </a:p>
          <a:p>
            <a:pPr marL="311150" indent="-299085">
              <a:lnSpc>
                <a:spcPct val="100000"/>
              </a:lnSpc>
              <a:buFont typeface="Wingdings"/>
              <a:buChar char=""/>
              <a:tabLst>
                <a:tab pos="311785" algn="l"/>
              </a:tabLst>
            </a:pPr>
            <a:r>
              <a:rPr lang="en-US" sz="2000" dirty="0">
                <a:latin typeface="Arial MT"/>
                <a:cs typeface="Arial MT"/>
              </a:rPr>
              <a:t>The game requires a thorough understanding of Python programming concepts and algorithms, as well as a good grasp of game development principles.</a:t>
            </a:r>
            <a:endParaRPr sz="2000" dirty="0">
              <a:latin typeface="Arial MT"/>
              <a:cs typeface="Arial MT"/>
            </a:endParaRPr>
          </a:p>
          <a:p>
            <a:pPr marL="241300" marR="5080" indent="-229235">
              <a:lnSpc>
                <a:spcPct val="150000"/>
              </a:lnSpc>
              <a:spcBef>
                <a:spcPts val="1010"/>
              </a:spcBef>
              <a:buFont typeface="Wingdings"/>
              <a:buChar char=""/>
              <a:tabLst>
                <a:tab pos="307340" algn="l"/>
              </a:tabLst>
            </a:pPr>
            <a:r>
              <a:rPr lang="en-US" dirty="0">
                <a:latin typeface="Arial MT"/>
              </a:rPr>
              <a:t>	The use of VS Code as the development environment provides a powerful and efficient platform for coding, debugging, and testing the game.</a:t>
            </a:r>
            <a:endParaRPr lang="en-US" sz="1900" dirty="0">
              <a:latin typeface="Arial MT"/>
              <a:cs typeface="Arial MT"/>
            </a:endParaRPr>
          </a:p>
          <a:p>
            <a:pPr marL="297815" indent="-285750">
              <a:lnSpc>
                <a:spcPct val="100000"/>
              </a:lnSpc>
              <a:spcBef>
                <a:spcPts val="5"/>
              </a:spcBef>
              <a:buFont typeface="Wingdings"/>
              <a:buChar char=""/>
              <a:tabLst>
                <a:tab pos="298450" algn="l"/>
              </a:tabLst>
            </a:pPr>
            <a:r>
              <a:rPr sz="2000" dirty="0">
                <a:latin typeface="Arial MT"/>
                <a:cs typeface="Arial MT"/>
              </a:rPr>
              <a:t>All</a:t>
            </a:r>
            <a:r>
              <a:rPr sz="2000" spc="-10" dirty="0">
                <a:latin typeface="Arial MT"/>
                <a:cs typeface="Arial MT"/>
              </a:rPr>
              <a:t> </a:t>
            </a:r>
            <a:r>
              <a:rPr sz="2000" dirty="0">
                <a:latin typeface="Arial MT"/>
                <a:cs typeface="Arial MT"/>
              </a:rPr>
              <a:t>student/user</a:t>
            </a:r>
            <a:r>
              <a:rPr sz="2000" spc="-50" dirty="0">
                <a:latin typeface="Arial MT"/>
                <a:cs typeface="Arial MT"/>
              </a:rPr>
              <a:t> </a:t>
            </a:r>
            <a:r>
              <a:rPr sz="2000" dirty="0">
                <a:latin typeface="Arial MT"/>
                <a:cs typeface="Arial MT"/>
              </a:rPr>
              <a:t>get</a:t>
            </a:r>
            <a:r>
              <a:rPr sz="2000" spc="-25" dirty="0">
                <a:latin typeface="Arial MT"/>
                <a:cs typeface="Arial MT"/>
              </a:rPr>
              <a:t> </a:t>
            </a:r>
            <a:r>
              <a:rPr sz="2000" spc="-5" dirty="0">
                <a:latin typeface="Arial MT"/>
                <a:cs typeface="Arial MT"/>
              </a:rPr>
              <a:t>extra</a:t>
            </a:r>
            <a:r>
              <a:rPr sz="2000" spc="-15" dirty="0">
                <a:latin typeface="Arial MT"/>
                <a:cs typeface="Arial MT"/>
              </a:rPr>
              <a:t> </a:t>
            </a:r>
            <a:r>
              <a:rPr sz="2000" dirty="0">
                <a:latin typeface="Arial MT"/>
                <a:cs typeface="Arial MT"/>
              </a:rPr>
              <a:t>knowledge</a:t>
            </a:r>
            <a:r>
              <a:rPr sz="2000" spc="-25" dirty="0">
                <a:latin typeface="Arial MT"/>
                <a:cs typeface="Arial MT"/>
              </a:rPr>
              <a:t> </a:t>
            </a:r>
            <a:r>
              <a:rPr sz="2000" dirty="0">
                <a:latin typeface="Arial MT"/>
                <a:cs typeface="Arial MT"/>
              </a:rPr>
              <a:t>and</a:t>
            </a:r>
            <a:r>
              <a:rPr sz="2000" spc="-20" dirty="0">
                <a:latin typeface="Arial MT"/>
                <a:cs typeface="Arial MT"/>
              </a:rPr>
              <a:t> </a:t>
            </a:r>
            <a:r>
              <a:rPr sz="2000" dirty="0">
                <a:latin typeface="Arial MT"/>
                <a:cs typeface="Arial MT"/>
              </a:rPr>
              <a:t>skills.</a:t>
            </a:r>
          </a:p>
        </p:txBody>
      </p:sp>
      <p:pic>
        <p:nvPicPr>
          <p:cNvPr id="6" name="Picture 5">
            <a:extLst>
              <a:ext uri="{FF2B5EF4-FFF2-40B4-BE49-F238E27FC236}">
                <a16:creationId xmlns:a16="http://schemas.microsoft.com/office/drawing/2014/main" id="{7DDEF7A9-B7B7-53E3-1E8F-D4FD723BB2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5400" y="98265"/>
            <a:ext cx="3276600" cy="25115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69547" y="1811654"/>
            <a:ext cx="5995820" cy="3306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21386" y="463087"/>
            <a:ext cx="1954079" cy="470648"/>
          </a:xfrm>
          <a:prstGeom prst="rect">
            <a:avLst/>
          </a:prstGeom>
        </p:spPr>
      </p:pic>
      <p:sp>
        <p:nvSpPr>
          <p:cNvPr id="3" name="object 3"/>
          <p:cNvSpPr txBox="1">
            <a:spLocks noGrp="1"/>
          </p:cNvSpPr>
          <p:nvPr>
            <p:ph type="title"/>
          </p:nvPr>
        </p:nvSpPr>
        <p:spPr>
          <a:xfrm>
            <a:off x="4792471" y="257936"/>
            <a:ext cx="1955800" cy="756920"/>
          </a:xfrm>
          <a:prstGeom prst="rect">
            <a:avLst/>
          </a:prstGeom>
        </p:spPr>
        <p:txBody>
          <a:bodyPr vert="horz" wrap="square" lIns="0" tIns="12700" rIns="0" bIns="0" rtlCol="0">
            <a:spAutoFit/>
          </a:bodyPr>
          <a:lstStyle/>
          <a:p>
            <a:pPr marL="12700">
              <a:lnSpc>
                <a:spcPct val="100000"/>
              </a:lnSpc>
              <a:spcBef>
                <a:spcPts val="100"/>
              </a:spcBef>
            </a:pPr>
            <a:r>
              <a:rPr dirty="0"/>
              <a:t>Content</a:t>
            </a:r>
          </a:p>
        </p:txBody>
      </p:sp>
      <p:pic>
        <p:nvPicPr>
          <p:cNvPr id="4" name="object 4"/>
          <p:cNvPicPr/>
          <p:nvPr/>
        </p:nvPicPr>
        <p:blipFill>
          <a:blip r:embed="rId3" cstate="print"/>
          <a:stretch>
            <a:fillRect/>
          </a:stretch>
        </p:blipFill>
        <p:spPr>
          <a:xfrm>
            <a:off x="4794503" y="935736"/>
            <a:ext cx="1989581" cy="89153"/>
          </a:xfrm>
          <a:prstGeom prst="rect">
            <a:avLst/>
          </a:prstGeom>
        </p:spPr>
      </p:pic>
      <p:sp>
        <p:nvSpPr>
          <p:cNvPr id="5" name="object 5"/>
          <p:cNvSpPr txBox="1"/>
          <p:nvPr/>
        </p:nvSpPr>
        <p:spPr>
          <a:xfrm>
            <a:off x="587755" y="1520774"/>
            <a:ext cx="4671060" cy="3824765"/>
          </a:xfrm>
          <a:prstGeom prst="rect">
            <a:avLst/>
          </a:prstGeom>
        </p:spPr>
        <p:txBody>
          <a:bodyPr vert="horz" wrap="square" lIns="0" tIns="13335" rIns="0" bIns="0" rtlCol="0">
            <a:spAutoFit/>
          </a:bodyPr>
          <a:lstStyle/>
          <a:p>
            <a:pPr marL="355600" indent="-342900">
              <a:lnSpc>
                <a:spcPct val="100000"/>
              </a:lnSpc>
              <a:spcBef>
                <a:spcPts val="105"/>
              </a:spcBef>
              <a:buFont typeface="Wingdings"/>
              <a:buChar char=""/>
              <a:tabLst>
                <a:tab pos="354965" algn="l"/>
                <a:tab pos="355600" algn="l"/>
              </a:tabLst>
            </a:pPr>
            <a:r>
              <a:rPr sz="2000" dirty="0">
                <a:latin typeface="Arial MT"/>
                <a:cs typeface="Arial MT"/>
              </a:rPr>
              <a:t>Introduction</a:t>
            </a:r>
          </a:p>
          <a:p>
            <a:pPr>
              <a:lnSpc>
                <a:spcPct val="100000"/>
              </a:lnSpc>
              <a:spcBef>
                <a:spcPts val="10"/>
              </a:spcBef>
              <a:buFont typeface="Wingdings"/>
              <a:buChar char=""/>
            </a:pPr>
            <a:endParaRPr sz="1900" dirty="0">
              <a:latin typeface="Arial MT"/>
              <a:cs typeface="Arial MT"/>
            </a:endParaRPr>
          </a:p>
          <a:p>
            <a:pPr marL="355600" indent="-342900">
              <a:lnSpc>
                <a:spcPct val="100000"/>
              </a:lnSpc>
              <a:spcBef>
                <a:spcPts val="5"/>
              </a:spcBef>
              <a:buFont typeface="Wingdings"/>
              <a:buChar char=""/>
              <a:tabLst>
                <a:tab pos="354965" algn="l"/>
                <a:tab pos="355600" algn="l"/>
              </a:tabLst>
            </a:pPr>
            <a:r>
              <a:rPr sz="2000" dirty="0">
                <a:latin typeface="Arial MT"/>
                <a:cs typeface="Arial MT"/>
              </a:rPr>
              <a:t>Problem</a:t>
            </a:r>
            <a:r>
              <a:rPr sz="2000" spc="-55" dirty="0">
                <a:latin typeface="Arial MT"/>
                <a:cs typeface="Arial MT"/>
              </a:rPr>
              <a:t> </a:t>
            </a:r>
            <a:r>
              <a:rPr sz="2000" dirty="0">
                <a:latin typeface="Arial MT"/>
                <a:cs typeface="Arial MT"/>
              </a:rPr>
              <a:t>Statement</a:t>
            </a:r>
          </a:p>
          <a:p>
            <a:pPr>
              <a:lnSpc>
                <a:spcPct val="100000"/>
              </a:lnSpc>
              <a:spcBef>
                <a:spcPts val="20"/>
              </a:spcBef>
              <a:buFont typeface="Wingdings"/>
              <a:buChar char=""/>
            </a:pPr>
            <a:endParaRPr sz="1900" dirty="0">
              <a:latin typeface="Arial MT"/>
              <a:cs typeface="Arial MT"/>
            </a:endParaRPr>
          </a:p>
          <a:p>
            <a:pPr marL="355600" indent="-342900">
              <a:lnSpc>
                <a:spcPct val="100000"/>
              </a:lnSpc>
              <a:buFont typeface="Wingdings"/>
              <a:buChar char=""/>
              <a:tabLst>
                <a:tab pos="354965" algn="l"/>
                <a:tab pos="355600" algn="l"/>
              </a:tabLst>
            </a:pPr>
            <a:r>
              <a:rPr sz="2000" dirty="0">
                <a:latin typeface="Arial MT"/>
                <a:cs typeface="Arial MT"/>
              </a:rPr>
              <a:t>Obje</a:t>
            </a:r>
            <a:r>
              <a:rPr sz="2000" spc="5" dirty="0">
                <a:latin typeface="Arial MT"/>
                <a:cs typeface="Arial MT"/>
              </a:rPr>
              <a:t>c</a:t>
            </a:r>
            <a:r>
              <a:rPr sz="2000" dirty="0">
                <a:latin typeface="Arial MT"/>
                <a:cs typeface="Arial MT"/>
              </a:rPr>
              <a:t>ti</a:t>
            </a:r>
            <a:r>
              <a:rPr sz="2000" spc="-15" dirty="0">
                <a:latin typeface="Arial MT"/>
                <a:cs typeface="Arial MT"/>
              </a:rPr>
              <a:t>v</a:t>
            </a:r>
            <a:r>
              <a:rPr sz="2000" dirty="0">
                <a:latin typeface="Arial MT"/>
                <a:cs typeface="Arial MT"/>
              </a:rPr>
              <a:t>es</a:t>
            </a:r>
            <a:r>
              <a:rPr sz="2000" spc="-25" dirty="0">
                <a:latin typeface="Arial MT"/>
                <a:cs typeface="Arial MT"/>
              </a:rPr>
              <a:t> </a:t>
            </a:r>
            <a:endParaRPr sz="2000" dirty="0">
              <a:latin typeface="Arial MT"/>
              <a:cs typeface="Arial MT"/>
            </a:endParaRPr>
          </a:p>
          <a:p>
            <a:pPr>
              <a:lnSpc>
                <a:spcPct val="100000"/>
              </a:lnSpc>
              <a:spcBef>
                <a:spcPts val="15"/>
              </a:spcBef>
              <a:buFont typeface="Wingdings"/>
              <a:buChar char=""/>
            </a:pPr>
            <a:endParaRPr sz="1900" dirty="0">
              <a:latin typeface="Arial MT"/>
              <a:cs typeface="Arial MT"/>
            </a:endParaRPr>
          </a:p>
          <a:p>
            <a:pPr marL="355600" indent="-342900">
              <a:lnSpc>
                <a:spcPct val="100000"/>
              </a:lnSpc>
              <a:buFont typeface="Wingdings"/>
              <a:buChar char=""/>
              <a:tabLst>
                <a:tab pos="354965" algn="l"/>
                <a:tab pos="355600" algn="l"/>
              </a:tabLst>
            </a:pPr>
            <a:r>
              <a:rPr sz="2000" dirty="0">
                <a:latin typeface="Arial MT"/>
                <a:cs typeface="Arial MT"/>
              </a:rPr>
              <a:t>Fun</a:t>
            </a:r>
            <a:r>
              <a:rPr sz="2000" spc="5" dirty="0">
                <a:latin typeface="Arial MT"/>
                <a:cs typeface="Arial MT"/>
              </a:rPr>
              <a:t>c</a:t>
            </a:r>
            <a:r>
              <a:rPr sz="2000" dirty="0">
                <a:latin typeface="Arial MT"/>
                <a:cs typeface="Arial MT"/>
              </a:rPr>
              <a:t>tionali</a:t>
            </a:r>
            <a:r>
              <a:rPr sz="2000" spc="-10" dirty="0">
                <a:latin typeface="Arial MT"/>
                <a:cs typeface="Arial MT"/>
              </a:rPr>
              <a:t>t</a:t>
            </a:r>
            <a:r>
              <a:rPr sz="2000" dirty="0">
                <a:latin typeface="Arial MT"/>
                <a:cs typeface="Arial MT"/>
              </a:rPr>
              <a:t>ies</a:t>
            </a:r>
          </a:p>
          <a:p>
            <a:pPr marL="355600" indent="-342900">
              <a:lnSpc>
                <a:spcPct val="100000"/>
              </a:lnSpc>
              <a:spcBef>
                <a:spcPts val="1670"/>
              </a:spcBef>
              <a:buFont typeface="Wingdings"/>
              <a:buChar char=""/>
              <a:tabLst>
                <a:tab pos="354965" algn="l"/>
                <a:tab pos="355600" algn="l"/>
              </a:tabLst>
            </a:pPr>
            <a:r>
              <a:rPr sz="2000" dirty="0">
                <a:latin typeface="Arial MT"/>
                <a:cs typeface="Arial MT"/>
              </a:rPr>
              <a:t>Implementation</a:t>
            </a:r>
            <a:r>
              <a:rPr sz="2000" spc="-75" dirty="0">
                <a:latin typeface="Arial MT"/>
                <a:cs typeface="Arial MT"/>
              </a:rPr>
              <a:t> </a:t>
            </a:r>
            <a:r>
              <a:rPr sz="2000" dirty="0">
                <a:latin typeface="Arial MT"/>
                <a:cs typeface="Arial MT"/>
              </a:rPr>
              <a:t>Details</a:t>
            </a:r>
          </a:p>
          <a:p>
            <a:pPr>
              <a:lnSpc>
                <a:spcPct val="100000"/>
              </a:lnSpc>
              <a:spcBef>
                <a:spcPts val="5"/>
              </a:spcBef>
              <a:buFont typeface="Wingdings"/>
              <a:buChar char=""/>
            </a:pPr>
            <a:endParaRPr sz="1750" dirty="0">
              <a:latin typeface="Arial MT"/>
              <a:cs typeface="Arial MT"/>
            </a:endParaRPr>
          </a:p>
          <a:p>
            <a:pPr marL="355600" indent="-342900">
              <a:lnSpc>
                <a:spcPct val="100000"/>
              </a:lnSpc>
              <a:buFont typeface="Wingdings"/>
              <a:buChar char=""/>
              <a:tabLst>
                <a:tab pos="354965" algn="l"/>
                <a:tab pos="355600" algn="l"/>
              </a:tabLst>
            </a:pPr>
            <a:r>
              <a:rPr sz="2000" dirty="0">
                <a:latin typeface="Arial MT"/>
                <a:cs typeface="Arial MT"/>
              </a:rPr>
              <a:t>Screenshots</a:t>
            </a:r>
          </a:p>
          <a:p>
            <a:pPr>
              <a:lnSpc>
                <a:spcPct val="100000"/>
              </a:lnSpc>
              <a:spcBef>
                <a:spcPts val="10"/>
              </a:spcBef>
              <a:buFont typeface="Wingdings"/>
              <a:buChar char=""/>
            </a:pPr>
            <a:endParaRPr sz="1900" dirty="0">
              <a:latin typeface="Arial MT"/>
              <a:cs typeface="Arial MT"/>
            </a:endParaRPr>
          </a:p>
          <a:p>
            <a:pPr marL="355600" indent="-342900">
              <a:lnSpc>
                <a:spcPct val="100000"/>
              </a:lnSpc>
              <a:buFont typeface="Wingdings"/>
              <a:buChar char=""/>
              <a:tabLst>
                <a:tab pos="354965" algn="l"/>
                <a:tab pos="355600" algn="l"/>
              </a:tabLst>
            </a:pPr>
            <a:r>
              <a:rPr sz="2000" dirty="0">
                <a:latin typeface="Arial MT"/>
                <a:cs typeface="Arial MT"/>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04638" y="423469"/>
            <a:ext cx="3035199" cy="475217"/>
          </a:xfrm>
          <a:prstGeom prst="rect">
            <a:avLst/>
          </a:prstGeom>
        </p:spPr>
      </p:pic>
      <p:sp>
        <p:nvSpPr>
          <p:cNvPr id="3" name="object 3"/>
          <p:cNvSpPr txBox="1">
            <a:spLocks noGrp="1"/>
          </p:cNvSpPr>
          <p:nvPr>
            <p:ph type="title"/>
          </p:nvPr>
        </p:nvSpPr>
        <p:spPr>
          <a:xfrm>
            <a:off x="4179823" y="226567"/>
            <a:ext cx="3039110" cy="756920"/>
          </a:xfrm>
          <a:prstGeom prst="rect">
            <a:avLst/>
          </a:prstGeom>
        </p:spPr>
        <p:txBody>
          <a:bodyPr vert="horz" wrap="square" lIns="0" tIns="12700" rIns="0" bIns="0" rtlCol="0">
            <a:spAutoFit/>
          </a:bodyPr>
          <a:lstStyle/>
          <a:p>
            <a:pPr marL="12700">
              <a:lnSpc>
                <a:spcPct val="100000"/>
              </a:lnSpc>
              <a:spcBef>
                <a:spcPts val="100"/>
              </a:spcBef>
            </a:pPr>
            <a:r>
              <a:rPr dirty="0"/>
              <a:t>Introduction</a:t>
            </a:r>
          </a:p>
        </p:txBody>
      </p:sp>
      <p:pic>
        <p:nvPicPr>
          <p:cNvPr id="4" name="object 4"/>
          <p:cNvPicPr/>
          <p:nvPr/>
        </p:nvPicPr>
        <p:blipFill>
          <a:blip r:embed="rId3" cstate="print"/>
          <a:stretch>
            <a:fillRect/>
          </a:stretch>
        </p:blipFill>
        <p:spPr>
          <a:xfrm>
            <a:off x="4181855" y="905255"/>
            <a:ext cx="3071622" cy="89153"/>
          </a:xfrm>
          <a:prstGeom prst="rect">
            <a:avLst/>
          </a:prstGeom>
        </p:spPr>
      </p:pic>
      <p:sp>
        <p:nvSpPr>
          <p:cNvPr id="5" name="object 5"/>
          <p:cNvSpPr txBox="1">
            <a:spLocks noGrp="1"/>
          </p:cNvSpPr>
          <p:nvPr>
            <p:ph type="body" idx="1"/>
          </p:nvPr>
        </p:nvSpPr>
        <p:spPr>
          <a:xfrm>
            <a:off x="580516" y="1279016"/>
            <a:ext cx="11030966" cy="3209212"/>
          </a:xfrm>
          <a:prstGeom prst="rect">
            <a:avLst/>
          </a:prstGeom>
        </p:spPr>
        <p:txBody>
          <a:bodyPr vert="horz" wrap="square" lIns="0" tIns="13335" rIns="0" bIns="0" rtlCol="0">
            <a:spAutoFit/>
          </a:bodyPr>
          <a:lstStyle/>
          <a:p>
            <a:pPr marL="283210" marR="149860" indent="-228600">
              <a:lnSpc>
                <a:spcPct val="100000"/>
              </a:lnSpc>
              <a:spcBef>
                <a:spcPts val="105"/>
              </a:spcBef>
              <a:buFont typeface="Wingdings"/>
              <a:buChar char=""/>
              <a:tabLst>
                <a:tab pos="354330" algn="l"/>
              </a:tabLst>
            </a:pPr>
            <a:r>
              <a:rPr dirty="0"/>
              <a:t>	</a:t>
            </a:r>
            <a:r>
              <a:rPr lang="en-US" dirty="0"/>
              <a:t>Python is an interpreted, object-oriented, high-level programming language. Python's simple, easy to learn syntax emphasizes readability and therefore reduces the cost of program maintenance. Python supports modules and packages, which encourages program modularity and code reuse.</a:t>
            </a:r>
            <a:endParaRPr lang="en-US" sz="2200" dirty="0"/>
          </a:p>
          <a:p>
            <a:pPr marL="283210" marR="5080" indent="-228600">
              <a:lnSpc>
                <a:spcPct val="100000"/>
              </a:lnSpc>
              <a:spcBef>
                <a:spcPts val="1875"/>
              </a:spcBef>
              <a:buFont typeface="Wingdings"/>
              <a:buChar char=""/>
              <a:tabLst>
                <a:tab pos="349885" algn="l"/>
              </a:tabLst>
            </a:pPr>
            <a:r>
              <a:rPr lang="en-US" dirty="0"/>
              <a:t>	</a:t>
            </a:r>
            <a:r>
              <a:rPr lang="en-US" dirty="0" err="1"/>
              <a:t>Snakey</a:t>
            </a:r>
            <a:r>
              <a:rPr lang="en-US" dirty="0"/>
              <a:t> is a simple game that involves controlling a snake that moves around the screen and eats food. As the snake eats food, it grows longer, and the player's objective is to prevent the snake from colliding with the walls or its own body.</a:t>
            </a:r>
          </a:p>
          <a:p>
            <a:pPr marL="283210" marR="5080" indent="-228600">
              <a:lnSpc>
                <a:spcPct val="100000"/>
              </a:lnSpc>
              <a:spcBef>
                <a:spcPts val="1875"/>
              </a:spcBef>
              <a:buFont typeface="Wingdings"/>
              <a:buChar char=""/>
              <a:tabLst>
                <a:tab pos="349885" algn="l"/>
              </a:tabLst>
            </a:pPr>
            <a:r>
              <a:rPr lang="en-US" sz="1800" dirty="0" err="1"/>
              <a:t>Pygame</a:t>
            </a:r>
            <a:r>
              <a:rPr lang="en-US" sz="1800" dirty="0"/>
              <a:t> is a powerful library for game development, offering a wide range of features to simplify your coding journey.</a:t>
            </a:r>
            <a:endParaRPr sz="1800" dirty="0"/>
          </a:p>
        </p:txBody>
      </p:sp>
      <p:pic>
        <p:nvPicPr>
          <p:cNvPr id="7" name="Picture 6">
            <a:extLst>
              <a:ext uri="{FF2B5EF4-FFF2-40B4-BE49-F238E27FC236}">
                <a16:creationId xmlns:a16="http://schemas.microsoft.com/office/drawing/2014/main" id="{A9970E64-A395-A035-F8E1-76435CA896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3477" y="4648200"/>
            <a:ext cx="3566923" cy="1828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690965" y="441757"/>
            <a:ext cx="4684334" cy="475217"/>
          </a:xfrm>
          <a:prstGeom prst="rect">
            <a:avLst/>
          </a:prstGeom>
        </p:spPr>
      </p:pic>
      <p:sp>
        <p:nvSpPr>
          <p:cNvPr id="3" name="object 3"/>
          <p:cNvSpPr txBox="1">
            <a:spLocks noGrp="1"/>
          </p:cNvSpPr>
          <p:nvPr>
            <p:ph type="title"/>
          </p:nvPr>
        </p:nvSpPr>
        <p:spPr>
          <a:xfrm>
            <a:off x="3666871" y="244855"/>
            <a:ext cx="4681220" cy="756920"/>
          </a:xfrm>
          <a:prstGeom prst="rect">
            <a:avLst/>
          </a:prstGeom>
        </p:spPr>
        <p:txBody>
          <a:bodyPr vert="horz" wrap="square" lIns="0" tIns="12700" rIns="0" bIns="0" rtlCol="0">
            <a:spAutoFit/>
          </a:bodyPr>
          <a:lstStyle/>
          <a:p>
            <a:pPr marL="12700">
              <a:lnSpc>
                <a:spcPct val="100000"/>
              </a:lnSpc>
              <a:spcBef>
                <a:spcPts val="100"/>
              </a:spcBef>
              <a:tabLst>
                <a:tab pos="2230120" algn="l"/>
              </a:tabLst>
            </a:pPr>
            <a:r>
              <a:rPr spc="-5" dirty="0"/>
              <a:t>Problem	Statement</a:t>
            </a:r>
          </a:p>
        </p:txBody>
      </p:sp>
      <p:pic>
        <p:nvPicPr>
          <p:cNvPr id="4" name="object 4"/>
          <p:cNvPicPr/>
          <p:nvPr/>
        </p:nvPicPr>
        <p:blipFill>
          <a:blip r:embed="rId3" cstate="print"/>
          <a:stretch>
            <a:fillRect/>
          </a:stretch>
        </p:blipFill>
        <p:spPr>
          <a:xfrm>
            <a:off x="3668267" y="923544"/>
            <a:ext cx="4716018" cy="89153"/>
          </a:xfrm>
          <a:prstGeom prst="rect">
            <a:avLst/>
          </a:prstGeom>
        </p:spPr>
      </p:pic>
      <p:sp>
        <p:nvSpPr>
          <p:cNvPr id="5" name="object 5"/>
          <p:cNvSpPr txBox="1"/>
          <p:nvPr/>
        </p:nvSpPr>
        <p:spPr>
          <a:xfrm>
            <a:off x="750214" y="1616201"/>
            <a:ext cx="10679786" cy="2116605"/>
          </a:xfrm>
          <a:prstGeom prst="rect">
            <a:avLst/>
          </a:prstGeom>
        </p:spPr>
        <p:txBody>
          <a:bodyPr vert="horz" wrap="square" lIns="0" tIns="13335" rIns="0" bIns="0" rtlCol="0">
            <a:spAutoFit/>
          </a:bodyPr>
          <a:lstStyle/>
          <a:p>
            <a:pPr marL="241300" marR="5080" indent="-228600">
              <a:lnSpc>
                <a:spcPct val="100000"/>
              </a:lnSpc>
              <a:spcBef>
                <a:spcPts val="105"/>
              </a:spcBef>
              <a:buFont typeface="Wingdings"/>
              <a:buChar char=""/>
              <a:tabLst>
                <a:tab pos="311785" algn="l"/>
              </a:tabLst>
            </a:pPr>
            <a:r>
              <a:rPr sz="2000" spc="-15" dirty="0">
                <a:latin typeface="Arial MT"/>
                <a:cs typeface="Arial MT"/>
              </a:rPr>
              <a:t>Currently,</a:t>
            </a:r>
            <a:r>
              <a:rPr sz="2000" spc="-45" dirty="0">
                <a:latin typeface="Arial MT"/>
                <a:cs typeface="Arial MT"/>
              </a:rPr>
              <a:t> </a:t>
            </a:r>
            <a:r>
              <a:rPr sz="2000" dirty="0">
                <a:latin typeface="Arial MT"/>
                <a:cs typeface="Arial MT"/>
              </a:rPr>
              <a:t>th</a:t>
            </a:r>
            <a:r>
              <a:rPr lang="en-US" sz="2000" dirty="0">
                <a:latin typeface="Arial MT"/>
                <a:cs typeface="Arial MT"/>
              </a:rPr>
              <a:t>is game has simple feature like moving snake in any direction and as long as snake eating food he grows until he collides with external walls.</a:t>
            </a:r>
            <a:endParaRPr sz="2000" dirty="0">
              <a:latin typeface="Arial MT"/>
              <a:cs typeface="Arial MT"/>
            </a:endParaRPr>
          </a:p>
          <a:p>
            <a:pPr marL="311150" indent="-299085">
              <a:lnSpc>
                <a:spcPct val="100000"/>
              </a:lnSpc>
              <a:spcBef>
                <a:spcPts val="1010"/>
              </a:spcBef>
              <a:buFont typeface="Wingdings"/>
              <a:buChar char=""/>
              <a:tabLst>
                <a:tab pos="311785" algn="l"/>
              </a:tabLst>
            </a:pPr>
            <a:r>
              <a:rPr lang="en-US" sz="2000" dirty="0">
                <a:latin typeface="Arial MT"/>
                <a:cs typeface="Arial MT"/>
              </a:rPr>
              <a:t>The snake game in Python is not directly related to any contemporary issue, it can be used as an educational tool to promote coding skills and programming literacy among individuals</a:t>
            </a:r>
          </a:p>
          <a:p>
            <a:pPr marL="311150" indent="-299085">
              <a:lnSpc>
                <a:spcPct val="100000"/>
              </a:lnSpc>
              <a:spcBef>
                <a:spcPts val="1010"/>
              </a:spcBef>
              <a:buFont typeface="Wingdings"/>
              <a:buChar char=""/>
              <a:tabLst>
                <a:tab pos="311785" algn="l"/>
              </a:tabLst>
            </a:pPr>
            <a:r>
              <a:rPr lang="en-US" sz="2000" spc="-15" dirty="0">
                <a:latin typeface="Arial MT"/>
                <a:cs typeface="Arial MT"/>
              </a:rPr>
              <a:t>Building games and applications using Python is a growing trend in the tech industry, and game development using Python is a popular choice among developers. </a:t>
            </a:r>
            <a:endParaRPr sz="200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17039" y="141478"/>
            <a:ext cx="8871585" cy="756920"/>
          </a:xfrm>
          <a:prstGeom prst="rect">
            <a:avLst/>
          </a:prstGeom>
        </p:spPr>
        <p:txBody>
          <a:bodyPr vert="horz" wrap="square" lIns="0" tIns="12700" rIns="0" bIns="0" rtlCol="0">
            <a:spAutoFit/>
          </a:bodyPr>
          <a:lstStyle/>
          <a:p>
            <a:pPr marL="12700">
              <a:lnSpc>
                <a:spcPct val="100000"/>
              </a:lnSpc>
              <a:spcBef>
                <a:spcPts val="100"/>
              </a:spcBef>
            </a:pPr>
            <a:r>
              <a:rPr spc="-5" dirty="0"/>
              <a:t>Obj</a:t>
            </a:r>
            <a:r>
              <a:rPr dirty="0"/>
              <a:t>e</a:t>
            </a:r>
            <a:r>
              <a:rPr spc="-5" dirty="0"/>
              <a:t>ctiv</a:t>
            </a:r>
            <a:r>
              <a:rPr spc="5" dirty="0"/>
              <a:t>e</a:t>
            </a:r>
            <a:r>
              <a:rPr spc="-5" dirty="0"/>
              <a:t>s</a:t>
            </a:r>
            <a:r>
              <a:rPr spc="-30" dirty="0"/>
              <a:t> </a:t>
            </a:r>
            <a:endParaRPr dirty="0"/>
          </a:p>
        </p:txBody>
      </p:sp>
      <p:pic>
        <p:nvPicPr>
          <p:cNvPr id="4" name="object 4"/>
          <p:cNvPicPr/>
          <p:nvPr/>
        </p:nvPicPr>
        <p:blipFill>
          <a:blip r:embed="rId2" cstate="print"/>
          <a:stretch>
            <a:fillRect/>
          </a:stretch>
        </p:blipFill>
        <p:spPr>
          <a:xfrm>
            <a:off x="1719072" y="819911"/>
            <a:ext cx="8900922" cy="89153"/>
          </a:xfrm>
          <a:prstGeom prst="rect">
            <a:avLst/>
          </a:prstGeom>
        </p:spPr>
      </p:pic>
      <p:sp>
        <p:nvSpPr>
          <p:cNvPr id="5" name="object 5"/>
          <p:cNvSpPr txBox="1"/>
          <p:nvPr/>
        </p:nvSpPr>
        <p:spPr>
          <a:xfrm>
            <a:off x="694436" y="1549349"/>
            <a:ext cx="10658475" cy="2328330"/>
          </a:xfrm>
          <a:prstGeom prst="rect">
            <a:avLst/>
          </a:prstGeom>
        </p:spPr>
        <p:txBody>
          <a:bodyPr vert="horz" wrap="square" lIns="0" tIns="13335" rIns="0" bIns="0" rtlCol="0">
            <a:spAutoFit/>
          </a:bodyPr>
          <a:lstStyle/>
          <a:p>
            <a:pPr marL="241300" marR="5080" indent="-228600">
              <a:lnSpc>
                <a:spcPct val="100000"/>
              </a:lnSpc>
              <a:spcBef>
                <a:spcPts val="105"/>
              </a:spcBef>
              <a:buFont typeface="Wingdings"/>
              <a:buChar char=""/>
              <a:tabLst>
                <a:tab pos="311785" algn="l"/>
              </a:tabLst>
            </a:pPr>
            <a:r>
              <a:rPr lang="en-US" sz="2000" dirty="0">
                <a:latin typeface="Arial MT"/>
              </a:rPr>
              <a:t>My</a:t>
            </a:r>
            <a:r>
              <a:rPr lang="en-US" sz="2000" spc="-25" dirty="0">
                <a:latin typeface="Arial MT"/>
                <a:cs typeface="Arial MT"/>
              </a:rPr>
              <a:t> </a:t>
            </a:r>
            <a:r>
              <a:rPr lang="en-US" sz="2000" dirty="0">
                <a:latin typeface="Arial MT"/>
                <a:cs typeface="Arial MT"/>
              </a:rPr>
              <a:t>aim</a:t>
            </a:r>
            <a:r>
              <a:rPr lang="en-US" sz="2000" spc="-20" dirty="0">
                <a:latin typeface="Arial MT"/>
                <a:cs typeface="Arial MT"/>
              </a:rPr>
              <a:t> </a:t>
            </a:r>
            <a:r>
              <a:rPr lang="en-US" sz="2000" dirty="0">
                <a:latin typeface="Arial MT"/>
                <a:cs typeface="Arial MT"/>
              </a:rPr>
              <a:t>is</a:t>
            </a:r>
            <a:r>
              <a:rPr lang="en-US" sz="2000" spc="5" dirty="0">
                <a:latin typeface="Arial MT"/>
                <a:cs typeface="Arial MT"/>
              </a:rPr>
              <a:t> </a:t>
            </a:r>
            <a:r>
              <a:rPr lang="en-US" sz="2000" dirty="0">
                <a:latin typeface="Arial MT"/>
                <a:cs typeface="Arial MT"/>
              </a:rPr>
              <a:t>to</a:t>
            </a:r>
            <a:r>
              <a:rPr lang="en-US" sz="2000" spc="-20" dirty="0">
                <a:latin typeface="Arial MT"/>
                <a:cs typeface="Arial MT"/>
              </a:rPr>
              <a:t> </a:t>
            </a:r>
            <a:r>
              <a:rPr lang="en-US" sz="2000" dirty="0">
                <a:latin typeface="Arial MT"/>
                <a:cs typeface="Arial MT"/>
              </a:rPr>
              <a:t>develop</a:t>
            </a:r>
            <a:r>
              <a:rPr lang="en-US" sz="2000" spc="5" dirty="0">
                <a:latin typeface="Arial MT"/>
                <a:cs typeface="Arial MT"/>
              </a:rPr>
              <a:t> a</a:t>
            </a:r>
            <a:r>
              <a:rPr lang="en-US" sz="2000" spc="-15" dirty="0">
                <a:latin typeface="Arial MT"/>
                <a:cs typeface="Arial MT"/>
              </a:rPr>
              <a:t> interactive and entertaining game for the users. </a:t>
            </a:r>
            <a:r>
              <a:rPr lang="en-US" sz="2000" dirty="0">
                <a:latin typeface="Arial MT"/>
                <a:cs typeface="Arial MT"/>
              </a:rPr>
              <a:t> </a:t>
            </a:r>
            <a:endParaRPr lang="en-US" dirty="0"/>
          </a:p>
          <a:p>
            <a:pPr marL="241300" marR="233045" indent="-228600">
              <a:spcBef>
                <a:spcPts val="1000"/>
              </a:spcBef>
              <a:buFont typeface="Wingdings"/>
              <a:buChar char=""/>
              <a:tabLst>
                <a:tab pos="311785" algn="l"/>
              </a:tabLst>
            </a:pPr>
            <a:r>
              <a:rPr dirty="0"/>
              <a:t>	</a:t>
            </a:r>
            <a:r>
              <a:rPr lang="en-US" sz="2000" dirty="0">
                <a:latin typeface="Arial MT"/>
              </a:rPr>
              <a:t>D</a:t>
            </a:r>
            <a:r>
              <a:rPr lang="en-US" sz="2000" dirty="0">
                <a:latin typeface="Arial MT"/>
                <a:cs typeface="Arial MT"/>
              </a:rPr>
              <a:t>eveloping a snake game in Python are to create a technically sound game that provides an engaging and enjoyable experience for the player.</a:t>
            </a:r>
          </a:p>
          <a:p>
            <a:pPr marL="12700" marR="233045">
              <a:spcBef>
                <a:spcPts val="1000"/>
              </a:spcBef>
              <a:tabLst>
                <a:tab pos="311785" algn="l"/>
              </a:tabLst>
            </a:pPr>
            <a:endParaRPr sz="1900" dirty="0">
              <a:latin typeface="Arial MT"/>
              <a:cs typeface="Arial MT"/>
            </a:endParaRPr>
          </a:p>
          <a:p>
            <a:pPr marL="306705" indent="-294640">
              <a:lnSpc>
                <a:spcPct val="100000"/>
              </a:lnSpc>
              <a:buFont typeface="Wingdings"/>
              <a:buChar char=""/>
              <a:tabLst>
                <a:tab pos="307340" algn="l"/>
              </a:tabLst>
            </a:pPr>
            <a:r>
              <a:rPr sz="2000" dirty="0">
                <a:latin typeface="Arial MT"/>
                <a:cs typeface="Arial MT"/>
              </a:rPr>
              <a:t>The</a:t>
            </a:r>
            <a:r>
              <a:rPr sz="2000" spc="-15" dirty="0">
                <a:latin typeface="Arial MT"/>
                <a:cs typeface="Arial MT"/>
              </a:rPr>
              <a:t> </a:t>
            </a:r>
            <a:r>
              <a:rPr sz="2000" dirty="0">
                <a:latin typeface="Arial MT"/>
                <a:cs typeface="Arial MT"/>
              </a:rPr>
              <a:t>scope</a:t>
            </a:r>
            <a:r>
              <a:rPr sz="2000" spc="-25" dirty="0">
                <a:latin typeface="Arial MT"/>
                <a:cs typeface="Arial MT"/>
              </a:rPr>
              <a:t> </a:t>
            </a:r>
            <a:r>
              <a:rPr sz="2000" dirty="0">
                <a:latin typeface="Arial MT"/>
                <a:cs typeface="Arial MT"/>
              </a:rPr>
              <a:t>is</a:t>
            </a:r>
            <a:r>
              <a:rPr sz="2000" spc="-10" dirty="0">
                <a:latin typeface="Arial MT"/>
                <a:cs typeface="Arial MT"/>
              </a:rPr>
              <a:t> </a:t>
            </a:r>
            <a:r>
              <a:rPr sz="2000" spc="-5" dirty="0">
                <a:latin typeface="Arial MT"/>
                <a:cs typeface="Arial MT"/>
              </a:rPr>
              <a:t>this</a:t>
            </a:r>
            <a:r>
              <a:rPr sz="2000" spc="5" dirty="0">
                <a:latin typeface="Arial MT"/>
                <a:cs typeface="Arial MT"/>
              </a:rPr>
              <a:t> </a:t>
            </a:r>
            <a:r>
              <a:rPr sz="2000" dirty="0">
                <a:latin typeface="Arial MT"/>
                <a:cs typeface="Arial MT"/>
              </a:rPr>
              <a:t>project</a:t>
            </a:r>
            <a:r>
              <a:rPr sz="2000" spc="-25" dirty="0">
                <a:latin typeface="Arial MT"/>
                <a:cs typeface="Arial MT"/>
              </a:rPr>
              <a:t> </a:t>
            </a:r>
            <a:r>
              <a:rPr sz="2000" dirty="0">
                <a:latin typeface="Arial MT"/>
                <a:cs typeface="Arial MT"/>
              </a:rPr>
              <a:t>is</a:t>
            </a:r>
            <a:r>
              <a:rPr sz="2000" spc="-10" dirty="0">
                <a:latin typeface="Arial MT"/>
                <a:cs typeface="Arial MT"/>
              </a:rPr>
              <a:t> </a:t>
            </a:r>
            <a:r>
              <a:rPr sz="2000" dirty="0">
                <a:latin typeface="Arial MT"/>
                <a:cs typeface="Arial MT"/>
              </a:rPr>
              <a:t>very</a:t>
            </a:r>
            <a:r>
              <a:rPr sz="2000" spc="-5" dirty="0">
                <a:latin typeface="Arial MT"/>
                <a:cs typeface="Arial MT"/>
              </a:rPr>
              <a:t> </a:t>
            </a:r>
            <a:r>
              <a:rPr sz="2000" dirty="0">
                <a:latin typeface="Arial MT"/>
                <a:cs typeface="Arial MT"/>
              </a:rPr>
              <a:t>b</a:t>
            </a:r>
            <a:r>
              <a:rPr lang="en-US" sz="2000" dirty="0">
                <a:latin typeface="Arial MT"/>
                <a:cs typeface="Arial MT"/>
              </a:rPr>
              <a:t>roa</a:t>
            </a:r>
            <a:r>
              <a:rPr sz="2000" dirty="0">
                <a:latin typeface="Arial MT"/>
                <a:cs typeface="Arial MT"/>
              </a:rPr>
              <a:t>d</a:t>
            </a:r>
            <a:r>
              <a:rPr sz="2000" spc="-30" dirty="0">
                <a:latin typeface="Arial MT"/>
                <a:cs typeface="Arial MT"/>
              </a:rPr>
              <a:t> </a:t>
            </a:r>
            <a:r>
              <a:rPr sz="2000" dirty="0">
                <a:latin typeface="Arial MT"/>
                <a:cs typeface="Arial MT"/>
              </a:rPr>
              <a:t>in</a:t>
            </a:r>
            <a:r>
              <a:rPr sz="2000" spc="5" dirty="0">
                <a:latin typeface="Arial MT"/>
                <a:cs typeface="Arial MT"/>
              </a:rPr>
              <a:t> </a:t>
            </a:r>
            <a:r>
              <a:rPr sz="2000" dirty="0">
                <a:latin typeface="Arial MT"/>
                <a:cs typeface="Arial MT"/>
              </a:rPr>
              <a:t>terms</a:t>
            </a:r>
            <a:r>
              <a:rPr sz="2000" spc="-25" dirty="0">
                <a:latin typeface="Arial MT"/>
                <a:cs typeface="Arial MT"/>
              </a:rPr>
              <a:t> </a:t>
            </a:r>
            <a:r>
              <a:rPr sz="2000" dirty="0">
                <a:latin typeface="Arial MT"/>
                <a:cs typeface="Arial MT"/>
              </a:rPr>
              <a:t>of</a:t>
            </a:r>
            <a:r>
              <a:rPr sz="2000" spc="-20" dirty="0">
                <a:latin typeface="Arial MT"/>
                <a:cs typeface="Arial MT"/>
              </a:rPr>
              <a:t> </a:t>
            </a:r>
            <a:r>
              <a:rPr sz="2000" dirty="0">
                <a:latin typeface="Arial MT"/>
                <a:cs typeface="Arial MT"/>
              </a:rPr>
              <a:t>gaining knowledge.</a:t>
            </a:r>
          </a:p>
          <a:p>
            <a:pPr marL="241300" marR="5080" indent="-228600">
              <a:lnSpc>
                <a:spcPct val="150000"/>
              </a:lnSpc>
              <a:spcBef>
                <a:spcPts val="1000"/>
              </a:spcBef>
              <a:buFont typeface="Wingdings"/>
              <a:buChar char=""/>
              <a:tabLst>
                <a:tab pos="311785" algn="l"/>
              </a:tabLst>
            </a:pPr>
            <a:r>
              <a:rPr dirty="0"/>
              <a:t>	</a:t>
            </a:r>
            <a:r>
              <a:rPr sz="2000" dirty="0">
                <a:latin typeface="Arial MT"/>
                <a:cs typeface="Arial MT"/>
              </a:rPr>
              <a:t>It</a:t>
            </a:r>
            <a:r>
              <a:rPr sz="2000" spc="-25" dirty="0">
                <a:latin typeface="Arial MT"/>
                <a:cs typeface="Arial MT"/>
              </a:rPr>
              <a:t> </a:t>
            </a:r>
            <a:r>
              <a:rPr sz="2000" dirty="0">
                <a:latin typeface="Arial MT"/>
                <a:cs typeface="Arial MT"/>
              </a:rPr>
              <a:t>helps</a:t>
            </a:r>
            <a:r>
              <a:rPr lang="en-US" sz="2000" dirty="0">
                <a:latin typeface="Arial MT"/>
                <a:cs typeface="Arial MT"/>
              </a:rPr>
              <a:t> you gain more knowledge about </a:t>
            </a:r>
            <a:r>
              <a:rPr lang="en-US" sz="2000" dirty="0" err="1">
                <a:latin typeface="Arial MT"/>
                <a:cs typeface="Arial MT"/>
              </a:rPr>
              <a:t>Pygame</a:t>
            </a:r>
            <a:r>
              <a:rPr lang="en-US" sz="2000" dirty="0">
                <a:latin typeface="Arial MT"/>
                <a:cs typeface="Arial MT"/>
              </a:rPr>
              <a:t>.</a:t>
            </a:r>
            <a:endParaRPr sz="2000" dirty="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52550" y="169875"/>
            <a:ext cx="9886315" cy="757555"/>
          </a:xfrm>
          <a:prstGeom prst="rect">
            <a:avLst/>
          </a:prstGeom>
        </p:spPr>
        <p:txBody>
          <a:bodyPr vert="horz" wrap="square" lIns="0" tIns="12700" rIns="0" bIns="0" rtlCol="0">
            <a:spAutoFit/>
          </a:bodyPr>
          <a:lstStyle/>
          <a:p>
            <a:pPr marL="12700">
              <a:lnSpc>
                <a:spcPct val="100000"/>
              </a:lnSpc>
              <a:spcBef>
                <a:spcPts val="100"/>
              </a:spcBef>
            </a:pPr>
            <a:r>
              <a:rPr spc="-5" dirty="0"/>
              <a:t>Functionalities</a:t>
            </a:r>
            <a:r>
              <a:rPr dirty="0"/>
              <a:t> </a:t>
            </a:r>
          </a:p>
        </p:txBody>
      </p:sp>
      <p:pic>
        <p:nvPicPr>
          <p:cNvPr id="4" name="object 4"/>
          <p:cNvPicPr/>
          <p:nvPr/>
        </p:nvPicPr>
        <p:blipFill>
          <a:blip r:embed="rId2" cstate="print"/>
          <a:stretch>
            <a:fillRect/>
          </a:stretch>
        </p:blipFill>
        <p:spPr>
          <a:xfrm>
            <a:off x="1153667" y="848867"/>
            <a:ext cx="9918954" cy="89153"/>
          </a:xfrm>
          <a:prstGeom prst="rect">
            <a:avLst/>
          </a:prstGeom>
        </p:spPr>
      </p:pic>
      <p:sp>
        <p:nvSpPr>
          <p:cNvPr id="5" name="object 5"/>
          <p:cNvSpPr txBox="1"/>
          <p:nvPr/>
        </p:nvSpPr>
        <p:spPr>
          <a:xfrm>
            <a:off x="581050" y="1238433"/>
            <a:ext cx="10983595" cy="2773195"/>
          </a:xfrm>
          <a:prstGeom prst="rect">
            <a:avLst/>
          </a:prstGeom>
        </p:spPr>
        <p:txBody>
          <a:bodyPr vert="horz" wrap="square" lIns="0" tIns="13335" rIns="0" bIns="0" rtlCol="0">
            <a:spAutoFit/>
          </a:bodyPr>
          <a:lstStyle/>
          <a:p>
            <a:pPr marL="12700" marR="5080">
              <a:lnSpc>
                <a:spcPct val="150000"/>
              </a:lnSpc>
              <a:spcBef>
                <a:spcPts val="105"/>
              </a:spcBef>
            </a:pPr>
            <a:r>
              <a:rPr lang="en-US" sz="2000" dirty="0">
                <a:latin typeface="Arial MT"/>
                <a:cs typeface="Arial MT"/>
              </a:rPr>
              <a:t>The game must be optimized for smooth gameplay, responsive controls, and efficient collision detection. Visually appealing graphics and animations, appropriate sound effects, and user-friendly controls are also important to create an engaging user experience.</a:t>
            </a:r>
          </a:p>
          <a:p>
            <a:pPr marL="12700" marR="5080">
              <a:lnSpc>
                <a:spcPct val="150000"/>
              </a:lnSpc>
              <a:spcBef>
                <a:spcPts val="105"/>
              </a:spcBef>
            </a:pPr>
            <a:endParaRPr sz="1900" dirty="0">
              <a:latin typeface="Arial MT"/>
              <a:cs typeface="Arial MT"/>
            </a:endParaRPr>
          </a:p>
          <a:p>
            <a:pPr marL="311150" indent="-299085">
              <a:lnSpc>
                <a:spcPct val="100000"/>
              </a:lnSpc>
              <a:buFont typeface="Wingdings"/>
              <a:buChar char=""/>
              <a:tabLst>
                <a:tab pos="311785" algn="l"/>
              </a:tabLst>
            </a:pPr>
            <a:r>
              <a:rPr lang="en-US" sz="2000" dirty="0">
                <a:latin typeface="Arial MT"/>
                <a:cs typeface="Arial MT"/>
              </a:rPr>
              <a:t>Keep user interactive.</a:t>
            </a:r>
            <a:endParaRPr sz="1900" dirty="0">
              <a:latin typeface="Arial MT"/>
              <a:cs typeface="Arial MT"/>
            </a:endParaRPr>
          </a:p>
          <a:p>
            <a:pPr marL="306705" indent="-294640">
              <a:lnSpc>
                <a:spcPct val="100000"/>
              </a:lnSpc>
              <a:buFont typeface="Wingdings"/>
              <a:buChar char=""/>
              <a:tabLst>
                <a:tab pos="307340" algn="l"/>
              </a:tabLst>
            </a:pPr>
            <a:r>
              <a:rPr lang="en-US" sz="2000" dirty="0">
                <a:latin typeface="Arial MT"/>
                <a:cs typeface="Arial MT"/>
              </a:rPr>
              <a:t>Enhance the overall gaming experience.</a:t>
            </a:r>
            <a:endParaRPr sz="1900" dirty="0">
              <a:latin typeface="Arial MT"/>
              <a:cs typeface="Arial MT"/>
            </a:endParaRPr>
          </a:p>
          <a:p>
            <a:pPr marL="311150" indent="-299085">
              <a:lnSpc>
                <a:spcPct val="100000"/>
              </a:lnSpc>
              <a:buFont typeface="Wingdings"/>
              <a:buChar char=""/>
              <a:tabLst>
                <a:tab pos="311785" algn="l"/>
              </a:tabLst>
            </a:pPr>
            <a:r>
              <a:rPr lang="en-US" dirty="0">
                <a:latin typeface="Arial" panose="020B0604020202020204" pitchFamily="34" charset="0"/>
                <a:ea typeface="Times New Roman" panose="02020603050405020304" pitchFamily="18" charset="0"/>
              </a:rPr>
              <a:t>T</a:t>
            </a:r>
            <a:r>
              <a:rPr lang="en-US" sz="1800" dirty="0">
                <a:effectLst/>
                <a:latin typeface="Arial" panose="020B0604020202020204" pitchFamily="34" charset="0"/>
                <a:ea typeface="Times New Roman" panose="02020603050405020304" pitchFamily="18" charset="0"/>
              </a:rPr>
              <a:t>he game is accessible to as many players as possible. </a:t>
            </a:r>
            <a:endParaRPr sz="2000" dirty="0">
              <a:latin typeface="Arial MT"/>
              <a:cs typeface="Arial MT"/>
            </a:endParaRPr>
          </a:p>
        </p:txBody>
      </p:sp>
      <p:pic>
        <p:nvPicPr>
          <p:cNvPr id="2" name="Picture 1">
            <a:extLst>
              <a:ext uri="{FF2B5EF4-FFF2-40B4-BE49-F238E27FC236}">
                <a16:creationId xmlns:a16="http://schemas.microsoft.com/office/drawing/2014/main" id="{404E2047-14C0-0809-9920-698D0E98EA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4572000"/>
            <a:ext cx="5715000" cy="16478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95107" y="423469"/>
            <a:ext cx="5749563" cy="598591"/>
          </a:xfrm>
          <a:prstGeom prst="rect">
            <a:avLst/>
          </a:prstGeom>
        </p:spPr>
      </p:pic>
      <p:sp>
        <p:nvSpPr>
          <p:cNvPr id="3" name="object 3"/>
          <p:cNvSpPr txBox="1">
            <a:spLocks noGrp="1"/>
          </p:cNvSpPr>
          <p:nvPr>
            <p:ph type="title"/>
          </p:nvPr>
        </p:nvSpPr>
        <p:spPr>
          <a:xfrm>
            <a:off x="3070098" y="226567"/>
            <a:ext cx="5764530" cy="756920"/>
          </a:xfrm>
          <a:prstGeom prst="rect">
            <a:avLst/>
          </a:prstGeom>
        </p:spPr>
        <p:txBody>
          <a:bodyPr vert="horz" wrap="square" lIns="0" tIns="12700" rIns="0" bIns="0" rtlCol="0">
            <a:spAutoFit/>
          </a:bodyPr>
          <a:lstStyle/>
          <a:p>
            <a:pPr marL="12700">
              <a:lnSpc>
                <a:spcPct val="100000"/>
              </a:lnSpc>
              <a:spcBef>
                <a:spcPts val="100"/>
              </a:spcBef>
              <a:tabLst>
                <a:tab pos="4024629" algn="l"/>
              </a:tabLst>
            </a:pPr>
            <a:r>
              <a:rPr dirty="0"/>
              <a:t>Implementation	</a:t>
            </a:r>
            <a:r>
              <a:rPr spc="-5" dirty="0"/>
              <a:t>Details</a:t>
            </a:r>
          </a:p>
        </p:txBody>
      </p:sp>
      <p:pic>
        <p:nvPicPr>
          <p:cNvPr id="4" name="object 4"/>
          <p:cNvPicPr/>
          <p:nvPr/>
        </p:nvPicPr>
        <p:blipFill>
          <a:blip r:embed="rId3" cstate="print"/>
          <a:stretch>
            <a:fillRect/>
          </a:stretch>
        </p:blipFill>
        <p:spPr>
          <a:xfrm>
            <a:off x="3072383" y="905255"/>
            <a:ext cx="5799582" cy="89153"/>
          </a:xfrm>
          <a:prstGeom prst="rect">
            <a:avLst/>
          </a:prstGeom>
        </p:spPr>
      </p:pic>
      <p:sp>
        <p:nvSpPr>
          <p:cNvPr id="5" name="object 5"/>
          <p:cNvSpPr txBox="1"/>
          <p:nvPr/>
        </p:nvSpPr>
        <p:spPr>
          <a:xfrm>
            <a:off x="837691" y="1605533"/>
            <a:ext cx="8713470" cy="2552622"/>
          </a:xfrm>
          <a:prstGeom prst="rect">
            <a:avLst/>
          </a:prstGeom>
        </p:spPr>
        <p:txBody>
          <a:bodyPr vert="horz" wrap="square" lIns="0" tIns="13335" rIns="0" bIns="0" rtlCol="0">
            <a:spAutoFit/>
          </a:bodyPr>
          <a:lstStyle/>
          <a:p>
            <a:pPr marL="311150" indent="-299085">
              <a:lnSpc>
                <a:spcPct val="100000"/>
              </a:lnSpc>
              <a:spcBef>
                <a:spcPts val="105"/>
              </a:spcBef>
              <a:buFont typeface="Wingdings"/>
              <a:buChar char=""/>
              <a:tabLst>
                <a:tab pos="311785" algn="l"/>
              </a:tabLst>
            </a:pPr>
            <a:r>
              <a:rPr lang="en-US" sz="2000" dirty="0">
                <a:latin typeface="Arial MT"/>
                <a:cs typeface="Arial MT"/>
              </a:rPr>
              <a:t>To set up the development environment. This involves installing the necessary software and libraries, such as </a:t>
            </a:r>
            <a:r>
              <a:rPr lang="en-US" sz="2000" dirty="0" err="1">
                <a:latin typeface="Arial MT"/>
                <a:cs typeface="Arial MT"/>
              </a:rPr>
              <a:t>Pygame</a:t>
            </a:r>
            <a:r>
              <a:rPr lang="en-US" sz="2000" dirty="0">
                <a:latin typeface="Arial MT"/>
                <a:cs typeface="Arial MT"/>
              </a:rPr>
              <a:t>.</a:t>
            </a:r>
          </a:p>
          <a:p>
            <a:pPr marL="311150" indent="-299085">
              <a:lnSpc>
                <a:spcPct val="100000"/>
              </a:lnSpc>
              <a:spcBef>
                <a:spcPts val="105"/>
              </a:spcBef>
              <a:buFont typeface="Wingdings"/>
              <a:buChar char=""/>
              <a:tabLst>
                <a:tab pos="311785" algn="l"/>
              </a:tabLst>
            </a:pPr>
            <a:endParaRPr lang="en-US" sz="2000" dirty="0">
              <a:latin typeface="Arial MT"/>
              <a:cs typeface="Arial MT"/>
            </a:endParaRPr>
          </a:p>
          <a:p>
            <a:pPr marL="311150" indent="-299085">
              <a:lnSpc>
                <a:spcPct val="100000"/>
              </a:lnSpc>
              <a:spcBef>
                <a:spcPts val="105"/>
              </a:spcBef>
              <a:buFont typeface="Wingdings"/>
              <a:buChar char=""/>
              <a:tabLst>
                <a:tab pos="311785" algn="l"/>
              </a:tabLst>
            </a:pPr>
            <a:r>
              <a:rPr lang="en-US" sz="2000" dirty="0">
                <a:latin typeface="Arial MT"/>
                <a:cs typeface="Arial MT"/>
              </a:rPr>
              <a:t>Implement the Snake and testing his moving skills and collision detection.</a:t>
            </a:r>
          </a:p>
          <a:p>
            <a:pPr marL="311150" indent="-299085">
              <a:lnSpc>
                <a:spcPct val="100000"/>
              </a:lnSpc>
              <a:spcBef>
                <a:spcPts val="105"/>
              </a:spcBef>
              <a:buFont typeface="Wingdings"/>
              <a:buChar char=""/>
              <a:tabLst>
                <a:tab pos="311785" algn="l"/>
              </a:tabLst>
            </a:pPr>
            <a:endParaRPr lang="en-US" sz="2000" dirty="0">
              <a:latin typeface="Arial MT"/>
              <a:cs typeface="Arial MT"/>
            </a:endParaRPr>
          </a:p>
          <a:p>
            <a:pPr marL="311150" indent="-299085">
              <a:lnSpc>
                <a:spcPct val="100000"/>
              </a:lnSpc>
              <a:spcBef>
                <a:spcPts val="105"/>
              </a:spcBef>
              <a:buFont typeface="Wingdings"/>
              <a:buChar char=""/>
              <a:tabLst>
                <a:tab pos="311785" algn="l"/>
              </a:tabLst>
            </a:pPr>
            <a:r>
              <a:rPr lang="en-US" sz="2000" dirty="0">
                <a:latin typeface="Arial MT"/>
                <a:cs typeface="Arial MT"/>
              </a:rPr>
              <a:t>Implement the food.</a:t>
            </a:r>
          </a:p>
          <a:p>
            <a:pPr marL="12065">
              <a:lnSpc>
                <a:spcPct val="100000"/>
              </a:lnSpc>
              <a:spcBef>
                <a:spcPts val="105"/>
              </a:spcBef>
              <a:tabLst>
                <a:tab pos="311785" algn="l"/>
              </a:tabLst>
            </a:pPr>
            <a:endParaRPr lang="en-US" sz="2000" dirty="0">
              <a:latin typeface="Arial MT"/>
              <a:cs typeface="Arial MT"/>
            </a:endParaRPr>
          </a:p>
          <a:p>
            <a:pPr marL="311150" indent="-299085">
              <a:lnSpc>
                <a:spcPct val="100000"/>
              </a:lnSpc>
              <a:spcBef>
                <a:spcPts val="105"/>
              </a:spcBef>
              <a:buFont typeface="Wingdings"/>
              <a:buChar char=""/>
              <a:tabLst>
                <a:tab pos="311785" algn="l"/>
              </a:tabLst>
            </a:pPr>
            <a:r>
              <a:rPr lang="en-US" sz="2000" dirty="0">
                <a:latin typeface="Arial MT"/>
                <a:cs typeface="Arial MT"/>
              </a:rPr>
              <a:t>Final step is to debug and testing the game source code.</a:t>
            </a:r>
            <a:endParaRPr sz="2000" dirty="0">
              <a:latin typeface="Arial MT"/>
              <a:cs typeface="Arial MT"/>
            </a:endParaRPr>
          </a:p>
        </p:txBody>
      </p:sp>
      <p:pic>
        <p:nvPicPr>
          <p:cNvPr id="7" name="Picture 6">
            <a:extLst>
              <a:ext uri="{FF2B5EF4-FFF2-40B4-BE49-F238E27FC236}">
                <a16:creationId xmlns:a16="http://schemas.microsoft.com/office/drawing/2014/main" id="{3B1E9A1E-30C7-61E5-8073-52B0D22A2D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4419600"/>
            <a:ext cx="6553200" cy="21529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76400" y="533400"/>
            <a:ext cx="5765165" cy="628377"/>
          </a:xfrm>
          <a:prstGeom prst="rect">
            <a:avLst/>
          </a:prstGeom>
        </p:spPr>
        <p:txBody>
          <a:bodyPr vert="horz" wrap="square" lIns="0" tIns="12700" rIns="0" bIns="0" rtlCol="0">
            <a:spAutoFit/>
          </a:bodyPr>
          <a:lstStyle/>
          <a:p>
            <a:pPr marL="12700">
              <a:lnSpc>
                <a:spcPct val="100000"/>
              </a:lnSpc>
              <a:spcBef>
                <a:spcPts val="100"/>
              </a:spcBef>
            </a:pPr>
            <a:r>
              <a:rPr sz="4000" dirty="0"/>
              <a:t>Screenshots</a:t>
            </a:r>
            <a:r>
              <a:rPr lang="en-US" sz="4000" dirty="0"/>
              <a:t> : </a:t>
            </a:r>
            <a:endParaRPr sz="4000" dirty="0"/>
          </a:p>
        </p:txBody>
      </p:sp>
      <p:pic>
        <p:nvPicPr>
          <p:cNvPr id="3" name="Picture 2">
            <a:extLst>
              <a:ext uri="{FF2B5EF4-FFF2-40B4-BE49-F238E27FC236}">
                <a16:creationId xmlns:a16="http://schemas.microsoft.com/office/drawing/2014/main" id="{9574F340-3A8B-0E0D-00CC-8F7B9EFAB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447800"/>
            <a:ext cx="8771467" cy="49339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479242" y="422105"/>
            <a:ext cx="6610984" cy="628377"/>
          </a:xfrm>
          <a:prstGeom prst="rect">
            <a:avLst/>
          </a:prstGeom>
        </p:spPr>
        <p:txBody>
          <a:bodyPr vert="horz" wrap="square" lIns="0" tIns="12700" rIns="0" bIns="0" rtlCol="0">
            <a:spAutoFit/>
          </a:bodyPr>
          <a:lstStyle/>
          <a:p>
            <a:pPr marL="12700">
              <a:lnSpc>
                <a:spcPct val="100000"/>
              </a:lnSpc>
              <a:spcBef>
                <a:spcPts val="100"/>
              </a:spcBef>
            </a:pPr>
            <a:r>
              <a:rPr lang="en-US" sz="4000" u="sng" dirty="0">
                <a:latin typeface="Arial MT"/>
              </a:rPr>
              <a:t>Screenshots : </a:t>
            </a:r>
            <a:endParaRPr sz="4000" u="sng" dirty="0">
              <a:latin typeface="Arial MT"/>
            </a:endParaRPr>
          </a:p>
        </p:txBody>
      </p:sp>
      <p:pic>
        <p:nvPicPr>
          <p:cNvPr id="3" name="Picture 2">
            <a:extLst>
              <a:ext uri="{FF2B5EF4-FFF2-40B4-BE49-F238E27FC236}">
                <a16:creationId xmlns:a16="http://schemas.microsoft.com/office/drawing/2014/main" id="{8C9E9E73-85AA-40AD-5826-4BF49EAB4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1143000"/>
            <a:ext cx="9829800" cy="55292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TotalTime>
  <Words>497</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MT</vt:lpstr>
      <vt:lpstr>Calibri</vt:lpstr>
      <vt:lpstr>Times New Roman</vt:lpstr>
      <vt:lpstr>Wingdings</vt:lpstr>
      <vt:lpstr>Office Theme</vt:lpstr>
      <vt:lpstr>  Snakey</vt:lpstr>
      <vt:lpstr>Content</vt:lpstr>
      <vt:lpstr>Introduction</vt:lpstr>
      <vt:lpstr>Problem Statement</vt:lpstr>
      <vt:lpstr>Objectives </vt:lpstr>
      <vt:lpstr>Functionalities </vt:lpstr>
      <vt:lpstr>Implementation Details</vt:lpstr>
      <vt:lpstr>Screenshots : </vt:lpstr>
      <vt:lpstr>Screenshots : </vt:lpstr>
      <vt:lpstr>Screenshots : </vt:lpstr>
      <vt:lpstr>Screenshots :</vt:lpstr>
      <vt:lpstr>Screenshots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dc:title>
  <dc:creator>khushi sharma</dc:creator>
  <cp:lastModifiedBy>PUROO KULSHRESTHA</cp:lastModifiedBy>
  <cp:revision>13</cp:revision>
  <dcterms:created xsi:type="dcterms:W3CDTF">2022-11-24T11:51:15Z</dcterms:created>
  <dcterms:modified xsi:type="dcterms:W3CDTF">2023-04-25T16:11:33Z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2022-11-24T00:00:00Z</vt:filetime>
  </property>
  <property fmtid="{D5CDD505-2E9C-101B-9397-08002B2CF9AE}" pid="3" name="Creator">
    <vt:lpwstr>Microsoft® PowerPoint® 2019</vt:lpwstr>
  </property>
  <property fmtid="{D5CDD505-2E9C-101B-9397-08002B2CF9AE}" pid="4" name="LastSaved">
    <vt:filetime>2022-11-24T00:00:00Z</vt:filetime>
  </property>
</Properties>
</file>