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9" r:id="rId2"/>
    <p:sldId id="280" r:id="rId3"/>
    <p:sldId id="281" r:id="rId4"/>
    <p:sldId id="284" r:id="rId5"/>
    <p:sldId id="285" r:id="rId6"/>
    <p:sldId id="286" r:id="rId7"/>
    <p:sldId id="287" r:id="rId8"/>
    <p:sldId id="289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42" r:id="rId53"/>
    <p:sldId id="343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2BE8D-5588-4717-B0B9-6032E2811EA5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1B6C-DA79-4292-B3DB-CCA81CAC6C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3C45-B712-4B6F-9BF7-1C77901F5A4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630C-67E2-451A-9A35-20A6EFAF4F8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A840-0B5C-43D0-B1F6-A4F5B1A28A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mmons.wikimedia.org/wiki/File:OpenOffice.org2.2_Export_to_PDF.png?uselang=ru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514353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Лабораторная работа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Требования к стандартным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элементам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 работы: изучение требований к использованию стандартного набора элементов графического интерфейса. 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928670"/>
            <a:ext cx="7929618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714356"/>
            <a:ext cx="7972452" cy="54118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	«Модальное 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диалоговое окно»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окно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которое блокирует доступ к остальной части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системы, т.е. блокирует работу пользователя с родительским приложением, пока пользователь это окно не закроет.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Фактически это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запуск нового режима работы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(функциональность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отдельного  диалогового окна  никогда не совпадает с функциональностью системы в целом).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Модальными являются диалоговые окна настроек приложения — так как проще реализовать режим, когда все сделанные изменения настроек применяются или отменяются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одномоментно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С момента, когда пользователь решил изменить настройки приложения (открыл диалог настроек), и до момента, когда он новые настройки вводит в силу, приложение ожидает решения пользователя.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Отображение окон в модальном режиме используется в  случаях, когда приложению для продолжения начатой работы требуется дополнительная информация, либо подтверждение пользователя на согласие выполнить последовательность действий.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После закрытия окна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происходит возвращение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основного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режима. </a:t>
            </a:r>
          </a:p>
          <a:p>
            <a:pPr marL="514350" indent="-51435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714356"/>
            <a:ext cx="8072494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714356"/>
            <a:ext cx="7901014" cy="54118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500" b="1" i="1" dirty="0" smtClean="0">
                <a:latin typeface="Times New Roman" pitchFamily="18" charset="0"/>
                <a:cs typeface="Times New Roman" pitchFamily="18" charset="0"/>
              </a:rPr>
              <a:t>Немодальные  </a:t>
            </a:r>
            <a:r>
              <a:rPr lang="ru-RU" sz="3500" b="1" i="1" dirty="0">
                <a:latin typeface="Times New Roman" pitchFamily="18" charset="0"/>
                <a:cs typeface="Times New Roman" pitchFamily="18" charset="0"/>
              </a:rPr>
              <a:t>диалоговые </a:t>
            </a:r>
            <a:r>
              <a:rPr lang="ru-RU" sz="3500" b="1" i="1" dirty="0" smtClean="0">
                <a:latin typeface="Times New Roman" pitchFamily="18" charset="0"/>
                <a:cs typeface="Times New Roman" pitchFamily="18" charset="0"/>
              </a:rPr>
              <a:t>окна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(англ. </a:t>
            </a:r>
            <a:r>
              <a:rPr lang="ru-RU" sz="3500" i="1" dirty="0" err="1" smtClean="0">
                <a:latin typeface="Times New Roman" pitchFamily="18" charset="0"/>
                <a:cs typeface="Times New Roman" pitchFamily="18" charset="0"/>
              </a:rPr>
              <a:t>modeless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- окна, которые можно неограниченное время держать на экране, переключаясь по мере надобности между ними и собственно документом.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Они используются в случаях, когда выводимая в окне информация не является существенной для дальнейшей работы системы. Поэтому окно может оставаться открытым, в то время как работа пользователя с системой продолжается.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нельзя делать тонущими, т. е. позволять пользователю перекрывать их окнами документа или программы.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Они обычно делаются плавающими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т. е.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перекрываемыми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только другими плавающими окнами этой же программы или другими программами.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Разновидностью немодального окна является панель инструментов или окно-«палитра», если она отсоединена или может быть отсоединена от главного окна приложения, так как элементы управления, расположенные на ней, могут использоваться параллельно с работой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785794"/>
            <a:ext cx="8143932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071546"/>
            <a:ext cx="7643866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1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100" b="1" i="1" dirty="0" smtClean="0">
                <a:latin typeface="Times New Roman" pitchFamily="18" charset="0"/>
                <a:cs typeface="Times New Roman" pitchFamily="18" charset="0"/>
              </a:rPr>
              <a:t>Палитра</a:t>
            </a:r>
            <a:r>
              <a:rPr lang="ru-RU" sz="3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- диалоговое окно, в котором все элементы управления расположены компактно, т.е. окна, из которых выжали все пустое место. </a:t>
            </a:r>
            <a:endParaRPr lang="ru-RU" sz="31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Палитры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имеют достоинство - пользователи любят расставлять их на экране произвольным образом, что существенно повышает субъективное ощущение контроля над системой. </a:t>
            </a:r>
            <a:endParaRPr lang="ru-RU" sz="31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палитр существует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ряд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недостатков.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сложный, 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длительный дизайн палитр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экономические затраты.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неформальный, но верный закон,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«субъективная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важность информации, перекрываемой диалоговым окном (палитрой в частности), не зависит ни от размеров, ни от положения окна, а  зависит только от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периметра».</a:t>
            </a: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857232"/>
            <a:ext cx="7858180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785794"/>
            <a:ext cx="8001056" cy="534036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стараясь открыть нужную информацию,  перекладывают окна с места на место, что снижает производительность (несущественно) и субъективное удовлетворение (существенно).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сделать палитру маленькой, снизится вероятность её вынужденного  перетаскивания, но зато вырастет субъективное неудовольствие от её перетаскивания.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Часто оказывается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так, что палитра перекрывает не всю нужную  информацию, но её часть; при этом всё равно палитру приходится перемещать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Единственным способом избавиться от этого эффекта является уменьшение периметра палитры, а добиться этого можно, только прикрепив палитры к краю экрана.</a:t>
            </a:r>
          </a:p>
          <a:p>
            <a:pPr marL="514350" indent="-514350">
              <a:buFont typeface="+mj-lt"/>
              <a:buAutoNum type="arabicPeriod" startAt="3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71480"/>
            <a:ext cx="8072494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043890" cy="50546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	Структура окна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Структура и само устройство окна или экрана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является самым существенным фактором, влияющим на качество интерфейса в этом окне.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Во-первых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окно должно хорошо сканироваться взглядом, т. е. его основные части должны быть сразу видны и заметны.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Во-вторых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окно должно читаться, как текст. При прочих равных условиях, окно, все элементы управления которого можно без труда связно прочесть, будет лучше запомнено и быстрее обработано мозгом.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14356"/>
            <a:ext cx="8001056" cy="507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857256"/>
          </a:xfrm>
        </p:spPr>
        <p:txBody>
          <a:bodyPr>
            <a:norm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Пример: Фрагмент читаемого окна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strukt_okn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5724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714348" y="857232"/>
            <a:ext cx="8143932" cy="5572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857232"/>
            <a:ext cx="7829576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Элементы окна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Главные общие элементы окна: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строки заголовка окна;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строки статуса; 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панели инструментов;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полосы прокрутки.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857232"/>
            <a:ext cx="7358114" cy="4643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857233"/>
            <a:ext cx="7643866" cy="507209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Строка заголовка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Пользователи обращают внимание на строку заголовка, только обучаясь пользоваться компьютером или в ситуациях, когда они совсем ничего не понимают в системе.  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Релевантное выводится в первую очередь. Нужно также сокращать название программы.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Хороший заголовок может здорово облегчить понимание работы диалога системы.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Нажатие на пиктограмму в  строке заголовка вызывает раскрывающееся меню, являющееся местом для вызова функций, которые нужны только наиболее опытной аудитории.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857232"/>
            <a:ext cx="7858180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300" b="1" i="1" dirty="0" smtClean="0">
                <a:latin typeface="Times New Roman" pitchFamily="18" charset="0"/>
                <a:cs typeface="Times New Roman" pitchFamily="18" charset="0"/>
              </a:rPr>
              <a:t>Строка статуса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предназначена для двух вещей: она  может быть либо собственно  строкой статуса, т. е. отображать текущее состояние системы, либо быть </a:t>
            </a: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панелью инструментов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для опытных пользователей (или же делать и то, и другое). </a:t>
            </a:r>
          </a:p>
          <a:p>
            <a:pPr>
              <a:buNone/>
            </a:pP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	Отображение текущего состояния системы </a:t>
            </a:r>
          </a:p>
          <a:p>
            <a:pPr>
              <a:buNone/>
            </a:pP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Практически каждая система имеет свойства, либо зависящие от документа, либо изменяющиеся со временем.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Желательно, чтоб индикатор степени выполнения находился в строке статуса.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Делая переключатели режимов непохожими на поля вывода можно снизить вероятность ошибочного переключения. </a:t>
            </a:r>
          </a:p>
          <a:p>
            <a:pPr>
              <a:buNone/>
            </a:pP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str_status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78581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8596" y="642918"/>
            <a:ext cx="8286808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Панель инструментов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Панель инструментов имеет достоинства:</a:t>
            </a:r>
          </a:p>
          <a:p>
            <a:pPr lvl="1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позволяет пользователям быстро вызывать нужные функции мышью;</a:t>
            </a:r>
          </a:p>
          <a:p>
            <a:pPr lvl="1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позволяет пользователям меньше задействовать память;</a:t>
            </a:r>
          </a:p>
          <a:p>
            <a:pPr lvl="1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повышает визуальное богатство интерфейса;</a:t>
            </a:r>
          </a:p>
          <a:p>
            <a:pPr lvl="1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ускоряет обучение работе с системой (по сравнению с раскрывающимся меню) благодаря своей большей наглядности.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Недостаток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занимает много места на экране, поэтому поместить в неё всё, что хочется, невозможно.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714356"/>
            <a:ext cx="8215370" cy="5572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928670"/>
            <a:ext cx="7500990" cy="519749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WIMP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pointing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 -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человеко-машинном взаимодействии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означает взаимодействие с компьютером на базе этих элементов.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разных источниках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акроним WIMP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расшифровывается по-разному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Ниже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приведены известные  разночтения.</a:t>
            </a:r>
          </a:p>
          <a:p>
            <a:pPr lvl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Mice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mice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 — это подмножество манипуляторов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Pointing device(s); Pointing; Pointer(s) («pointer»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часто используется как синоним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курсора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Pull-down menu(s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571480"/>
            <a:ext cx="7500990" cy="578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857232"/>
            <a:ext cx="8086724" cy="53832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Устранить недостаток  можно двояко: 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	Во-первых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можно (и нужно) помещать в панель только наиболее часто используемые команды (поддерживая это решение возможностью индивидуальной настройки панели пользователем). 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	Во-вторых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панель можно сделать зависимой от контекста действий пользователя. </a:t>
            </a:r>
          </a:p>
          <a:p>
            <a:pPr marL="914400" lvl="1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Оба способа не противоречат друг другу, так что использовать можно  оба. </a:t>
            </a:r>
          </a:p>
          <a:p>
            <a:pPr marL="914400" lvl="1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Панель инструментов нежелательно делать единственным способом вызова функции.</a:t>
            </a:r>
          </a:p>
          <a:p>
            <a:pPr marL="914400" lvl="1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Самые главные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кнопки на панелях инструментов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нужно делать парой «пиктограмма + текст»</a:t>
            </a:r>
          </a:p>
          <a:p>
            <a:pPr marL="914400" lvl="1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Остальные кнопки -  в зависимости от их направленности:  функции для опытных пользователей пиктограммами, а для неопытных - текстом.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14356"/>
            <a:ext cx="8072494" cy="5572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000108"/>
            <a:ext cx="7972452" cy="51260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Полосы прокрутки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Полосы прокрутки без индикации размера документа практически бесполезны.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Размер ползунка должен показывать общий объем пролистываемого документа.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Стрелки на полосах должны быть спаренными, т. е. обе стрелки должны находиться рядом, а не на разных сторонах полоски.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невозможно сделать динамическое изменение области просмотра при пролистывании, необходимо показывать текущее местоположение пользователя во всплывающей подсказке, местоположение подсказки при перемещении курсора должно оставаться неизменным.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85794"/>
            <a:ext cx="8072494" cy="535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714356"/>
            <a:ext cx="8115328" cy="541180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	Кнопка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элемент управления, всё взаимодействие пользователя с которым ограничивается одним действием – нажатием.  Это элемент экранной формы, служащий для активации некоторого процесса.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Существует несколько типов кнопок.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Командная кнопка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кнопка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нажатие на которую запускает какое-либо действие. Это «кнопка прямого действия».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Чем кнопка больше, тем легче попасть в нее курсором.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Пользователю нужно сигнализировать о том, что кнопка нажимаема. Способ реализации - придание кнопке визуальной высоты.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Не надо удалять элементы, которые нельзя нажать. Надо делать их заблокированными.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Рекомендуется снабжать командные кнопки глаголами в форме инфинитива, так как это обеспечивает лучшую  </a:t>
            </a:r>
            <a:r>
              <a:rPr lang="ru-RU" sz="3300" dirty="0" err="1" smtClean="0">
                <a:latin typeface="Times New Roman" pitchFamily="18" charset="0"/>
                <a:cs typeface="Times New Roman" pitchFamily="18" charset="0"/>
              </a:rPr>
              <a:t>обучаемость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  работе с системой. 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Проблема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Как сделать  так, чтобы пользователю было трудно нажать не на ту кнопку.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Решение проблемы: </a:t>
            </a:r>
          </a:p>
          <a:p>
            <a:pPr lvl="1"/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изменять состояния кнопки при наведении на неё курсором;</a:t>
            </a:r>
          </a:p>
          <a:p>
            <a:pPr lvl="1"/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установить пустой промежуток между кнопками.  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Ни тот, ни другой способы не обеспечивают стопроцентной надежности, так что при прочих равных условиях использовать можно оба.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71480"/>
            <a:ext cx="8001056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857232"/>
            <a:ext cx="7786742" cy="52689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кнопки отложенного действия. Их нажатие не должно инициировать какое-либо немедленное действие.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их помощью пользователи вводят параметры, которые скажутся после, когда действие будет запущено иными элементами управления.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всегда должны находиться в рамке группировки.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позволяют выбрать только один параметр, т.е.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надо использовать для взаимоисключающих параметров. Одна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должна быть проставлена по умолчанию.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желательно расставлять по вертикали, поскольку это значительно ускоряет поиск нужного элемента.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вызывают немедленного действия, формулировать подписи к ним лучше всего в форме существительных. 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14356"/>
            <a:ext cx="7786742" cy="528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714380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Пример использования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радиокнопок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adi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53578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857224" y="642918"/>
            <a:ext cx="7500990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714356"/>
            <a:ext cx="7901014" cy="54118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900" b="1" dirty="0" err="1" smtClean="0">
                <a:latin typeface="Times New Roman" pitchFamily="18" charset="0"/>
                <a:cs typeface="Times New Roman" pitchFamily="18" charset="0"/>
              </a:rPr>
              <a:t>Флаговая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 кнопка, </a:t>
            </a:r>
            <a:r>
              <a:rPr lang="ru-RU" sz="1900" b="1" dirty="0" err="1" smtClean="0">
                <a:latin typeface="Times New Roman" pitchFamily="18" charset="0"/>
                <a:cs typeface="Times New Roman" pitchFamily="18" charset="0"/>
              </a:rPr>
              <a:t>чекбокс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(от англ. 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), галочка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- кнопка отложенного действия, т. е. ее нажатие не должно инициировать какое-либо немедленное действие.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Это элемент графического пользовательского интерфейса, позволяющий пользователю управлять параметром с двумя состояниями — ☑ включено и ☐ выключено.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Во включённом состоянии внутри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чекбокса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отображается отметка (галочка (✓), или реже крестик(×)).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С ее помощью пользователи вводят параметры, которые скажутся после, когда действие будет запущено иными элементами управления.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Группа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чекбоксов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даёт возможность пользователям выбрать любую комбинацию параметров.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Чекбоксы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желательно расставлять по вертикали, поскольку это значительно ускоряет поиск нужного элемента.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чекбоксов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 группе больше 10, вводится дополнительный, выставляющий/снимающий все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чекбоксы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642918"/>
            <a:ext cx="7929618" cy="5572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Пример использования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чекбоксов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heckb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71678"/>
            <a:ext cx="392909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928662" y="714356"/>
            <a:ext cx="7429552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642918"/>
            <a:ext cx="7572428" cy="548324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Поле ввода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Поле ввода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элемент, с помощью которого пользователь вводит информацию в систему.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	Основное требование к полям  ввода касается размера: ширина поля ввода не  должна быть больше максимальной длины строки, вводимой в это поле.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Отдельная проблема - ограничение вводимого текста: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 хорошо для базы данных;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всегда найдутся пользователи, для которых поле ввода с ограничением числа вводимых символов окажется  слишком маленьким.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Вопрос ограничения нужно решать применительно к конкретной ситуации.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642918"/>
            <a:ext cx="7643866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857232"/>
            <a:ext cx="7643866" cy="52689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Подписи (наименование полей ввода).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Восприятие подписей занимает определенное время, которого жаль пользователю.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Рекомендуется применять простое правило: </a:t>
            </a:r>
          </a:p>
          <a:p>
            <a:pPr marL="514350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часто используемых экранах подписи должны быть сверху от поля (чтобы их было легче не читать); </a:t>
            </a:r>
          </a:p>
          <a:p>
            <a:pPr marL="514350" indent="-51435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редко используемых экранах подписи должны быть слева (чтобы они  всегда воспринимались (читались)).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85794"/>
            <a:ext cx="7858180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642918"/>
            <a:ext cx="7972452" cy="54832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Счетчик</a:t>
            </a:r>
            <a:endParaRPr lang="ru-RU" sz="3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Счетчик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 не универсальное поле ввода, так как  не позволяет вводить текстовые данные.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Пример использования счетчика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Полезные возможности:</a:t>
            </a:r>
          </a:p>
          <a:p>
            <a:pPr lvl="1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Чтобы ввести значение в  счетчик, пользователю не обязательно бросать мышь и переносить руку на клавиатуру. Перенос руки  занимает сравнительно большое время  и сбивает фокус внимания. Ввод значения в счетчик с клавиатуры достаточно редок.</a:t>
            </a:r>
          </a:p>
          <a:p>
            <a:pPr lvl="1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При вводе значения мышью система  позволяет пользователям вводить только корректные данные, причем, что особенно ценно, в корректном формате. Это резко уменьшает вероятность человеческой ошибки.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Использование счетчиков для ввода любых  численных значений более чем оправдано.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krutilk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643050"/>
            <a:ext cx="1438282" cy="60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42910" y="500042"/>
            <a:ext cx="8001056" cy="600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857232"/>
            <a:ext cx="8043890" cy="52689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Например:</a:t>
            </a:r>
          </a:p>
          <a:p>
            <a:pPr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	WIMP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расшифровывается следующим образом: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информация представляется пользователю на экране дисплея в виде нескольких окон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объекты, с которыми информационная система имеет дело, представляются в виде пиктограмм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Icons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выборка производится с помощью манипулятора типа "мышь"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означает меню, которые автоматически всплывают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pop-up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на экране или которые пользователь может "вытянуть"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из строки меню. 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слово было придумано в 1980 году и  сейчас часто используется в качестве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приближённого синонима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графического интерфейса пользователя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85794"/>
            <a:ext cx="8001056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71480"/>
            <a:ext cx="7786742" cy="555468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Ползунок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Ползунок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элемент управления, позволяющий пользователям выбирать значение из списка, не вводя самого значения.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Примеры ползунков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Количество параметров в ползунке может быть весьма значительным. Ползунки незаменимы, если пользователям надо дать возможность  выбрать значение, стоящее в хорошо ранжирующемся ряду, то есть:</a:t>
            </a:r>
          </a:p>
          <a:p>
            <a:pPr lvl="1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значений в ряду много;</a:t>
            </a:r>
          </a:p>
          <a:p>
            <a:pPr lvl="1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нужно передать пользователям </a:t>
            </a:r>
            <a:r>
              <a:rPr lang="ru-RU" sz="3100" dirty="0" err="1" smtClean="0">
                <a:latin typeface="Times New Roman" pitchFamily="18" charset="0"/>
                <a:cs typeface="Times New Roman" pitchFamily="18" charset="0"/>
              </a:rPr>
              <a:t>ранжируемость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 значений;</a:t>
            </a:r>
          </a:p>
          <a:p>
            <a:pPr lvl="1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необходимо дать возможность пользователям быстро выбрать значение из большого их количества (в этих случаях ползунок оказывается  эффективным элементом, но и опасным из-за возможных человеческих ошибок).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polsuno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581144"/>
            <a:ext cx="4714908" cy="13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7158" y="500042"/>
            <a:ext cx="8358246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642918"/>
            <a:ext cx="7858180" cy="5483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Список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Скорость доступа к отдельным элементам и наглядность в списке принесены в жертву компактности. Экономит экранное пространство, что актуально, если количество элементов велико.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Простота загрузки в списки динамически изменяемых элементов делает их удобными при разработке интерфейса - позволяет не показывать пользователю заведомо неработающие элементы.       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Ширина списка, как минимум, должна быть достаточна для того, чтобы пользователь мог определить различия между элементами.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идеале ширина всех элементов должна быть меньше ширины списка, но зачастую это невозможно. В таких случаях можно добавлять к списку горизонтальную полосу прокрутки, но лучше урезать текст элементов.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Чтобы ускорить работу пользователей, необходимо сортировать элементы. </a:t>
            </a: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642918"/>
            <a:ext cx="7858180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42918"/>
            <a:ext cx="8186766" cy="548324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Типы списков.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Пролистываемый список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 с помощью него пользователь может совершать как единственный, так и множественный выбор.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 вертикали в список должно помещаться как минимум четыре строки, а лучше восемь. 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Список, по высоте больший, нежели высота входящих в него элементов, то есть содержащий пустое место в конце, смотрится неряшливо. 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Можно использовать вертикальные полосы прокрутки.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а)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Список единственного выбора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Пример списка единственного выбора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ситуациях, когда все элементы помещаются в  список без пролистывания, список работает в точности как группа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prolist_spis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143248"/>
            <a:ext cx="1635446" cy="16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1472" y="571480"/>
            <a:ext cx="8072494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500042"/>
            <a:ext cx="7715304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б)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Список множественного выбора.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Список множественного </a:t>
            </a:r>
          </a:p>
          <a:p>
            <a:pPr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выбора с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чекбоксами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Возможность выводить в списке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чекбоксы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позволяет пользователям без труда пользоваться списками, а  разработчикам – без труда эти списки создавать.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prolist_spis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142984"/>
            <a:ext cx="35719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42910" y="428604"/>
            <a:ext cx="8072494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500042"/>
            <a:ext cx="7858180" cy="56261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Раскрывающийся список.</a:t>
            </a:r>
          </a:p>
          <a:p>
            <a:pPr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Обладает существенным достоинством: малая высота списка позволяет с большой легкостью визуально отображать команды, собираемые из составляющих.</a:t>
            </a:r>
          </a:p>
          <a:p>
            <a:pPr marL="1257300" lvl="2" indent="-342900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Пример раскрывающегося</a:t>
            </a:r>
          </a:p>
          <a:p>
            <a:pPr marL="1257300" lvl="2" indent="-342900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списка слева и счетчика  справа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Раскрывающийся список часто используется как навигационное меню при создании сайтов. Но это вызывает проблемы: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содержимое такого меню не видно сразу;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трудно показывать пользователям, в каком разделе сайта они находятся. </a:t>
            </a:r>
          </a:p>
          <a:p>
            <a:pPr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Проблема также  в том, что список снабжают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скриптом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который запускается сразу по выбору значения. Здесь свои недостатки.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Список исторически не является элементом управления прямого действия, что приводит к потере пользователями чувства контроля над системой.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Раскрывающиеся списки довольно сложны и пользователи часто совершают моторные ошибки при выборе элемента. Эта ошибка не может быть обнаружена системой и не всегда обнаруживается пользователями.</a:t>
            </a:r>
          </a:p>
          <a:p>
            <a:pPr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Навигационные раскрывающиеся списки нужно снабжать кнопкой, которая и будет запускать действие. Запускать  действие сразу после выбора элемента в списке нельзя.</a:t>
            </a:r>
          </a:p>
          <a:p>
            <a:pPr>
              <a:buFont typeface="+mj-lt"/>
              <a:buAutoNum type="alphaLcParenR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raskr_spi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578546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00034" y="428604"/>
            <a:ext cx="8143932" cy="600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500042"/>
            <a:ext cx="8043890" cy="562612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500" b="1" dirty="0" err="1" smtClean="0">
                <a:latin typeface="Times New Roman" pitchFamily="18" charset="0"/>
                <a:cs typeface="Times New Roman" pitchFamily="18" charset="0"/>
              </a:rPr>
              <a:t>Комбобокс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Комбобоксами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combo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называют гибриды списка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полем ввода: пользователь может выбрать существующий элемент или ввести свой.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Combo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рус.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Комбинированный список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в некоторых  источниках —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Поле со списком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Сочетание выпадающего списка (раскрывающегося при щелчке мыши) и однострочного текстового поля, которое позволяет пользователю ввести значение вручную или выбрать из списка.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Комбобоксы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бывают двух видов: раскрывающиеся и расширенные. 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Раскрывающийся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комбобокс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с установленным фокусом ввода (слева)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 расширенный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комбобокс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(справа)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47863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1472" y="428604"/>
            <a:ext cx="814393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785794"/>
            <a:ext cx="804389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Недостатки раскрывающегося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комбобокса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lvl="1" indent="-514350">
              <a:buAutoNum type="arabicParenR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выглядит в точности как раскрывающийся список, визуально отличаясь от него только наличием индикатора фокуса ввода (да и то, только тогда, когда элемент выделен).</a:t>
            </a:r>
          </a:p>
          <a:p>
            <a:pPr marL="914400" lvl="1" indent="-514350">
              <a:buAutoNum type="arabicParenR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Им можно пользоваться как обычным списком.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Расширенный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комбобокс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занимает много места на экране.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Поскольку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комбобоксы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являются гибридами списков и полей ввода, к ним применимы те же требования, что и к их родителям.</a:t>
            </a:r>
          </a:p>
          <a:p>
            <a:pPr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642918"/>
            <a:ext cx="8001056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714356"/>
            <a:ext cx="7972452" cy="54118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Пиктограмма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Пиктограмма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элемент графического интерфейса пользователя; небольшое растровое изображение на видеоэкране, служащее для идентификации некоторого объекта: файла, программы и т.п.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Выбор и активизация пиктограммы вызывает действие, связанное с выбранным объектом.     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Пиктограммы делают интерфейс более привлекательным в визуальном отношении и, при определенных условиях, могут способствовать большей понятности.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Необходимо, чтобы пиктограммы: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визуально отличались друг от друга;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хорошо отражали соответствующее понятие;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имели разумно большой размер.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642918"/>
            <a:ext cx="8001056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Проблемы в использовании пиктограмм: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Понимание того, что именно на пиктограмме изображено, не приводит автоматически к пониманию того, что эта пиктограмма означает.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Бывают такие случаи, когда пользователь не может понять даже что изображено на пиктограмме.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Чтобы пользователи могли правильно распознать пиктограмму, пиктограмма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 идеальном случае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должна обладать следующими свойствами: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она должна иметь внятный и однозначный контекст;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её сюжет должен быть пользователям понятен;</a:t>
            </a:r>
          </a:p>
          <a:p>
            <a:pPr marL="914400" lvl="1" indent="-51435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этот сюжет должен быть удовлетворительно нарисован, что удаётся отнюдь не всегда.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Другой вариант (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реалистичный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чтобы пользователи могли правильно распознать пиктограмму, они должны узнать её значение и запомнить для использования в дальнейшем. 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428604"/>
            <a:ext cx="8143932" cy="578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785794"/>
            <a:ext cx="7972452" cy="5340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Достоинства пиктограмм: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Они увеличивают скорость поиска элементов взглядом за счет того, что элемент с пиктограммой становится более заметен.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Они служат хорошими индикаторами важности элементов, поскольку элементы с пиктограммами всегда воспринимаются как более важные, по сравнению с теми элементами, у которых пиктограмм нет.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определенных ситуациях они действительно ускоряют скорость обучения.</a:t>
            </a: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571480"/>
            <a:ext cx="814393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857232"/>
            <a:ext cx="7786742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300" u="sng" dirty="0">
                <a:latin typeface="Times New Roman" pitchFamily="18" charset="0"/>
                <a:cs typeface="Times New Roman" pitchFamily="18" charset="0"/>
              </a:rPr>
              <a:t>Определение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300" b="1" i="1" dirty="0" err="1">
                <a:latin typeface="Times New Roman" pitchFamily="18" charset="0"/>
                <a:cs typeface="Times New Roman" pitchFamily="18" charset="0"/>
              </a:rPr>
              <a:t>Элеме́нт</a:t>
            </a:r>
            <a:r>
              <a:rPr lang="ru-RU" sz="23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err="1">
                <a:latin typeface="Times New Roman" pitchFamily="18" charset="0"/>
                <a:cs typeface="Times New Roman" pitchFamily="18" charset="0"/>
              </a:rPr>
              <a:t>интерфе́йса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 – это примитив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GUI (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графического интерфейса пользователя),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имеющий стандартный внешний вид и выполняющий стандартные действия.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u="sng" dirty="0" smtClean="0">
                <a:latin typeface="Times New Roman" pitchFamily="18" charset="0"/>
                <a:cs typeface="Times New Roman" pitchFamily="18" charset="0"/>
              </a:rPr>
              <a:t>Замечание: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Слово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» также используется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для названия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класса графических модулей, которые размещаются в рабочем пространстве соответствующей родительской программы и служат для:</a:t>
            </a:r>
          </a:p>
          <a:p>
            <a:pPr lvl="1"/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украшения рабочего пространства;</a:t>
            </a:r>
          </a:p>
          <a:p>
            <a:pPr lvl="1"/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развлечения;</a:t>
            </a:r>
          </a:p>
          <a:p>
            <a:pPr lvl="1"/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решения отдельных рабочих задач;</a:t>
            </a:r>
          </a:p>
          <a:p>
            <a:pPr lvl="1"/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быстрого получения информации из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интернета.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714356"/>
            <a:ext cx="7715304" cy="535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857232"/>
            <a:ext cx="7929618" cy="52689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Требования к пиктограммам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Универсальные требования к пиктограммам: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Разборчивость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Под разборчивостью понимается намеренное усиление контраста в изображении, предназначенное для усиления ее запоминаемости.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Стандартность сюжета и его реализации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Cюжет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взятый из операционной системы всегда лучше (поскольку наиболее знаком). Направление теней во всех пиктограммах должно быть одинаковым: снизу справа.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Стандартность стилистики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Все пиктограммы в рамках приложения должны обладать единой стилистикой. Под стилистикой понимается последовательное выдерживание  изобразительных приемов.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714356"/>
            <a:ext cx="8215370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56"/>
            <a:ext cx="8258204" cy="54118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	Меню </a:t>
            </a:r>
            <a:r>
              <a:rPr lang="ru-RU" sz="3600" dirty="0" smtClean="0">
                <a:latin typeface="Times New Roman" pitchFamily="18" charset="0"/>
              </a:rPr>
              <a:t> - </a:t>
            </a:r>
            <a:r>
              <a:rPr lang="ru-RU" i="1" dirty="0" smtClean="0">
                <a:latin typeface="Times New Roman" pitchFamily="18" charset="0"/>
              </a:rPr>
              <a:t>предложение для выбора (меню и вопросы, требующие ответа «да/нет»).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Меню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это метод взаимодействия пользователя с системой,  при котором пользователь выбирает из предложенных вариантов, а не предоставляет системе свою команду.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	Диалоговое окно с несколькими кнопками (и без единого поля ввода) также является меню.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Меню позволяет: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 снизить нагрузку на пользователей, так как для выбора команды не надо вспоминать, какая именно команда нужна и как именно её  нужно использовать – вся нужная информация  содержится на экране; 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ограничить диапазон действий пользователей и изъять из этого диапазона ошибочные действия; </a:t>
            </a:r>
          </a:p>
          <a:p>
            <a:pPr marL="914400" lvl="1" indent="-514350">
              <a:buFont typeface="+mj-lt"/>
              <a:buAutoNum type="arabicParenR"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показать пользователям объем действий, которые они могут совершить благодаря системе, и тем самым обучать пользователей.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642918"/>
            <a:ext cx="8286808" cy="5572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571480"/>
            <a:ext cx="7901014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	 Стандартное раскрывающееся меню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men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671517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785786" y="571480"/>
            <a:ext cx="7643866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642918"/>
            <a:ext cx="8115328" cy="5483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Контекстное меню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это меню, которое отображается в отдельном окошке и показывает действия, которые можно произвести с выбранными файлами, папками или отдельными элементами!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Вызывается оно, как правило, нажатием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правой кнопки мыши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а его содержание может изменяться в зависимости от места на котором совершалось нажатие. </a:t>
            </a:r>
          </a:p>
          <a:p>
            <a:pPr lvl="1"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Попробуйте нажать правой кнопкой на любой папке  или файле. Вы увидите, что  с помощью этого меню можно совершать простейшие действия: отправить, вырезать, копировать, посмотреть свойства и т.д.</a:t>
            </a:r>
          </a:p>
          <a:p>
            <a:pPr lvl="1">
              <a:buFont typeface="+mj-lt"/>
              <a:buAutoNum type="alphaL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Попробуйте нажать правую кнопку в любом свободном месте, какого-либо окна.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Вы 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видите, что меню отличается от предыдущего. Здесь нам уже нечего копировать или переименовывать -  мы не выбирали определенный объект. Но теперь мы можем его создать, настроить вид, отсортировать и т.д. 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Контекстное меню может дополняться при установке определенных программ. Например, после установки антивируса появится пункт “Сканировать». 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Пункты меню, имеющие изображение стрелочки справа, вызывают дополнительное меню.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 бойтесь экспериментировать. Вы всегда сможете восстановить прежние настройки.</a:t>
            </a:r>
          </a:p>
          <a:p>
            <a:pPr>
              <a:buFont typeface="+mj-l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Контекстное меню можно вызвать практически в любом месте, как в системе, так и в любой отдельной программе!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500042"/>
            <a:ext cx="8215370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571480"/>
            <a:ext cx="7972452" cy="555468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4200" b="1" dirty="0" smtClean="0">
                <a:latin typeface="Times New Roman" pitchFamily="18" charset="0"/>
                <a:cs typeface="Times New Roman" pitchFamily="18" charset="0"/>
              </a:rPr>
              <a:t>Типы меню</a:t>
            </a:r>
            <a:endParaRPr lang="ru-RU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Существуют различные  классификации меню. </a:t>
            </a:r>
          </a:p>
          <a:p>
            <a:pPr>
              <a:buNone/>
            </a:pP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Пример 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: 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еню  подразделяют на два типа: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 статические меню, т. е. меню, постоянно присутствующие на экране. Характерным примером такого типа меню является панель инструментов;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 динамические меню, в которых пользователь должен вызвать меню, чтобы выбрать какой-либо элемент. Примером является обычное контекстное меню.</a:t>
            </a:r>
          </a:p>
          <a:p>
            <a:pPr>
              <a:buNone/>
            </a:pP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Пример 2: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еню также подразделяют на два типа: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 меню, разворачивающиеся в пространстве (например, обычное раскрывающееся меню). Всякий раз, когда пользователь выбирает элемент нижнего уровня, верхние элементы остаются видимыми;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 меню, разворачивающееся во времени. При использовании таких меню элементы верхнего уровня (или, понимая шире, уже пройденные элементы) по тем или иным причинам исчезают с экрана.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тип меню в  обеих классификациях имеет свои  достоинства и недостатки.       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Статические меню из первой таксономии: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обеспечивают высокую скорость работы, 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лучше обучают пользователей, 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занимают много места на экране.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 второй таксономии :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меню, разворачивающиеся в пространстве, обеспечивает б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льшую поддержку контекста действий пользователей, но эта поддержка обходится в потерю экранного пространства.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меню, разворачивающееся во времени бережно использует пространство, но зато хуже поддерживает контекст.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500042"/>
            <a:ext cx="8001056" cy="578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000108"/>
            <a:ext cx="7215238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Устройство меню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На эффективность меню  оказывают влияние  следующие факторы: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устройство отдельных элементов;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их группировка;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выделение элементов;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стандартность меню.</a:t>
            </a: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928670"/>
            <a:ext cx="7572428" cy="528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714356"/>
            <a:ext cx="7715304" cy="54118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300" b="1" u="sng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300" b="1" i="1" u="sng" dirty="0" smtClean="0">
                <a:latin typeface="Times New Roman" pitchFamily="18" charset="0"/>
                <a:cs typeface="Times New Roman" pitchFamily="18" charset="0"/>
              </a:rPr>
              <a:t>Устройство элементов</a:t>
            </a:r>
            <a:endParaRPr lang="ru-RU" sz="23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Самое важное свойство хорошего элемента меню - это его название. 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В отличие от кнопок в диалоговых окнах, элементы главного меню практически никогда не несут на себе контекста действий пользователя, просто потому, что в любой момент времени доступны все элементы.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Наименование  элементов – это всегда тщательная работа.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Текст в меню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. Элементы, запускающие действия, должны быть глаголами в форме инфинитива (как командные кнопки). 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Для повышения скорости распознавания нужно значимое слово поместить в элементе на первое место. </a:t>
            </a:r>
          </a:p>
          <a:p>
            <a:pPr>
              <a:buNone/>
            </a:pP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571480"/>
            <a:ext cx="7929618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857232"/>
            <a:ext cx="7786742" cy="5268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Пиктограммы в меню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они  повторяют пиктограммы в панели инструментов, то они обладают способностью обучать пользователей возможностям панели. Помимо этого они ускоряют поиск известного элемента и точность его выбора, равно как и общую разборчивость меню.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Пиктограммы лучше работают, когда ими снабжены не все элементы. Не рекомендуется снабжать  пиктограммами все элементы меню, а желательно - только самые важные.</a:t>
            </a:r>
          </a:p>
          <a:p>
            <a:pPr marL="514350" indent="-514350">
              <a:buFont typeface="+mj-lt"/>
              <a:buAutoNum type="alphaLcParenR" startAt="6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714356"/>
            <a:ext cx="8143932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928671"/>
            <a:ext cx="7786742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b="1" i="1" u="sng" dirty="0" smtClean="0">
                <a:latin typeface="Times New Roman" pitchFamily="18" charset="0"/>
                <a:cs typeface="Times New Roman" pitchFamily="18" charset="0"/>
              </a:rPr>
              <a:t>2) Группировка элементов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Гуппировка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оказывает не меньшее значение при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поиске нужного элемента, нежели само название элемента. Даже идеальное название не сработает, если элемент просто нельзя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найти.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Меню, группы элементов в котором разделены, сканируется значительно быстрее обычного, поскольку в таком меню больше «точек привязки».  Наличие явных разделителей облегчает построение ментальной модели, поскольку не приходится гадать, как связаны между собой элементы.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Помните: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Есть логика разработчика, который знает все функции системы. 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Есть логика пользователя, который знает только меньшую часть.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Практика показывает, что эти типы логики в значительной мере не совпадают.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Логика пользователей важнее. Нужно сгруппировать меню в соответствии с их логикой.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Взаимоисключающие элементы желательно помещать в  отдельный уровень иерархии.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642918"/>
            <a:ext cx="7858180" cy="521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785794"/>
            <a:ext cx="8001056" cy="534036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LcParenR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Существует два основных способа разделять группы: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между группами можно помещать пустой элемент (разделитель)</a:t>
            </a:r>
          </a:p>
          <a:p>
            <a:pPr marL="914400" lvl="1" indent="-51435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размещать отдельные группы в разных уровнях иерархии. Этот способ задает более четкое разделение. 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Глубина  меню. Наличие многих уровней вложенности в меню приводит к «каскадным ошибкам»: выбор неправильного элемента верхнего уровня  приводит к тому, что все следующие элементы также выбираются неправильно.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«Широкие» меню больше нравятся  пользователям, поэтому большинство разработчиков интерфейсов стараются создавать «широкие», а не «глубокие» меню.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Недостаток  «широких» меню: они занимают  много места. Начиная с определенного количества элементов, меню физически не сможет оставаться широким, оно начнет расти в глубину.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Проблема «глубоких» меню: велика вероятность «каскадных ошибок». Нужно повысить вероятность того, что пользователи будут правильно выбирать элементы верхних уровней, то есть нужно заранее снабдить пользователей контекстом.       </a:t>
            </a:r>
          </a:p>
          <a:p>
            <a:pPr marL="514350" indent="-514350">
              <a:buFont typeface="+mj-lt"/>
              <a:buAutoNum type="alphaLcParenR" startAt="5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00042"/>
            <a:ext cx="8072494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785794"/>
            <a:ext cx="7786742" cy="534036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большинстве приложений используется стандартный набор элементов интерфейса,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включающий следующие элементы управления: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Кнопка(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Флаговая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кнопка/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чекбокс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Значок/пиктограмма (иконка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Дерево/иерархический список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 view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Раскрывающийся список/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комбобокс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combo box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drop-down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Метка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Поле редактирования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textbox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571480"/>
            <a:ext cx="8001056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571480"/>
            <a:ext cx="8115328" cy="564360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Вкладка</a:t>
            </a:r>
          </a:p>
          <a:p>
            <a:pPr>
              <a:buNone/>
            </a:pP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200" b="1" dirty="0" err="1" smtClean="0">
                <a:latin typeface="Times New Roman" pitchFamily="18" charset="0"/>
                <a:cs typeface="Times New Roman" pitchFamily="18" charset="0"/>
              </a:rPr>
              <a:t>Вкла́дка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 (англ. </a:t>
            </a:r>
            <a:r>
              <a:rPr lang="ru-RU" sz="4200" i="1" dirty="0" err="1" smtClean="0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) — элемент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который позволяет в одном окне приложения осуществлять  переключение между несколькими открытыми документами или предопределёнными наборами элементов интерфейса, когда их доступно несколько, а на выделенном для них пространстве окна можно показывать только один из них.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Вкладка представляет собой «выступ» с надписью, расположенный на границе, выделенной под сменное содержимое области экрана. 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Клик мышью по вкладке делает её активной. На управляемой вкладками области экрана отображается соответствующее ей содержимое. 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Вкладки располагаются друг за другом горизонтально, реже вертикально.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В отношении этого элемента интерфейса в окнах настроек часто применяют название «закладка». Исходная метафора — закладки в книге, выступающие за границы блока страниц и дающие доступ к определённым страницам. 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Интерфейс приложений, имеющий вкладки для управления документами, обычно относят к типу </a:t>
            </a:r>
            <a:r>
              <a:rPr lang="ru-RU" sz="4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200" b="1" i="1" dirty="0" smtClean="0">
                <a:latin typeface="Times New Roman" pitchFamily="18" charset="0"/>
                <a:cs typeface="Times New Roman" pitchFamily="18" charset="0"/>
              </a:rPr>
              <a:t>TDI</a:t>
            </a:r>
            <a:r>
              <a:rPr lang="ru-RU" sz="4200" b="1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ru-RU" sz="4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500042"/>
            <a:ext cx="8358246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7500990" cy="500066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вкладок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upload.wikimedia.org/wikipedia/commons/thumb/f/f3/OpenOffice.org2.2_Export_to_PDF.png/250px-OpenOffice.org2.2_Export_to_PDF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428736"/>
            <a:ext cx="607223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785786" y="428604"/>
            <a:ext cx="7786742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428604"/>
            <a:ext cx="7858180" cy="592935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4400" b="1" i="1" dirty="0" smtClean="0">
                <a:latin typeface="Times New Roman" pitchFamily="18" charset="0"/>
                <a:cs typeface="Times New Roman" pitchFamily="18" charset="0"/>
              </a:rPr>
              <a:t>Создание собственных элементов управления</a:t>
            </a:r>
            <a:endParaRPr lang="ru-RU" sz="4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производстве,  где есть  бесконечный выпуск новых версий, рано или поздно оказывается, что дальнейшее расширение функциональности продукта оказывается практически незаметным для пользователей.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Пользователь уже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не умеет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пользоваться значительной частью создаваемых дополнительных функциональных возможностей.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Выход: изменение интерфейса. Самым организационно простым способом изменения интерфейса является замена стандартных элементов управления нестандартными.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Но! Проблемы.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Получившиеся элементы не просто должны хорошо работать, но и должны соответствовать логике работы стандартных элементов управления из ОС. Иначе пользователи, работая с приложением, будут постоянно испытывать неудобство.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Разработанные элементы нужно тестировать, что сильно увеличивает сроки и стоимость разработки.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Даже модификация стандартных элементов  занимает довольно много времени, что уж тут говорить о создании интерфейсных элементов с нуля.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85728"/>
            <a:ext cx="8143932" cy="600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571480"/>
            <a:ext cx="8072494" cy="555468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Нестандартные элементы эффективнее вводить не в конце жизненного цикла продукта, а в его начале. Это не уменьшает число возможных версий, зато в меньшей степени требует переучивания у существующих пользователей.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Продукт с интерфейсом, использующим адекватные элементы управления, с большей вероятностью захватит рынок. </a:t>
            </a:r>
          </a:p>
          <a:p>
            <a:pPr marL="514350" indent="-51435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Недостатки стандартных элементов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Они стандартны, отчего все программы похожи друг на друга. Это плохо в отношении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брендинга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программного продукта, но хорошо с точки зрения скорости обучения.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Они  сделаны визуально нейтральными и уже приелись постоянным пользователям.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правило, стандартные элементы управления довольно велики по размеру (исключение системы, в которых каждый элемент управления реализован в крупной и мелкой версиях).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Номенклатура стандартных элементов управления  невелика, так что некоторые задачи решаются ими неэффективно. 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428604"/>
            <a:ext cx="8215370" cy="600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714356"/>
            <a:ext cx="7643866" cy="5411807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Меню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главное меню окна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контекстное меню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popup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ниспадающее меню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Окно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диалоговое окно(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dialog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модальное окно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modal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Панель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Вкладка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Панель инструментов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toolbar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прокрутки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scrollbar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состояния 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 startAt="1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Всплывающая подсказка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tooltip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hint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642918"/>
            <a:ext cx="7429552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785794"/>
            <a:ext cx="8043890" cy="534036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Элементы управления,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входящие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стандартные 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наборы: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Радиальное меню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pie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radial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— кольцевое меню вокруг курсора. Выбор пункта меню осуществляется движением курсора в направлении пункта меню.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Счётчик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 двунаправленный вариант для числовых значений. Нажатие на кнопку позволяет изменить значение параметра на единицу в большую или меньшую сторону.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Heads-up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 отображение поверх всех элементов значения каких-то параметров, либо важных сообщений.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Пузырь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подсказка, в форме словесного «пузыря», которая указывает на элемент-источник сообщения.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Валкодер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вращающийся элемент управления, наподобие ручки настройки во многих радиоприёмниках. Может быть как одно- так и многооборотным.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Индикатор уровня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Indicator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— элемент для индикации значения какой-либо величины. Иногда вместо него используется индикатор процесса, но некоторые руководства запрещают подобную практику.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714356"/>
            <a:ext cx="8001056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571480"/>
            <a:ext cx="7858180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	Окна</a:t>
            </a: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Окно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это специальная (обычно прямоугольная) область физического окна, с помощью которого пользователь обозревает отдельные аспекты своего взаимодействия с задачей.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Концепция окон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компьютерных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системах используется с тех пор, как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появились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дисплеи, работающие в постраничном режиме.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Динамические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окна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появляются по необходимости и исчезают, когда пользователь закончил работу с ними. Эти окна появляются в предопределенной позиции, и пользователь может изменять размер и позиции окон, перекрывая при этом одно окно другим. Эти особенности типичны для последних интерфейсов информационных систем, основанных на окнах.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Атрибуты окна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описывают формат, в котором по умолчанию отображается содержимое окна. Например: отображение содержимого окна  в инверсном виде,  установление по умолчанию цвета фона и символов и т.д.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 целью ограничения окна вокруг него может быть вычерчена рамка.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окне может быть изображена надпись (метка), описывающая назначение окна. Если метка определена, то она отображается в верхней строке экрана.</a:t>
            </a:r>
          </a:p>
          <a:p>
            <a:pPr marL="514350" indent="-514350">
              <a:buFont typeface="+mj-lt"/>
              <a:buAutoNum type="arabicPeriod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71480"/>
            <a:ext cx="8143932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071546"/>
            <a:ext cx="7572428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Типы окон: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1) главные окна программы;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2) окна документа;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модальные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диалоговые окна;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немодальные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диалоговые окна;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5) палитры;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6) окна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браузера.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928670"/>
            <a:ext cx="7929618" cy="507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1937</Words>
  <Application>Microsoft Office PowerPoint</Application>
  <PresentationFormat>Экран (4:3)</PresentationFormat>
  <Paragraphs>360</Paragraphs>
  <Slides>53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                 Лабораторная работа           Требования к стандартным                   элементам GUI  Цель работы: изучение требований к использованию стандартного набора элементов графического интерфейса.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Пример: Фрагмент читаемого окна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Пример использования радиокнопок </vt:lpstr>
      <vt:lpstr>Слайд 25</vt:lpstr>
      <vt:lpstr>Пример использования чекбоксов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Пример вкладок  </vt:lpstr>
      <vt:lpstr>Слайд 52</vt:lpstr>
      <vt:lpstr>Слайд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Лабораторная работа           Требования к стандартным                   элементам GUI  Цель работы: изучение требований к использованию стандартного набора элементов графического интерфейса.  </dc:title>
  <dc:creator>Петр</dc:creator>
  <cp:lastModifiedBy>Петр</cp:lastModifiedBy>
  <cp:revision>1</cp:revision>
  <dcterms:created xsi:type="dcterms:W3CDTF">2019-12-04T06:15:13Z</dcterms:created>
  <dcterms:modified xsi:type="dcterms:W3CDTF">2019-12-04T07:05:20Z</dcterms:modified>
</cp:coreProperties>
</file>