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2" name="Рисунок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360" y="1904760"/>
            <a:ext cx="5060880" cy="4038120"/>
          </a:xfrm>
          <a:prstGeom prst="rect">
            <a:avLst/>
          </a:prstGeom>
          <a:ln>
            <a:noFill/>
          </a:ln>
        </p:spPr>
      </p:pic>
      <p:pic>
        <p:nvPicPr>
          <p:cNvPr id="43" name="Рисунок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360" y="1904760"/>
            <a:ext cx="5060880" cy="403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762120" y="1905120"/>
            <a:ext cx="7695720" cy="403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762120" y="533520"/>
            <a:ext cx="769572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762120" y="1905120"/>
            <a:ext cx="7695720" cy="403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3" name="Рисунок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360" y="1904760"/>
            <a:ext cx="5060880" cy="4038120"/>
          </a:xfrm>
          <a:prstGeom prst="rect">
            <a:avLst/>
          </a:prstGeom>
          <a:ln>
            <a:noFill/>
          </a:ln>
        </p:spPr>
      </p:pic>
      <p:pic>
        <p:nvPicPr>
          <p:cNvPr id="84" name="Рисунок 8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360" y="1904760"/>
            <a:ext cx="5060880" cy="403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762120" y="1905120"/>
            <a:ext cx="7695720" cy="403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762120" y="533520"/>
            <a:ext cx="769572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4" name="Рисунок 1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360" y="1904760"/>
            <a:ext cx="5060880" cy="4038120"/>
          </a:xfrm>
          <a:prstGeom prst="rect">
            <a:avLst/>
          </a:prstGeom>
          <a:ln>
            <a:noFill/>
          </a:ln>
        </p:spPr>
      </p:pic>
      <p:pic>
        <p:nvPicPr>
          <p:cNvPr id="125" name="Рисунок 1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360" y="1904760"/>
            <a:ext cx="5060880" cy="403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762120" y="1905120"/>
            <a:ext cx="7695720" cy="403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762120" y="533520"/>
            <a:ext cx="769572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65" name="Рисунок 16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360" y="1904760"/>
            <a:ext cx="5060880" cy="4038120"/>
          </a:xfrm>
          <a:prstGeom prst="rect">
            <a:avLst/>
          </a:prstGeom>
          <a:ln>
            <a:noFill/>
          </a:ln>
        </p:spPr>
      </p:pic>
      <p:pic>
        <p:nvPicPr>
          <p:cNvPr id="166" name="Рисунок 16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360" y="1904760"/>
            <a:ext cx="5060880" cy="403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762120" y="1905120"/>
            <a:ext cx="7695720" cy="403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762120" y="533520"/>
            <a:ext cx="769572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762120" y="533520"/>
            <a:ext cx="769572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07" name="Рисунок 20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360" y="1904760"/>
            <a:ext cx="5060880" cy="4038120"/>
          </a:xfrm>
          <a:prstGeom prst="rect">
            <a:avLst/>
          </a:prstGeom>
          <a:ln>
            <a:noFill/>
          </a:ln>
        </p:spPr>
      </p:pic>
      <p:pic>
        <p:nvPicPr>
          <p:cNvPr id="208" name="Рисунок 20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360" y="1904760"/>
            <a:ext cx="5060880" cy="403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762120" y="1905120"/>
            <a:ext cx="7695720" cy="403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762120" y="533520"/>
            <a:ext cx="769572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51" name="Рисунок 25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360" y="1904760"/>
            <a:ext cx="5060880" cy="4038120"/>
          </a:xfrm>
          <a:prstGeom prst="rect">
            <a:avLst/>
          </a:prstGeom>
          <a:ln>
            <a:noFill/>
          </a:ln>
        </p:spPr>
      </p:pic>
      <p:pic>
        <p:nvPicPr>
          <p:cNvPr id="252" name="Рисунок 25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360" y="1904760"/>
            <a:ext cx="5060880" cy="403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762120" y="1905120"/>
            <a:ext cx="7695720" cy="403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762120" y="533520"/>
            <a:ext cx="769572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93" name="Рисунок 29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360" y="1904760"/>
            <a:ext cx="5060880" cy="4038120"/>
          </a:xfrm>
          <a:prstGeom prst="rect">
            <a:avLst/>
          </a:prstGeom>
          <a:ln>
            <a:noFill/>
          </a:ln>
        </p:spPr>
      </p:pic>
      <p:pic>
        <p:nvPicPr>
          <p:cNvPr id="294" name="Рисунок 29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360" y="1904760"/>
            <a:ext cx="5060880" cy="403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168120" y="228600"/>
            <a:ext cx="8822880" cy="6095520"/>
          </a:xfrm>
          <a:prstGeom prst="roundRect">
            <a:avLst>
              <a:gd name="adj" fmla="val 11046"/>
            </a:avLst>
          </a:prstGeom>
          <a:noFill/>
          <a:ln w="28440">
            <a:solidFill>
              <a:srgbClr val="336666"/>
            </a:solidFill>
            <a:round/>
          </a:ln>
        </p:spPr>
      </p:sp>
      <p:sp>
        <p:nvSpPr>
          <p:cNvPr id="11" name="Line 2"/>
          <p:cNvSpPr/>
          <p:nvPr/>
        </p:nvSpPr>
        <p:spPr>
          <a:xfrm>
            <a:off x="761760" y="1709640"/>
            <a:ext cx="7696440" cy="0"/>
          </a:xfrm>
          <a:prstGeom prst="line">
            <a:avLst/>
          </a:prstGeom>
          <a:ln w="38160">
            <a:solidFill>
              <a:srgbClr val="336666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228600" y="380880"/>
            <a:ext cx="8686440" cy="5638320"/>
          </a:xfrm>
          <a:prstGeom prst="roundRect">
            <a:avLst>
              <a:gd name="adj" fmla="val 7912"/>
            </a:avLst>
          </a:prstGeom>
          <a:solidFill>
            <a:srgbClr val="336666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326880" y="488880"/>
            <a:ext cx="8435520" cy="4768560"/>
          </a:xfrm>
          <a:prstGeom prst="roundRect">
            <a:avLst>
              <a:gd name="adj" fmla="val 7310"/>
            </a:avLst>
          </a:prstGeom>
          <a:solidFill>
            <a:srgbClr val="FFFFFF"/>
          </a:soli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1371600" y="3338640"/>
            <a:ext cx="6400440" cy="2285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solidFill>
              <a:srgbClr val="CCCC99"/>
            </a:solidFill>
            <a:round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857160"/>
            <a:ext cx="7772040" cy="2266560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000"/>
              </a:lnSpc>
            </a:pPr>
            <a:r>
              <a:rPr lang="ru-RU" sz="4100" i="1">
                <a:solidFill>
                  <a:srgbClr val="336666"/>
                </a:solidFill>
                <a:latin typeface="Arial Black"/>
              </a:rPr>
              <a:t>Для правки текста заголовка щелкните мышьюОбразец заголовка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Arial"/>
              </a:rPr>
              <a:t>7.9.18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352680" y="6391440"/>
            <a:ext cx="2895120" cy="45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6858000" y="6391440"/>
            <a:ext cx="1599840" cy="456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BFA541E-B093-4B7A-8844-E35B8D068905}" type="slidenum">
              <a:rPr lang="ru-RU" sz="14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 sz="31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2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68120" y="228600"/>
            <a:ext cx="8822880" cy="6095520"/>
          </a:xfrm>
          <a:prstGeom prst="roundRect">
            <a:avLst>
              <a:gd name="adj" fmla="val 11046"/>
            </a:avLst>
          </a:prstGeom>
          <a:noFill/>
          <a:ln w="28440">
            <a:solidFill>
              <a:srgbClr val="336666"/>
            </a:solidFill>
            <a:round/>
          </a:ln>
        </p:spPr>
      </p:sp>
      <p:sp>
        <p:nvSpPr>
          <p:cNvPr id="45" name="Line 2"/>
          <p:cNvSpPr/>
          <p:nvPr/>
        </p:nvSpPr>
        <p:spPr>
          <a:xfrm>
            <a:off x="761760" y="1709640"/>
            <a:ext cx="7696440" cy="0"/>
          </a:xfrm>
          <a:prstGeom prst="line">
            <a:avLst/>
          </a:prstGeom>
          <a:ln w="38160">
            <a:solidFill>
              <a:srgbClr val="336666"/>
            </a:solidFill>
            <a:round/>
          </a:ln>
        </p:spPr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300">
                <a:solidFill>
                  <a:srgbClr val="336666"/>
                </a:solidFill>
                <a:latin typeface="Arial Black"/>
              </a:rPr>
              <a:t>Для правки текста заголовка щелкните мышьюОбразец заголовка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ru-RU" sz="3100">
                <a:solidFill>
                  <a:srgbClr val="000000"/>
                </a:solidFill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3100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3100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3100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3100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3100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3100">
                <a:solidFill>
                  <a:srgbClr val="000000"/>
                </a:solidFill>
                <a:latin typeface="Arial"/>
              </a:rPr>
              <a:t>Седьмой уровень структурыОбразец текста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600">
                <a:solidFill>
                  <a:srgbClr val="000000"/>
                </a:solidFill>
                <a:latin typeface="Arial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200">
                <a:solidFill>
                  <a:srgbClr val="000000"/>
                </a:solidFill>
                <a:latin typeface="Arial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000">
                <a:solidFill>
                  <a:srgbClr val="000000"/>
                </a:solidFill>
                <a:latin typeface="Arial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000">
                <a:solidFill>
                  <a:srgbClr val="000000"/>
                </a:solidFill>
                <a:latin typeface="Arial"/>
              </a:rPr>
              <a:t>Пятый уровень</a:t>
            </a:r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Arial"/>
              </a:rPr>
              <a:t>7.9.18</a:t>
            </a:r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3352680" y="6404040"/>
            <a:ext cx="2895120" cy="45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AE720391-FCA4-416C-BDBB-9595C029C881}" type="slidenum">
              <a:rPr lang="ru-RU" sz="14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68120" y="228600"/>
            <a:ext cx="8822880" cy="6095520"/>
          </a:xfrm>
          <a:prstGeom prst="roundRect">
            <a:avLst>
              <a:gd name="adj" fmla="val 11046"/>
            </a:avLst>
          </a:prstGeom>
          <a:noFill/>
          <a:ln w="28440">
            <a:solidFill>
              <a:srgbClr val="336666"/>
            </a:solidFill>
            <a:round/>
          </a:ln>
        </p:spPr>
      </p:sp>
      <p:sp>
        <p:nvSpPr>
          <p:cNvPr id="86" name="Line 2"/>
          <p:cNvSpPr/>
          <p:nvPr/>
        </p:nvSpPr>
        <p:spPr>
          <a:xfrm>
            <a:off x="761760" y="1709640"/>
            <a:ext cx="7696440" cy="0"/>
          </a:xfrm>
          <a:prstGeom prst="line">
            <a:avLst/>
          </a:prstGeom>
          <a:ln w="38160">
            <a:solidFill>
              <a:srgbClr val="336666"/>
            </a:solidFill>
            <a:round/>
          </a:ln>
        </p:spPr>
      </p:sp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300">
                <a:solidFill>
                  <a:srgbClr val="336666"/>
                </a:solidFill>
                <a:latin typeface="Arial Black"/>
              </a:rPr>
              <a:t>Для правки текста заголовка щелкните мышьюОбразец заголовка</a:t>
            </a:r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Arial"/>
              </a:rPr>
              <a:t>7.9.18</a:t>
            </a:r>
            <a:endParaRPr/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3352680" y="6404040"/>
            <a:ext cx="2895120" cy="45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CE9ED9A1-A813-4F61-A733-681F1C5B3A5F}" type="slidenum">
              <a:rPr lang="ru-RU" sz="14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 sz="31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2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68120" y="228600"/>
            <a:ext cx="8822880" cy="6095520"/>
          </a:xfrm>
          <a:prstGeom prst="roundRect">
            <a:avLst>
              <a:gd name="adj" fmla="val 11046"/>
            </a:avLst>
          </a:prstGeom>
          <a:noFill/>
          <a:ln w="28440">
            <a:solidFill>
              <a:srgbClr val="336666"/>
            </a:solidFill>
            <a:round/>
          </a:ln>
        </p:spPr>
      </p:sp>
      <p:sp>
        <p:nvSpPr>
          <p:cNvPr id="127" name="Line 2"/>
          <p:cNvSpPr/>
          <p:nvPr/>
        </p:nvSpPr>
        <p:spPr>
          <a:xfrm>
            <a:off x="761760" y="1709640"/>
            <a:ext cx="7696440" cy="0"/>
          </a:xfrm>
          <a:prstGeom prst="line">
            <a:avLst/>
          </a:prstGeom>
          <a:ln w="38160">
            <a:solidFill>
              <a:srgbClr val="336666"/>
            </a:solidFill>
            <a:round/>
          </a:ln>
        </p:spPr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Arial"/>
              </a:rPr>
              <a:t>7.9.18</a:t>
            </a:r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3352680" y="6404040"/>
            <a:ext cx="2895120" cy="45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7340F0FD-7D20-4542-B801-683CDB707071}" type="slidenum">
              <a:rPr lang="ru-RU" sz="14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131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 sz="31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2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68120" y="228600"/>
            <a:ext cx="8822880" cy="6095520"/>
          </a:xfrm>
          <a:prstGeom prst="roundRect">
            <a:avLst>
              <a:gd name="adj" fmla="val 11046"/>
            </a:avLst>
          </a:prstGeom>
          <a:noFill/>
          <a:ln w="28440">
            <a:solidFill>
              <a:srgbClr val="336666"/>
            </a:solidFill>
            <a:round/>
          </a:ln>
        </p:spPr>
      </p:sp>
      <p:sp>
        <p:nvSpPr>
          <p:cNvPr id="168" name="Line 2"/>
          <p:cNvSpPr/>
          <p:nvPr/>
        </p:nvSpPr>
        <p:spPr>
          <a:xfrm>
            <a:off x="761760" y="1709640"/>
            <a:ext cx="7696440" cy="0"/>
          </a:xfrm>
          <a:prstGeom prst="line">
            <a:avLst/>
          </a:prstGeom>
          <a:ln w="38160">
            <a:solidFill>
              <a:srgbClr val="336666"/>
            </a:solidFill>
            <a:round/>
          </a:ln>
        </p:spPr>
      </p:sp>
      <p:sp>
        <p:nvSpPr>
          <p:cNvPr id="169" name="PlaceHolder 3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300">
                <a:solidFill>
                  <a:srgbClr val="336666"/>
                </a:solidFill>
                <a:latin typeface="Arial Black"/>
              </a:rPr>
              <a:t>Для правки текста заголовка щелкните мышьюОбразец заголовка</a:t>
            </a:r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71720" cy="40381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ru-RU" sz="3100">
                <a:solidFill>
                  <a:srgbClr val="000000"/>
                </a:solidFill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3100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3100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3100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3100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3100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3100">
                <a:solidFill>
                  <a:srgbClr val="000000"/>
                </a:solidFill>
                <a:latin typeface="Arial"/>
              </a:rPr>
              <a:t>Седьмой уровень структурыОбразец текста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600">
                <a:solidFill>
                  <a:srgbClr val="000000"/>
                </a:solidFill>
                <a:latin typeface="Arial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200">
                <a:solidFill>
                  <a:srgbClr val="000000"/>
                </a:solidFill>
                <a:latin typeface="Arial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000">
                <a:solidFill>
                  <a:srgbClr val="000000"/>
                </a:solidFill>
                <a:latin typeface="Arial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000">
                <a:solidFill>
                  <a:srgbClr val="000000"/>
                </a:solidFill>
                <a:latin typeface="Arial"/>
              </a:rPr>
              <a:t>Пятый уровень</a:t>
            </a:r>
            <a:endParaRPr/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686480" y="1905120"/>
            <a:ext cx="3771720" cy="40381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400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400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1400">
                <a:solidFill>
                  <a:srgbClr val="000000"/>
                </a:solidFill>
                <a:latin typeface="Arial"/>
              </a:rPr>
              <a:t>Седьмой уровень структурыОбразец текста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600">
                <a:solidFill>
                  <a:srgbClr val="000000"/>
                </a:solidFill>
                <a:latin typeface="Arial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200">
                <a:solidFill>
                  <a:srgbClr val="000000"/>
                </a:solidFill>
                <a:latin typeface="Arial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000">
                <a:solidFill>
                  <a:srgbClr val="000000"/>
                </a:solidFill>
                <a:latin typeface="Arial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000">
                <a:solidFill>
                  <a:srgbClr val="000000"/>
                </a:solidFill>
                <a:latin typeface="Arial"/>
              </a:rPr>
              <a:t>Пятый уровень</a:t>
            </a:r>
            <a:endParaRPr/>
          </a:p>
        </p:txBody>
      </p:sp>
      <p:sp>
        <p:nvSpPr>
          <p:cNvPr id="172" name="PlaceHolder 6"/>
          <p:cNvSpPr>
            <a:spLocks noGrp="1"/>
          </p:cNvSpPr>
          <p:nvPr>
            <p:ph type="dt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Arial"/>
              </a:rPr>
              <a:t>7.9.18</a:t>
            </a:r>
            <a:endParaRPr/>
          </a:p>
        </p:txBody>
      </p:sp>
      <p:sp>
        <p:nvSpPr>
          <p:cNvPr id="173" name="PlaceHolder 7"/>
          <p:cNvSpPr>
            <a:spLocks noGrp="1"/>
          </p:cNvSpPr>
          <p:nvPr>
            <p:ph type="ftr"/>
          </p:nvPr>
        </p:nvSpPr>
        <p:spPr>
          <a:xfrm>
            <a:off x="3352680" y="6404040"/>
            <a:ext cx="2895120" cy="45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PlaceHolder 8"/>
          <p:cNvSpPr>
            <a:spLocks noGrp="1"/>
          </p:cNvSpPr>
          <p:nvPr>
            <p:ph type="sldNum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11C04CB4-48D6-4482-AE81-B222FBB63C00}" type="slidenum">
              <a:rPr lang="ru-RU" sz="14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68120" y="228600"/>
            <a:ext cx="8822880" cy="6095520"/>
          </a:xfrm>
          <a:prstGeom prst="roundRect">
            <a:avLst>
              <a:gd name="adj" fmla="val 11046"/>
            </a:avLst>
          </a:prstGeom>
          <a:noFill/>
          <a:ln w="28440">
            <a:solidFill>
              <a:srgbClr val="336666"/>
            </a:solidFill>
            <a:round/>
          </a:ln>
        </p:spPr>
      </p:sp>
      <p:sp>
        <p:nvSpPr>
          <p:cNvPr id="210" name="Line 2"/>
          <p:cNvSpPr/>
          <p:nvPr/>
        </p:nvSpPr>
        <p:spPr>
          <a:xfrm>
            <a:off x="761760" y="1709640"/>
            <a:ext cx="7696440" cy="0"/>
          </a:xfrm>
          <a:prstGeom prst="line">
            <a:avLst/>
          </a:prstGeom>
          <a:ln w="38160">
            <a:solidFill>
              <a:srgbClr val="336666"/>
            </a:solidFill>
            <a:round/>
          </a:ln>
        </p:spPr>
      </p:sp>
      <p:sp>
        <p:nvSpPr>
          <p:cNvPr id="211" name="PlaceHolder 3"/>
          <p:cNvSpPr>
            <a:spLocks noGrp="1"/>
          </p:cNvSpPr>
          <p:nvPr>
            <p:ph type="title"/>
          </p:nvPr>
        </p:nvSpPr>
        <p:spPr>
          <a:xfrm>
            <a:off x="1370160" y="301680"/>
            <a:ext cx="731340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300">
                <a:solidFill>
                  <a:srgbClr val="336666"/>
                </a:solidFill>
                <a:latin typeface="Arial Black"/>
              </a:rPr>
              <a:t>Для правки текста заголовка щелкните мышьюОбразец заголовка</a:t>
            </a:r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1370160" y="1827360"/>
            <a:ext cx="3579480" cy="19807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ru-RU" sz="3100">
                <a:solidFill>
                  <a:srgbClr val="000000"/>
                </a:solidFill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3100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3100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3100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3100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3100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3100">
                <a:solidFill>
                  <a:srgbClr val="000000"/>
                </a:solidFill>
                <a:latin typeface="Arial"/>
              </a:rPr>
              <a:t>Седьмой уровень структурыОбразец текста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600">
                <a:solidFill>
                  <a:srgbClr val="000000"/>
                </a:solidFill>
                <a:latin typeface="Arial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200">
                <a:solidFill>
                  <a:srgbClr val="000000"/>
                </a:solidFill>
                <a:latin typeface="Arial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000">
                <a:solidFill>
                  <a:srgbClr val="000000"/>
                </a:solidFill>
                <a:latin typeface="Arial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000">
                <a:solidFill>
                  <a:srgbClr val="000000"/>
                </a:solidFill>
                <a:latin typeface="Arial"/>
              </a:rPr>
              <a:t>Пятый уровень</a:t>
            </a:r>
            <a:endParaRPr/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5102280" y="1827360"/>
            <a:ext cx="3580920" cy="19807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400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400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1400">
                <a:solidFill>
                  <a:srgbClr val="000000"/>
                </a:solidFill>
                <a:latin typeface="Arial"/>
              </a:rPr>
              <a:t>Седьмой уровень структурыОбразец текста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600">
                <a:solidFill>
                  <a:srgbClr val="000000"/>
                </a:solidFill>
                <a:latin typeface="Arial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200">
                <a:solidFill>
                  <a:srgbClr val="000000"/>
                </a:solidFill>
                <a:latin typeface="Arial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000">
                <a:solidFill>
                  <a:srgbClr val="000000"/>
                </a:solidFill>
                <a:latin typeface="Arial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000">
                <a:solidFill>
                  <a:srgbClr val="000000"/>
                </a:solidFill>
                <a:latin typeface="Arial"/>
              </a:rPr>
              <a:t>Пятый уровень</a:t>
            </a:r>
            <a:endParaRPr/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1370160" y="3960720"/>
            <a:ext cx="3579480" cy="19807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400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400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1400">
                <a:solidFill>
                  <a:srgbClr val="000000"/>
                </a:solidFill>
                <a:latin typeface="Arial"/>
              </a:rPr>
              <a:t>Седьмой уровень структурыОбразец текста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600">
                <a:solidFill>
                  <a:srgbClr val="000000"/>
                </a:solidFill>
                <a:latin typeface="Arial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200">
                <a:solidFill>
                  <a:srgbClr val="000000"/>
                </a:solidFill>
                <a:latin typeface="Arial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000">
                <a:solidFill>
                  <a:srgbClr val="000000"/>
                </a:solidFill>
                <a:latin typeface="Arial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000">
                <a:solidFill>
                  <a:srgbClr val="000000"/>
                </a:solidFill>
                <a:latin typeface="Arial"/>
              </a:rPr>
              <a:t>Пятый уровень</a:t>
            </a:r>
            <a:endParaRPr/>
          </a:p>
        </p:txBody>
      </p:sp>
      <p:sp>
        <p:nvSpPr>
          <p:cNvPr id="215" name="PlaceHolder 7"/>
          <p:cNvSpPr>
            <a:spLocks noGrp="1"/>
          </p:cNvSpPr>
          <p:nvPr>
            <p:ph type="body"/>
          </p:nvPr>
        </p:nvSpPr>
        <p:spPr>
          <a:xfrm>
            <a:off x="5102280" y="3960720"/>
            <a:ext cx="3580920" cy="19807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400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400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1400">
                <a:solidFill>
                  <a:srgbClr val="000000"/>
                </a:solidFill>
                <a:latin typeface="Arial"/>
              </a:rPr>
              <a:t>Седьмой уровень структурыОбразец текста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600">
                <a:solidFill>
                  <a:srgbClr val="000000"/>
                </a:solidFill>
                <a:latin typeface="Arial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200">
                <a:solidFill>
                  <a:srgbClr val="000000"/>
                </a:solidFill>
                <a:latin typeface="Arial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000">
                <a:solidFill>
                  <a:srgbClr val="000000"/>
                </a:solidFill>
                <a:latin typeface="Arial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000">
                <a:solidFill>
                  <a:srgbClr val="000000"/>
                </a:solidFill>
                <a:latin typeface="Arial"/>
              </a:rPr>
              <a:t>Пятый уровень</a:t>
            </a:r>
            <a:endParaRPr/>
          </a:p>
        </p:txBody>
      </p:sp>
      <p:sp>
        <p:nvSpPr>
          <p:cNvPr id="216" name="PlaceHolder 8"/>
          <p:cNvSpPr>
            <a:spLocks noGrp="1"/>
          </p:cNvSpPr>
          <p:nvPr>
            <p:ph type="dt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PlaceHolder 9"/>
          <p:cNvSpPr>
            <a:spLocks noGrp="1"/>
          </p:cNvSpPr>
          <p:nvPr>
            <p:ph type="ftr"/>
          </p:nvPr>
        </p:nvSpPr>
        <p:spPr>
          <a:xfrm>
            <a:off x="3352680" y="6404040"/>
            <a:ext cx="2895120" cy="45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PlaceHolder 10"/>
          <p:cNvSpPr>
            <a:spLocks noGrp="1"/>
          </p:cNvSpPr>
          <p:nvPr>
            <p:ph type="sldNum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412A3408-F2A5-452D-B157-A407697F729F}" type="slidenum">
              <a:rPr lang="ru-RU" sz="14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68120" y="228600"/>
            <a:ext cx="8822880" cy="6095520"/>
          </a:xfrm>
          <a:prstGeom prst="roundRect">
            <a:avLst>
              <a:gd name="adj" fmla="val 11046"/>
            </a:avLst>
          </a:prstGeom>
          <a:noFill/>
          <a:ln w="28440">
            <a:solidFill>
              <a:srgbClr val="336666"/>
            </a:solidFill>
            <a:round/>
          </a:ln>
        </p:spPr>
      </p:sp>
      <p:sp>
        <p:nvSpPr>
          <p:cNvPr id="254" name="Line 2"/>
          <p:cNvSpPr/>
          <p:nvPr/>
        </p:nvSpPr>
        <p:spPr>
          <a:xfrm>
            <a:off x="761760" y="1709640"/>
            <a:ext cx="7696440" cy="0"/>
          </a:xfrm>
          <a:prstGeom prst="line">
            <a:avLst/>
          </a:prstGeom>
          <a:ln w="38160">
            <a:solidFill>
              <a:srgbClr val="336666"/>
            </a:solidFill>
            <a:round/>
          </a:ln>
        </p:spPr>
      </p:sp>
      <p:sp>
        <p:nvSpPr>
          <p:cNvPr id="255" name="PlaceHolder 3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300">
                <a:solidFill>
                  <a:srgbClr val="336666"/>
                </a:solidFill>
                <a:latin typeface="Arial Black"/>
              </a:rPr>
              <a:t>Для правки текста заголовка щелкните мышьюОбразец заголовка</a:t>
            </a:r>
            <a:endParaRPr/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71720" cy="40381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800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2800">
                <a:solidFill>
                  <a:srgbClr val="000000"/>
                </a:solidFill>
                <a:latin typeface="Arial"/>
              </a:rPr>
              <a:t>Седьмой уровень структурыОбразец текста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400">
                <a:solidFill>
                  <a:srgbClr val="000000"/>
                </a:solidFill>
                <a:latin typeface="Arial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000">
                <a:solidFill>
                  <a:srgbClr val="000000"/>
                </a:solidFill>
                <a:latin typeface="Arial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>
                <a:solidFill>
                  <a:srgbClr val="000000"/>
                </a:solidFill>
                <a:latin typeface="Arial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>
                <a:solidFill>
                  <a:srgbClr val="000000"/>
                </a:solidFill>
                <a:latin typeface="Arial"/>
              </a:rPr>
              <a:t>Пятый уровень</a:t>
            </a:r>
            <a:endParaRPr/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4686480" y="1905120"/>
            <a:ext cx="3771720" cy="40381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800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2800">
                <a:solidFill>
                  <a:srgbClr val="000000"/>
                </a:solidFill>
                <a:latin typeface="Arial"/>
              </a:rPr>
              <a:t>Седьмой уровень структурыОбразец текста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400">
                <a:solidFill>
                  <a:srgbClr val="000000"/>
                </a:solidFill>
                <a:latin typeface="Arial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 sz="2000">
                <a:solidFill>
                  <a:srgbClr val="000000"/>
                </a:solidFill>
                <a:latin typeface="Arial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>
                <a:solidFill>
                  <a:srgbClr val="000000"/>
                </a:solidFill>
                <a:latin typeface="Arial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ru-RU">
                <a:solidFill>
                  <a:srgbClr val="000000"/>
                </a:solidFill>
                <a:latin typeface="Arial"/>
              </a:rPr>
              <a:t>Пятый уровень</a:t>
            </a:r>
            <a:endParaRPr/>
          </a:p>
        </p:txBody>
      </p:sp>
      <p:sp>
        <p:nvSpPr>
          <p:cNvPr id="258" name="PlaceHolder 6"/>
          <p:cNvSpPr>
            <a:spLocks noGrp="1"/>
          </p:cNvSpPr>
          <p:nvPr>
            <p:ph type="dt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Arial"/>
              </a:rPr>
              <a:t>7.9.18</a:t>
            </a:r>
            <a:endParaRPr/>
          </a:p>
        </p:txBody>
      </p:sp>
      <p:sp>
        <p:nvSpPr>
          <p:cNvPr id="259" name="PlaceHolder 7"/>
          <p:cNvSpPr>
            <a:spLocks noGrp="1"/>
          </p:cNvSpPr>
          <p:nvPr>
            <p:ph type="ftr"/>
          </p:nvPr>
        </p:nvSpPr>
        <p:spPr>
          <a:xfrm>
            <a:off x="3352680" y="6404040"/>
            <a:ext cx="2895120" cy="456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0" name="PlaceHolder 8"/>
          <p:cNvSpPr>
            <a:spLocks noGrp="1"/>
          </p:cNvSpPr>
          <p:nvPr>
            <p:ph type="sldNum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4E20CADC-9B88-4127-BD22-3EBEDDDA3A3D}" type="slidenum">
              <a:rPr lang="ru-RU" sz="1400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множества</a:t>
            </a:r>
            <a:endParaRPr/>
          </a:p>
        </p:txBody>
      </p:sp>
      <p:sp>
        <p:nvSpPr>
          <p:cNvPr id="296" name="TextShape 2"/>
          <p:cNvSpPr txBox="1"/>
          <p:nvPr/>
        </p:nvSpPr>
        <p:spPr>
          <a:xfrm>
            <a:off x="467640" y="1772640"/>
            <a:ext cx="8062200" cy="4038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3100">
                <a:solidFill>
                  <a:srgbClr val="000000"/>
                </a:solidFill>
                <a:latin typeface="Bookman Old Style"/>
              </a:rPr>
              <a:t>Нечеткие числа</a:t>
            </a: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3100">
                <a:solidFill>
                  <a:srgbClr val="000000"/>
                </a:solidFill>
                <a:latin typeface="Bookman Old Style"/>
              </a:rPr>
              <a:t>Функция от нечеткого аргумента</a:t>
            </a: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3100">
                <a:solidFill>
                  <a:srgbClr val="000000"/>
                </a:solidFill>
                <a:latin typeface="Bookman Old Style"/>
              </a:rPr>
              <a:t>Нечеткие показатели эффективности</a:t>
            </a: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3100">
                <a:solidFill>
                  <a:srgbClr val="000000"/>
                </a:solidFill>
                <a:latin typeface="Bookman Old Style"/>
              </a:rPr>
              <a:t>Нечеткие модели принятия решений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2800">
                <a:solidFill>
                  <a:srgbClr val="000000"/>
                </a:solidFill>
                <a:latin typeface="Bookman Old Style"/>
              </a:rPr>
              <a:t>А.П. Ротштейн. «Интеллектуальные технологии идентификации». http://matlab.exponenta.ru/fuzzylogic/book5/index.php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20" name="TextShape 2"/>
          <p:cNvSpPr txBox="1"/>
          <p:nvPr/>
        </p:nvSpPr>
        <p:spPr>
          <a:xfrm>
            <a:off x="539640" y="2061000"/>
            <a:ext cx="7918200" cy="4038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321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640" y="1700640"/>
            <a:ext cx="7776360" cy="4896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23" name="TextShape 2"/>
          <p:cNvSpPr txBox="1"/>
          <p:nvPr/>
        </p:nvSpPr>
        <p:spPr>
          <a:xfrm>
            <a:off x="467640" y="1772640"/>
            <a:ext cx="7918200" cy="4038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3100" dirty="0">
                <a:solidFill>
                  <a:srgbClr val="000000"/>
                </a:solidFill>
                <a:latin typeface="Bookman Old Style"/>
              </a:rPr>
              <a:t>Операция вычитания / разность двух нечетких чисел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endParaRPr lang="ru-RU" sz="2000" dirty="0" smtClean="0">
              <a:solidFill>
                <a:srgbClr val="000000"/>
              </a:solidFill>
              <a:latin typeface="Bookman Old Style"/>
            </a:endParaRPr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endParaRPr lang="ru-RU" sz="2000" dirty="0">
              <a:solidFill>
                <a:srgbClr val="000000"/>
              </a:solidFill>
              <a:latin typeface="Bookman Old Style"/>
            </a:endParaRPr>
          </a:p>
          <a:p>
            <a:pPr algn="just">
              <a:lnSpc>
                <a:spcPct val="100000"/>
              </a:lnSpc>
              <a:buSzPct val="70000"/>
            </a:pPr>
            <a:endParaRPr lang="ru-RU" sz="2000" dirty="0" smtClean="0">
              <a:solidFill>
                <a:srgbClr val="000000"/>
              </a:solidFill>
              <a:latin typeface="Bookman Old Style"/>
            </a:endParaRPr>
          </a:p>
          <a:p>
            <a:pPr algn="just">
              <a:lnSpc>
                <a:spcPct val="100000"/>
              </a:lnSpc>
              <a:buSzPct val="70000"/>
            </a:pPr>
            <a:r>
              <a:rPr lang="ru-RU" sz="2000" dirty="0" smtClean="0">
                <a:solidFill>
                  <a:srgbClr val="000000"/>
                </a:solidFill>
                <a:latin typeface="Bookman Old Style"/>
              </a:rPr>
              <a:t>из </a:t>
            </a:r>
            <a:r>
              <a:rPr lang="ru-RU" sz="2000" dirty="0">
                <a:solidFill>
                  <a:srgbClr val="000000"/>
                </a:solidFill>
                <a:latin typeface="Bookman Old Style"/>
              </a:rPr>
              <a:t>значения верхней границы одного множества вычитается значение нижней границы другого множества и наоборот.</a:t>
            </a:r>
            <a:endParaRPr dirty="0"/>
          </a:p>
        </p:txBody>
      </p:sp>
      <p:sp>
        <p:nvSpPr>
          <p:cNvPr id="324" name="CustomShape 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325" name="Pictur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640" y="2997000"/>
            <a:ext cx="8496720" cy="957960"/>
          </a:xfrm>
          <a:prstGeom prst="rect">
            <a:avLst/>
          </a:prstGeom>
          <a:ln>
            <a:noFill/>
          </a:ln>
        </p:spPr>
      </p:pic>
      <p:sp>
        <p:nvSpPr>
          <p:cNvPr id="326" name="CustomShape 4"/>
          <p:cNvSpPr/>
          <p:nvPr/>
        </p:nvSpPr>
        <p:spPr>
          <a:xfrm>
            <a:off x="-181080" y="115092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28" name="TextShape 2"/>
          <p:cNvSpPr txBox="1"/>
          <p:nvPr/>
        </p:nvSpPr>
        <p:spPr>
          <a:xfrm>
            <a:off x="539640" y="2061000"/>
            <a:ext cx="7918200" cy="4038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329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640" y="1845000"/>
            <a:ext cx="8208720" cy="48240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31" name="TextShape 2"/>
          <p:cNvSpPr txBox="1"/>
          <p:nvPr/>
        </p:nvSpPr>
        <p:spPr>
          <a:xfrm>
            <a:off x="539640" y="2061000"/>
            <a:ext cx="7918200" cy="4038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3100">
                <a:solidFill>
                  <a:srgbClr val="000000"/>
                </a:solidFill>
                <a:latin typeface="Bookman Old Style"/>
              </a:rPr>
              <a:t>Умножение</a:t>
            </a: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2000">
                <a:solidFill>
                  <a:srgbClr val="000000"/>
                </a:solidFill>
                <a:latin typeface="Bookman Old Style"/>
              </a:rPr>
              <a:t>перемножаются значения верхней границы одного множества со значениями верхней границы другого множества, аналогично для нижних границ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332" name="CustomShape 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333" name="Pictur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640" y="3717000"/>
            <a:ext cx="8568360" cy="1295640"/>
          </a:xfrm>
          <a:prstGeom prst="rect">
            <a:avLst/>
          </a:prstGeom>
          <a:ln>
            <a:noFill/>
          </a:ln>
        </p:spPr>
      </p:pic>
      <p:sp>
        <p:nvSpPr>
          <p:cNvPr id="334" name="CustomShape 4"/>
          <p:cNvSpPr/>
          <p:nvPr/>
        </p:nvSpPr>
        <p:spPr>
          <a:xfrm>
            <a:off x="-450720" y="138744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36" name="TextShape 2"/>
          <p:cNvSpPr txBox="1"/>
          <p:nvPr/>
        </p:nvSpPr>
        <p:spPr>
          <a:xfrm>
            <a:off x="539640" y="2061000"/>
            <a:ext cx="7918200" cy="4038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337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640" y="1772640"/>
            <a:ext cx="7074360" cy="48351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39" name="TextShape 2"/>
          <p:cNvSpPr txBox="1"/>
          <p:nvPr/>
        </p:nvSpPr>
        <p:spPr>
          <a:xfrm>
            <a:off x="539640" y="2061000"/>
            <a:ext cx="7918200" cy="4038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3100" dirty="0">
                <a:solidFill>
                  <a:srgbClr val="000000"/>
                </a:solidFill>
                <a:latin typeface="Bookman Old Style"/>
              </a:rPr>
              <a:t>Деление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endParaRPr lang="ru-RU" sz="2000" dirty="0" smtClean="0">
              <a:solidFill>
                <a:srgbClr val="000000"/>
              </a:solidFill>
              <a:latin typeface="Bookman Old Style"/>
            </a:endParaRPr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endParaRPr lang="ru-RU" sz="2000" dirty="0">
              <a:solidFill>
                <a:srgbClr val="000000"/>
              </a:solidFill>
              <a:latin typeface="Bookman Old Style"/>
            </a:endParaRPr>
          </a:p>
          <a:p>
            <a:pPr algn="just">
              <a:lnSpc>
                <a:spcPct val="100000"/>
              </a:lnSpc>
              <a:buSzPct val="70000"/>
            </a:pPr>
            <a:endParaRPr lang="ru-RU" sz="2000" dirty="0" smtClean="0">
              <a:solidFill>
                <a:srgbClr val="000000"/>
              </a:solidFill>
              <a:latin typeface="Bookman Old Style"/>
            </a:endParaRPr>
          </a:p>
          <a:p>
            <a:pPr algn="just">
              <a:lnSpc>
                <a:spcPct val="100000"/>
              </a:lnSpc>
              <a:buSzPct val="70000"/>
            </a:pPr>
            <a:r>
              <a:rPr lang="ru-RU" sz="2000" dirty="0" smtClean="0">
                <a:solidFill>
                  <a:srgbClr val="000000"/>
                </a:solidFill>
                <a:latin typeface="Bookman Old Style"/>
              </a:rPr>
              <a:t>значение </a:t>
            </a:r>
            <a:r>
              <a:rPr lang="ru-RU" sz="2000" dirty="0">
                <a:solidFill>
                  <a:srgbClr val="000000"/>
                </a:solidFill>
                <a:latin typeface="Bookman Old Style"/>
              </a:rPr>
              <a:t>верхней границы каждого среза одного множества делится на значение нижней границы другого множества и наоборот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340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341" name="Pictur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640" y="2709000"/>
            <a:ext cx="9044280" cy="136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43" name="TextShape 2"/>
          <p:cNvSpPr txBox="1"/>
          <p:nvPr/>
        </p:nvSpPr>
        <p:spPr>
          <a:xfrm>
            <a:off x="539640" y="2061000"/>
            <a:ext cx="7918200" cy="4038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34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640" y="1917000"/>
            <a:ext cx="7344360" cy="43200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46" name="TextShape 2"/>
          <p:cNvSpPr txBox="1"/>
          <p:nvPr/>
        </p:nvSpPr>
        <p:spPr>
          <a:xfrm>
            <a:off x="649800" y="2009880"/>
            <a:ext cx="7918200" cy="4038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3100" dirty="0">
                <a:solidFill>
                  <a:srgbClr val="000000"/>
                </a:solidFill>
                <a:latin typeface="Bookman Old Style"/>
              </a:rPr>
              <a:t>Сравнение нечетких чисел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lang="ru-RU" sz="3100" i="1" dirty="0" smtClean="0">
              <a:solidFill>
                <a:srgbClr val="000000"/>
              </a:solidFill>
              <a:latin typeface="Bookman Old Style"/>
            </a:endParaRPr>
          </a:p>
          <a:p>
            <a:pPr algn="just">
              <a:lnSpc>
                <a:spcPct val="100000"/>
              </a:lnSpc>
            </a:pPr>
            <a:endParaRPr lang="ru-RU" sz="3100" i="1" dirty="0">
              <a:solidFill>
                <a:srgbClr val="000000"/>
              </a:solidFill>
              <a:latin typeface="Bookman Old Style"/>
            </a:endParaRPr>
          </a:p>
          <a:p>
            <a:pPr algn="just">
              <a:lnSpc>
                <a:spcPct val="100000"/>
              </a:lnSpc>
            </a:pPr>
            <a:endParaRPr lang="ru-RU" sz="3100" i="1" dirty="0" smtClean="0">
              <a:solidFill>
                <a:srgbClr val="000000"/>
              </a:solidFill>
              <a:latin typeface="Bookman Old Style"/>
            </a:endParaRPr>
          </a:p>
          <a:p>
            <a:pPr algn="just">
              <a:lnSpc>
                <a:spcPct val="100000"/>
              </a:lnSpc>
            </a:pPr>
            <a:r>
              <a:rPr lang="ru-RU" sz="3100" dirty="0" smtClean="0">
                <a:solidFill>
                  <a:srgbClr val="000000"/>
                </a:solidFill>
                <a:latin typeface="Bookman Old Style"/>
              </a:rPr>
              <a:t>         – </a:t>
            </a:r>
            <a:r>
              <a:rPr lang="ru-RU" sz="3100" dirty="0">
                <a:solidFill>
                  <a:srgbClr val="000000"/>
                </a:solidFill>
                <a:latin typeface="Bookman Old Style"/>
              </a:rPr>
              <a:t>количество </a:t>
            </a:r>
            <a:r>
              <a:rPr lang="ru-RU" sz="3100" i="1" dirty="0" err="1">
                <a:solidFill>
                  <a:srgbClr val="000000"/>
                </a:solidFill>
                <a:latin typeface="Ubuntu"/>
                <a:ea typeface="Ubuntu"/>
              </a:rPr>
              <a:t>α</a:t>
            </a:r>
            <a:r>
              <a:rPr lang="ru-RU" sz="3100" dirty="0" err="1">
                <a:solidFill>
                  <a:srgbClr val="000000"/>
                </a:solidFill>
                <a:latin typeface="Bookman Old Style"/>
              </a:rPr>
              <a:t>-срезов </a:t>
            </a:r>
            <a:r>
              <a:rPr lang="ru-RU" sz="3100" dirty="0">
                <a:solidFill>
                  <a:srgbClr val="000000"/>
                </a:solidFill>
                <a:latin typeface="Bookman Old Style"/>
              </a:rPr>
              <a:t>у каждого из чисел (могут быть не равны)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347" name="CustomShape 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49" name="CustomShape 4"/>
          <p:cNvSpPr/>
          <p:nvPr/>
        </p:nvSpPr>
        <p:spPr>
          <a:xfrm>
            <a:off x="228600" y="944640"/>
            <a:ext cx="9143640" cy="456840"/>
          </a:xfrm>
          <a:prstGeom prst="rect">
            <a:avLst/>
          </a:prstGeom>
          <a:noFill/>
          <a:ln w="9360">
            <a:noFill/>
          </a:ln>
        </p:spPr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31825" y="2667000"/>
          <a:ext cx="7961313" cy="1452563"/>
        </p:xfrm>
        <a:graphic>
          <a:graphicData uri="http://schemas.openxmlformats.org/presentationml/2006/ole">
            <p:oleObj spid="_x0000_s1026" name="Формула" r:id="rId3" imgW="2438280" imgH="4442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23528" y="4509120"/>
          <a:ext cx="1492250" cy="744538"/>
        </p:xfrm>
        <a:graphic>
          <a:graphicData uri="http://schemas.openxmlformats.org/presentationml/2006/ole">
            <p:oleObj spid="_x0000_s1027" name="Формула" r:id="rId4" imgW="4060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51" name="TextShape 2"/>
          <p:cNvSpPr txBox="1"/>
          <p:nvPr/>
        </p:nvSpPr>
        <p:spPr>
          <a:xfrm>
            <a:off x="539640" y="2061000"/>
            <a:ext cx="7918200" cy="4038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352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640" y="1917000"/>
            <a:ext cx="7704360" cy="46080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54" name="TextShape 2"/>
          <p:cNvSpPr txBox="1"/>
          <p:nvPr/>
        </p:nvSpPr>
        <p:spPr>
          <a:xfrm>
            <a:off x="539640" y="2061000"/>
            <a:ext cx="7918200" cy="4038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ru-RU" sz="3100" dirty="0">
                <a:solidFill>
                  <a:srgbClr val="000000"/>
                </a:solidFill>
                <a:latin typeface="Bookman Old Style"/>
              </a:rPr>
              <a:t>Если у двух чисел разное количество </a:t>
            </a:r>
            <a:r>
              <a:rPr lang="ru-RU" sz="3100" i="1" dirty="0" err="1">
                <a:solidFill>
                  <a:srgbClr val="000000"/>
                </a:solidFill>
                <a:latin typeface="Ubuntu"/>
                <a:ea typeface="Ubuntu"/>
              </a:rPr>
              <a:t>α</a:t>
            </a:r>
            <a:r>
              <a:rPr lang="ru-RU" sz="3100" dirty="0" err="1">
                <a:solidFill>
                  <a:srgbClr val="000000"/>
                </a:solidFill>
                <a:latin typeface="Bookman Old Style"/>
              </a:rPr>
              <a:t>-срезов </a:t>
            </a:r>
            <a:r>
              <a:rPr lang="ru-RU" sz="3100" dirty="0">
                <a:solidFill>
                  <a:srgbClr val="000000"/>
                </a:solidFill>
                <a:latin typeface="Bookman Old Style"/>
              </a:rPr>
              <a:t>или они заданы для разных значений </a:t>
            </a:r>
            <a:r>
              <a:rPr lang="ru-RU" sz="3100" i="1" dirty="0" err="1" smtClean="0">
                <a:solidFill>
                  <a:srgbClr val="000000"/>
                </a:solidFill>
                <a:latin typeface="Ubuntu"/>
                <a:ea typeface="Ubuntu"/>
              </a:rPr>
              <a:t>α</a:t>
            </a:r>
            <a:r>
              <a:rPr lang="ru-RU" sz="3100" dirty="0" err="1" smtClean="0">
                <a:solidFill>
                  <a:srgbClr val="000000"/>
                </a:solidFill>
                <a:latin typeface="Bookman Old Style"/>
              </a:rPr>
              <a:t>-срезов</a:t>
            </a:r>
            <a:r>
              <a:rPr lang="ru-RU" sz="3100" dirty="0" smtClean="0">
                <a:solidFill>
                  <a:srgbClr val="000000"/>
                </a:solidFill>
                <a:latin typeface="Bookman Old Style"/>
              </a:rPr>
              <a:t>, </a:t>
            </a:r>
            <a:r>
              <a:rPr lang="ru-RU" sz="3100" dirty="0">
                <a:solidFill>
                  <a:srgbClr val="000000"/>
                </a:solidFill>
                <a:latin typeface="Bookman Old Style"/>
              </a:rPr>
              <a:t>то для выполнения арифметических операций нужно найти дополнительные значения (для включения в формулу одинаковых </a:t>
            </a:r>
            <a:r>
              <a:rPr lang="ru-RU" sz="3100" i="1" dirty="0" err="1" smtClean="0">
                <a:solidFill>
                  <a:srgbClr val="000000"/>
                </a:solidFill>
                <a:latin typeface="Ubuntu"/>
                <a:ea typeface="Ubuntu"/>
              </a:rPr>
              <a:t>α</a:t>
            </a:r>
            <a:r>
              <a:rPr lang="ru-RU" sz="3100" dirty="0" err="1" smtClean="0">
                <a:solidFill>
                  <a:srgbClr val="000000"/>
                </a:solidFill>
                <a:latin typeface="Bookman Old Style"/>
              </a:rPr>
              <a:t>-срезов</a:t>
            </a:r>
            <a:r>
              <a:rPr lang="ru-RU" sz="3100" dirty="0">
                <a:solidFill>
                  <a:srgbClr val="000000"/>
                </a:solidFill>
                <a:latin typeface="Bookman Old Style"/>
              </a:rPr>
              <a:t>). </a:t>
            </a:r>
            <a:r>
              <a:rPr lang="ru-RU" sz="2000" dirty="0">
                <a:solidFill>
                  <a:srgbClr val="000000"/>
                </a:solidFill>
                <a:latin typeface="Bookman Old Style"/>
              </a:rPr>
              <a:t>Используется уравнение прямой, проходящей через две точки.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298" name="TextShape 2"/>
          <p:cNvSpPr txBox="1"/>
          <p:nvPr/>
        </p:nvSpPr>
        <p:spPr>
          <a:xfrm>
            <a:off x="611640" y="1772640"/>
            <a:ext cx="8064360" cy="4038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2000">
                <a:solidFill>
                  <a:srgbClr val="000000"/>
                </a:solidFill>
                <a:latin typeface="Bookman Old Style"/>
              </a:rPr>
              <a:t>Взрослый человек. Почти взрослый. Точно взрослый</a:t>
            </a: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2000">
                <a:solidFill>
                  <a:srgbClr val="000000"/>
                </a:solidFill>
                <a:latin typeface="Bookman Old Style"/>
              </a:rPr>
              <a:t>Высокий человек</a:t>
            </a: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2000">
                <a:solidFill>
                  <a:srgbClr val="000000"/>
                </a:solidFill>
                <a:latin typeface="Bookman Old Style"/>
              </a:rPr>
              <a:t>Быстрая передача данных</a:t>
            </a: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2000">
                <a:solidFill>
                  <a:srgbClr val="000000"/>
                </a:solidFill>
                <a:latin typeface="Bookman Old Style"/>
              </a:rPr>
              <a:t>Дорогая квартира (высокая стоимость)</a:t>
            </a: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2000">
                <a:solidFill>
                  <a:srgbClr val="000000"/>
                </a:solidFill>
                <a:latin typeface="Bookman Old Style"/>
              </a:rPr>
              <a:t>Высокая скорость</a:t>
            </a: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2000">
                <a:solidFill>
                  <a:srgbClr val="000000"/>
                </a:solidFill>
                <a:latin typeface="Bookman Old Style"/>
              </a:rPr>
              <a:t>Надежный узел</a:t>
            </a: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2000">
                <a:solidFill>
                  <a:srgbClr val="000000"/>
                </a:solidFill>
                <a:latin typeface="Bookman Old Style"/>
              </a:rPr>
              <a:t>Теплая / холодная / жаркая погода</a:t>
            </a: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2000">
                <a:solidFill>
                  <a:srgbClr val="000000"/>
                </a:solidFill>
                <a:latin typeface="Bookman Old Style"/>
              </a:rPr>
              <a:t>Величина много больше, параметр значительно хуже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2000">
                <a:solidFill>
                  <a:srgbClr val="000000"/>
                </a:solidFill>
                <a:latin typeface="Bookman Old Style"/>
              </a:rPr>
              <a:t>В задачах, где нет четкого определения / ответа</a:t>
            </a: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2000">
                <a:solidFill>
                  <a:srgbClr val="000000"/>
                </a:solidFill>
                <a:latin typeface="Bookman Old Style"/>
              </a:rPr>
              <a:t>В задачах управления слабоструктурированными системами</a:t>
            </a: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2000">
                <a:solidFill>
                  <a:srgbClr val="000000"/>
                </a:solidFill>
                <a:latin typeface="Bookman Old Style"/>
              </a:rPr>
              <a:t>В задачах построения АСУТП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56" name="TextShape 2"/>
          <p:cNvSpPr txBox="1"/>
          <p:nvPr/>
        </p:nvSpPr>
        <p:spPr>
          <a:xfrm>
            <a:off x="539640" y="2061000"/>
            <a:ext cx="7918200" cy="4038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ru-RU" sz="3100" dirty="0">
                <a:solidFill>
                  <a:srgbClr val="000000"/>
                </a:solidFill>
                <a:latin typeface="Bookman Old Style"/>
              </a:rPr>
              <a:t>При работе с </a:t>
            </a:r>
            <a:r>
              <a:rPr lang="ru-RU" sz="3100" dirty="0" err="1">
                <a:solidFill>
                  <a:srgbClr val="000000"/>
                </a:solidFill>
                <a:latin typeface="Bookman Old Style"/>
              </a:rPr>
              <a:t>трапициевидными</a:t>
            </a:r>
            <a:r>
              <a:rPr lang="ru-RU" sz="3100" dirty="0">
                <a:solidFill>
                  <a:srgbClr val="000000"/>
                </a:solidFill>
                <a:latin typeface="Bookman Old Style"/>
              </a:rPr>
              <a:t> или </a:t>
            </a:r>
            <a:r>
              <a:rPr lang="ru-RU" sz="3100" dirty="0" err="1">
                <a:solidFill>
                  <a:srgbClr val="000000"/>
                </a:solidFill>
                <a:latin typeface="Bookman Old Style"/>
              </a:rPr>
              <a:t>трегольными</a:t>
            </a:r>
            <a:r>
              <a:rPr lang="ru-RU" sz="3100" dirty="0">
                <a:solidFill>
                  <a:srgbClr val="000000"/>
                </a:solidFill>
                <a:latin typeface="Bookman Old Style"/>
              </a:rPr>
              <a:t> числами обязательно проверяется вложенность интервалов </a:t>
            </a:r>
            <a:r>
              <a:rPr lang="ru-RU" sz="3100" dirty="0" smtClean="0">
                <a:solidFill>
                  <a:srgbClr val="000000"/>
                </a:solidFill>
                <a:latin typeface="Bookman Old Style"/>
              </a:rPr>
              <a:t>(значений нижних и верхних границ для </a:t>
            </a:r>
            <a:r>
              <a:rPr lang="ru-RU" sz="3100" i="1" dirty="0" err="1">
                <a:solidFill>
                  <a:srgbClr val="000000"/>
                </a:solidFill>
                <a:latin typeface="Ubuntu"/>
                <a:ea typeface="Ubuntu"/>
              </a:rPr>
              <a:t>α</a:t>
            </a:r>
            <a:r>
              <a:rPr lang="ru-RU" sz="3100" i="1" dirty="0" err="1">
                <a:solidFill>
                  <a:srgbClr val="000000"/>
                </a:solidFill>
                <a:latin typeface="Bookman Old Style"/>
              </a:rPr>
              <a:t>-</a:t>
            </a:r>
            <a:r>
              <a:rPr lang="ru-RU" sz="3100" dirty="0" err="1">
                <a:solidFill>
                  <a:srgbClr val="000000"/>
                </a:solidFill>
                <a:latin typeface="Bookman Old Style"/>
              </a:rPr>
              <a:t>срезов</a:t>
            </a:r>
            <a:r>
              <a:rPr lang="ru-RU" sz="3100" dirty="0">
                <a:solidFill>
                  <a:srgbClr val="000000"/>
                </a:solidFill>
                <a:latin typeface="Bookman Old Style"/>
              </a:rPr>
              <a:t>) = выпуклость формы.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539640" y="2061000"/>
            <a:ext cx="7918200" cy="4038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3100">
                <a:solidFill>
                  <a:srgbClr val="000000"/>
                </a:solidFill>
                <a:latin typeface="Bookman Old Style"/>
              </a:rPr>
              <a:t>Пример в АСУТП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3100">
                <a:solidFill>
                  <a:srgbClr val="000000"/>
                </a:solidFill>
                <a:latin typeface="Bookman Old Style"/>
              </a:rPr>
              <a:t>Синтез нечеткого регулятора положения</a:t>
            </a: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3100">
                <a:solidFill>
                  <a:srgbClr val="000000"/>
                </a:solidFill>
                <a:latin typeface="Bookman Old Style"/>
              </a:rPr>
              <a:t>Цель – оптимизация режима позиционирования следящего электропривода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60" name="TextShape 2"/>
          <p:cNvSpPr txBox="1"/>
          <p:nvPr/>
        </p:nvSpPr>
        <p:spPr>
          <a:xfrm>
            <a:off x="539640" y="2061000"/>
            <a:ext cx="7918200" cy="4038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6335" t="16040" r="4818" b="10133"/>
          <a:stretch>
            <a:fillRect/>
          </a:stretch>
        </p:blipFill>
        <p:spPr bwMode="auto">
          <a:xfrm>
            <a:off x="683568" y="1772816"/>
            <a:ext cx="7818629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63" name="TextShape 2"/>
          <p:cNvSpPr txBox="1"/>
          <p:nvPr/>
        </p:nvSpPr>
        <p:spPr>
          <a:xfrm>
            <a:off x="539640" y="2061000"/>
            <a:ext cx="7918200" cy="4038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6335" t="13086" r="4818" b="16040"/>
          <a:stretch>
            <a:fillRect/>
          </a:stretch>
        </p:blipFill>
        <p:spPr bwMode="auto">
          <a:xfrm>
            <a:off x="323528" y="1844824"/>
            <a:ext cx="8411435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66" name="TextShape 2"/>
          <p:cNvSpPr txBox="1"/>
          <p:nvPr/>
        </p:nvSpPr>
        <p:spPr>
          <a:xfrm>
            <a:off x="539640" y="2061000"/>
            <a:ext cx="7918200" cy="4038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6335" t="17516" r="4818" b="14563"/>
          <a:stretch>
            <a:fillRect/>
          </a:stretch>
        </p:blipFill>
        <p:spPr bwMode="auto">
          <a:xfrm>
            <a:off x="971599" y="1772816"/>
            <a:ext cx="682667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l="46456" t="47047" r="32282" b="42617"/>
          <a:stretch>
            <a:fillRect/>
          </a:stretch>
        </p:blipFill>
        <p:spPr bwMode="auto">
          <a:xfrm>
            <a:off x="3635896" y="5301208"/>
            <a:ext cx="172819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70" name="TextShape 2"/>
          <p:cNvSpPr txBox="1"/>
          <p:nvPr/>
        </p:nvSpPr>
        <p:spPr>
          <a:xfrm>
            <a:off x="539640" y="2061000"/>
            <a:ext cx="7918200" cy="4038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6335" t="29328" r="3932" b="11610"/>
          <a:stretch>
            <a:fillRect/>
          </a:stretch>
        </p:blipFill>
        <p:spPr bwMode="auto">
          <a:xfrm>
            <a:off x="755576" y="1988840"/>
            <a:ext cx="777686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73" name="TextShape 2"/>
          <p:cNvSpPr txBox="1"/>
          <p:nvPr/>
        </p:nvSpPr>
        <p:spPr>
          <a:xfrm>
            <a:off x="539640" y="2061000"/>
            <a:ext cx="7918200" cy="4038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3100">
                <a:solidFill>
                  <a:srgbClr val="000000"/>
                </a:solidFill>
                <a:latin typeface="Bookman Old Style"/>
              </a:rPr>
              <a:t>Синтез нечеткого регулятора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2400">
                <a:solidFill>
                  <a:srgbClr val="000000"/>
                </a:solidFill>
                <a:latin typeface="Bookman Old Style"/>
              </a:rPr>
              <a:t>Основы автоматизации технологических процессов и производств : [учебное пособие для вузов по специальности "Автоматизация технологических процессов и производств (машиностроение)" направления "Автоматизированные технологии и производства"], стр.108-117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00" name="TextShape 2"/>
          <p:cNvSpPr txBox="1"/>
          <p:nvPr/>
        </p:nvSpPr>
        <p:spPr>
          <a:xfrm>
            <a:off x="539640" y="1845000"/>
            <a:ext cx="8208720" cy="4038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2600">
                <a:solidFill>
                  <a:srgbClr val="000000"/>
                </a:solidFill>
                <a:latin typeface="Bookman Old Style"/>
              </a:rPr>
              <a:t>Лотфи Заде (теория нечетких множеств, теория нечеткой логики, теория мягких вычислений)</a:t>
            </a: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2600">
                <a:solidFill>
                  <a:srgbClr val="000000"/>
                </a:solidFill>
                <a:latin typeface="Bookman Old Style"/>
              </a:rPr>
              <a:t>Нечеткое множество - собрание элементов, которые могут принадлежать этому множеству со степенью от 0 до 1. Причем 0 обозначает абсолютную непринадлежность, а 1 - абсолютную принадлежность множеству.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02" name="TextShape 2"/>
          <p:cNvSpPr txBox="1"/>
          <p:nvPr/>
        </p:nvSpPr>
        <p:spPr>
          <a:xfrm>
            <a:off x="539640" y="2061000"/>
            <a:ext cx="7918200" cy="4038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3100">
                <a:solidFill>
                  <a:srgbClr val="000000"/>
                </a:solidFill>
                <a:latin typeface="Bookman Old Style"/>
              </a:rPr>
              <a:t>Функция принадлежности – субъективная мера принадлежности элемента </a:t>
            </a:r>
            <a:r>
              <a:rPr lang="ru-RU" sz="3100" i="1">
                <a:solidFill>
                  <a:srgbClr val="000000"/>
                </a:solidFill>
                <a:latin typeface="Bookman Old Style"/>
              </a:rPr>
              <a:t>x</a:t>
            </a:r>
            <a:r>
              <a:rPr lang="ru-RU" sz="3100">
                <a:solidFill>
                  <a:srgbClr val="000000"/>
                </a:solidFill>
                <a:latin typeface="Bookman Old Style"/>
              </a:rPr>
              <a:t> нечеткому множеству </a:t>
            </a:r>
            <a:r>
              <a:rPr lang="ru-RU" sz="3100" i="1">
                <a:solidFill>
                  <a:srgbClr val="000000"/>
                </a:solidFill>
                <a:latin typeface="Bookman Old Style"/>
              </a:rPr>
              <a:t>A</a:t>
            </a:r>
            <a:r>
              <a:rPr lang="ru-RU" sz="3100">
                <a:solidFill>
                  <a:srgbClr val="000000"/>
                </a:solidFill>
                <a:latin typeface="Bookman Old Style"/>
              </a:rPr>
              <a:t>.</a:t>
            </a:r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4175" t="28054" r="33556" b="24696"/>
          <a:stretch>
            <a:fillRect/>
          </a:stretch>
        </p:blipFill>
        <p:spPr bwMode="auto">
          <a:xfrm>
            <a:off x="2195736" y="3717032"/>
            <a:ext cx="424847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05" name="TextShape 2"/>
          <p:cNvSpPr txBox="1"/>
          <p:nvPr/>
        </p:nvSpPr>
        <p:spPr>
          <a:xfrm>
            <a:off x="539640" y="2061000"/>
            <a:ext cx="7918200" cy="4038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3100">
                <a:solidFill>
                  <a:srgbClr val="000000"/>
                </a:solidFill>
                <a:latin typeface="Bookman Old Style"/>
              </a:rPr>
              <a:t>Функция принадлежности – субъективная мера принадлежности элемента </a:t>
            </a:r>
            <a:r>
              <a:rPr lang="ru-RU" sz="3100" i="1">
                <a:solidFill>
                  <a:srgbClr val="000000"/>
                </a:solidFill>
                <a:latin typeface="Bookman Old Style"/>
              </a:rPr>
              <a:t>x</a:t>
            </a:r>
            <a:r>
              <a:rPr lang="ru-RU" sz="3100">
                <a:solidFill>
                  <a:srgbClr val="000000"/>
                </a:solidFill>
                <a:latin typeface="Bookman Old Style"/>
              </a:rPr>
              <a:t> нечеткому множеству </a:t>
            </a:r>
            <a:r>
              <a:rPr lang="ru-RU" sz="3100" i="1">
                <a:solidFill>
                  <a:srgbClr val="000000"/>
                </a:solidFill>
                <a:latin typeface="Bookman Old Style"/>
              </a:rPr>
              <a:t>A</a:t>
            </a:r>
            <a:r>
              <a:rPr lang="ru-RU" sz="3100">
                <a:solidFill>
                  <a:srgbClr val="000000"/>
                </a:solidFill>
                <a:latin typeface="Bookman Old Style"/>
              </a:rPr>
              <a:t>.</a:t>
            </a:r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6966" t="20469" r="4818" b="23422"/>
          <a:stretch>
            <a:fillRect/>
          </a:stretch>
        </p:blipFill>
        <p:spPr bwMode="auto">
          <a:xfrm>
            <a:off x="1979712" y="3573016"/>
            <a:ext cx="554461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08" name="TextShape 2"/>
          <p:cNvSpPr txBox="1"/>
          <p:nvPr/>
        </p:nvSpPr>
        <p:spPr>
          <a:xfrm>
            <a:off x="539640" y="2061000"/>
            <a:ext cx="7918200" cy="4038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6080" t="18993" r="4818" b="14563"/>
          <a:stretch>
            <a:fillRect/>
          </a:stretch>
        </p:blipFill>
        <p:spPr bwMode="auto">
          <a:xfrm>
            <a:off x="1043608" y="1844824"/>
            <a:ext cx="7239205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11" name="TextShape 2"/>
          <p:cNvSpPr txBox="1"/>
          <p:nvPr/>
        </p:nvSpPr>
        <p:spPr>
          <a:xfrm>
            <a:off x="467640" y="1845000"/>
            <a:ext cx="8136720" cy="4038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3100">
                <a:solidFill>
                  <a:srgbClr val="000000"/>
                </a:solidFill>
                <a:latin typeface="Bookman Old Style"/>
              </a:rPr>
              <a:t>Альфа-срезы (</a:t>
            </a:r>
            <a:r>
              <a:rPr lang="ru-RU" sz="3100" i="1">
                <a:solidFill>
                  <a:srgbClr val="000000"/>
                </a:solidFill>
                <a:latin typeface="Ubuntu"/>
                <a:ea typeface="Ubuntu"/>
              </a:rPr>
              <a:t>α</a:t>
            </a:r>
            <a:r>
              <a:rPr lang="ru-RU" sz="3100">
                <a:solidFill>
                  <a:srgbClr val="000000"/>
                </a:solidFill>
                <a:latin typeface="Bookman Old Style"/>
              </a:rPr>
              <a:t>-уровни)</a:t>
            </a: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3100">
                <a:solidFill>
                  <a:srgbClr val="000000"/>
                </a:solidFill>
                <a:latin typeface="Bookman Old Style"/>
              </a:rPr>
              <a:t>Выпуклая функция принадлежности (трапециевидная, треугольная)</a:t>
            </a:r>
            <a:endParaRPr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 l="37577" t="21596" r="12724" b="13616"/>
          <a:stretch>
            <a:fillRect/>
          </a:stretch>
        </p:blipFill>
        <p:spPr bwMode="auto">
          <a:xfrm>
            <a:off x="2267744" y="3501008"/>
            <a:ext cx="475252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14" name="TextShape 2"/>
          <p:cNvSpPr txBox="1"/>
          <p:nvPr/>
        </p:nvSpPr>
        <p:spPr>
          <a:xfrm>
            <a:off x="539640" y="2061000"/>
            <a:ext cx="7918200" cy="4038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2600">
                <a:solidFill>
                  <a:srgbClr val="000000"/>
                </a:solidFill>
                <a:latin typeface="Bookman Old Style"/>
              </a:rPr>
              <a:t>! Треугольная и трапециевидная формы – частные случаи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ru-RU" sz="2600">
                <a:solidFill>
                  <a:srgbClr val="000000"/>
                </a:solidFill>
                <a:latin typeface="Bookman Old Style"/>
              </a:rPr>
              <a:t>Функция принадлежности в виде </a:t>
            </a:r>
            <a:r>
              <a:rPr lang="ru-RU" sz="3100" i="1">
                <a:solidFill>
                  <a:srgbClr val="000000"/>
                </a:solidFill>
                <a:latin typeface="Ubuntu"/>
                <a:ea typeface="Ubuntu"/>
              </a:rPr>
              <a:t>α</a:t>
            </a:r>
            <a:r>
              <a:rPr lang="ru-RU" sz="2600">
                <a:solidFill>
                  <a:srgbClr val="000000"/>
                </a:solidFill>
                <a:latin typeface="Bookman Old Style"/>
              </a:rPr>
              <a:t>-срезов  - аппроксимация</a:t>
            </a: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2600">
                <a:solidFill>
                  <a:srgbClr val="000000"/>
                </a:solidFill>
                <a:latin typeface="Bookman Old Style"/>
              </a:rPr>
              <a:t>«Части» левой и правой сторон трапеции не обязательно симметричны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2600">
                <a:solidFill>
                  <a:srgbClr val="000000"/>
                </a:solidFill>
                <a:latin typeface="Bookman Old Style"/>
              </a:rPr>
              <a:t>0 и 1 альфа-срезы задаются всегда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762120" y="533520"/>
            <a:ext cx="7695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336666"/>
                </a:solidFill>
                <a:latin typeface="Arial Black"/>
              </a:rPr>
              <a:t>Нечеткие числа</a:t>
            </a:r>
            <a:endParaRPr/>
          </a:p>
        </p:txBody>
      </p:sp>
      <p:sp>
        <p:nvSpPr>
          <p:cNvPr id="316" name="TextShape 2"/>
          <p:cNvSpPr txBox="1"/>
          <p:nvPr/>
        </p:nvSpPr>
        <p:spPr>
          <a:xfrm>
            <a:off x="467640" y="1845000"/>
            <a:ext cx="7918200" cy="4038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ru-RU" sz="3100" dirty="0">
                <a:solidFill>
                  <a:srgbClr val="000000"/>
                </a:solidFill>
                <a:latin typeface="Bookman Old Style"/>
              </a:rPr>
              <a:t>Сложение нечетких чисел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lang="ru-RU" sz="2000" dirty="0" smtClean="0">
              <a:solidFill>
                <a:srgbClr val="000000"/>
              </a:solidFill>
              <a:latin typeface="Bookman Old Style"/>
            </a:endParaRPr>
          </a:p>
          <a:p>
            <a:pPr algn="just">
              <a:lnSpc>
                <a:spcPct val="100000"/>
              </a:lnSpc>
            </a:pPr>
            <a:endParaRPr lang="ru-RU" sz="2000" dirty="0">
              <a:solidFill>
                <a:srgbClr val="000000"/>
              </a:solidFill>
              <a:latin typeface="Bookman Old Style"/>
            </a:endParaRPr>
          </a:p>
          <a:p>
            <a:pPr algn="just">
              <a:lnSpc>
                <a:spcPct val="100000"/>
              </a:lnSpc>
            </a:pPr>
            <a:endParaRPr lang="ru-RU" sz="2000" dirty="0" smtClean="0">
              <a:solidFill>
                <a:srgbClr val="000000"/>
              </a:solidFill>
              <a:latin typeface="Bookman Old Style"/>
            </a:endParaRPr>
          </a:p>
          <a:p>
            <a:pPr algn="just">
              <a:lnSpc>
                <a:spcPct val="10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Bookman Old Style"/>
              </a:rPr>
              <a:t>складываются </a:t>
            </a:r>
            <a:r>
              <a:rPr lang="ru-RU" sz="2000" dirty="0">
                <a:solidFill>
                  <a:srgbClr val="000000"/>
                </a:solidFill>
                <a:latin typeface="Bookman Old Style"/>
              </a:rPr>
              <a:t>значения верхней границы одного множества со значениями верхней границы другого множества для каждого </a:t>
            </a:r>
            <a:r>
              <a:rPr lang="ru-RU" sz="3100" i="1" dirty="0" err="1">
                <a:solidFill>
                  <a:srgbClr val="000000"/>
                </a:solidFill>
                <a:latin typeface="Ubuntu"/>
                <a:ea typeface="Ubuntu"/>
              </a:rPr>
              <a:t>α</a:t>
            </a:r>
            <a:r>
              <a:rPr lang="ru-RU" sz="2000" dirty="0" err="1">
                <a:solidFill>
                  <a:srgbClr val="000000"/>
                </a:solidFill>
                <a:latin typeface="Bookman Old Style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Bookman Old Style"/>
              </a:rPr>
              <a:t>-среза, аналогично для нижних границ.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317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318" name="Pictur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640" y="2565000"/>
            <a:ext cx="10224720" cy="154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458</Words>
  <Application>Microsoft Office PowerPoint</Application>
  <PresentationFormat>Экран (4:3)</PresentationFormat>
  <Paragraphs>101</Paragraphs>
  <Slides>26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7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Microsoft Equation 3.0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Наталья</cp:lastModifiedBy>
  <cp:revision>2</cp:revision>
  <dcterms:modified xsi:type="dcterms:W3CDTF">2018-09-07T18:07:51Z</dcterms:modified>
</cp:coreProperties>
</file>