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230D-936D-4170-AA38-EFFD6BC88564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6F8F-3C29-49D8-AC80-14F03E9944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hhenko@corp.nstu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600200"/>
            <a:ext cx="7358114" cy="4525963"/>
          </a:xfrm>
        </p:spPr>
        <p:txBody>
          <a:bodyPr/>
          <a:lstStyle/>
          <a:p>
            <a:pPr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Лабораторная работа</a:t>
            </a:r>
          </a:p>
          <a:p>
            <a:pPr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Правила  дизайна элегантных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интерфейсов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928670"/>
            <a:ext cx="821537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92150"/>
            <a:ext cx="8229600" cy="5434013"/>
          </a:xfrm>
        </p:spPr>
      </p:pic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95288" y="476250"/>
            <a:ext cx="8280400" cy="590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92150"/>
            <a:ext cx="8229600" cy="5434013"/>
          </a:xfrm>
        </p:spPr>
      </p:pic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323850" y="404813"/>
            <a:ext cx="8569325" cy="597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31875" y="765175"/>
            <a:ext cx="6635750" cy="5360988"/>
          </a:xfrm>
        </p:spPr>
      </p:pic>
      <p:sp>
        <p:nvSpPr>
          <p:cNvPr id="178179" name="AutoShape 4"/>
          <p:cNvSpPr>
            <a:spLocks noChangeArrowheads="1"/>
          </p:cNvSpPr>
          <p:nvPr/>
        </p:nvSpPr>
        <p:spPr bwMode="auto">
          <a:xfrm>
            <a:off x="4067175" y="1484313"/>
            <a:ext cx="2233613" cy="504825"/>
          </a:xfrm>
          <a:prstGeom prst="flowChartAlternateProcess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8180" name="AutoShape 5"/>
          <p:cNvSpPr>
            <a:spLocks noChangeArrowheads="1"/>
          </p:cNvSpPr>
          <p:nvPr/>
        </p:nvSpPr>
        <p:spPr bwMode="auto">
          <a:xfrm rot="5400000">
            <a:off x="1404144" y="2709069"/>
            <a:ext cx="1223963" cy="504825"/>
          </a:xfrm>
          <a:prstGeom prst="flowChartAlternateProcess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468313" y="549275"/>
            <a:ext cx="7920037" cy="5903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 eaLnBrk="1" hangingPunct="1"/>
            <a:r>
              <a:rPr lang="ru-RU" sz="2400" i="1" u="sng" dirty="0" smtClean="0">
                <a:latin typeface="Times New Roman" pitchFamily="18" charset="0"/>
              </a:rPr>
              <a:t>Решение: используем сетку и гармоничные пропорции</a:t>
            </a:r>
          </a:p>
        </p:txBody>
      </p:sp>
      <p:pic>
        <p:nvPicPr>
          <p:cNvPr id="148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268413"/>
            <a:ext cx="8229600" cy="4857750"/>
          </a:xfrm>
        </p:spPr>
      </p:pic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395288" y="333375"/>
            <a:ext cx="8353425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6338" y="857232"/>
            <a:ext cx="6753248" cy="5268930"/>
          </a:xfrm>
        </p:spPr>
      </p:pic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68313" y="404813"/>
            <a:ext cx="8280400" cy="59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500042"/>
            <a:ext cx="75724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 диалогового окна, перерисованного по сетке и с измененными пропорциями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836613"/>
            <a:ext cx="8229600" cy="4897437"/>
          </a:xfrm>
        </p:spPr>
      </p:pic>
      <p:sp>
        <p:nvSpPr>
          <p:cNvPr id="149507" name="Rectangle 4"/>
          <p:cNvSpPr>
            <a:spLocks noChangeArrowheads="1"/>
          </p:cNvSpPr>
          <p:nvPr/>
        </p:nvSpPr>
        <p:spPr bwMode="auto">
          <a:xfrm>
            <a:off x="2987675" y="908050"/>
            <a:ext cx="71438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68313" y="549275"/>
            <a:ext cx="8351837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3635375" y="981075"/>
            <a:ext cx="4897438" cy="460851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52638" y="620713"/>
            <a:ext cx="5472112" cy="5505450"/>
          </a:xfrm>
        </p:spPr>
      </p:pic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4932363" y="1125538"/>
            <a:ext cx="4318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971550" y="549275"/>
            <a:ext cx="7129463" cy="561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982663"/>
            <a:ext cx="8229600" cy="4967287"/>
          </a:xfrm>
        </p:spPr>
      </p:pic>
      <p:sp>
        <p:nvSpPr>
          <p:cNvPr id="151555" name="Rectangle 4"/>
          <p:cNvSpPr>
            <a:spLocks noChangeArrowheads="1"/>
          </p:cNvSpPr>
          <p:nvPr/>
        </p:nvSpPr>
        <p:spPr bwMode="auto">
          <a:xfrm>
            <a:off x="1908175" y="1628775"/>
            <a:ext cx="287338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68313" y="620713"/>
            <a:ext cx="8351837" cy="59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3635375" y="1341438"/>
            <a:ext cx="4968875" cy="453548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908050"/>
            <a:ext cx="8229600" cy="4826000"/>
          </a:xfrm>
        </p:spPr>
      </p:pic>
      <p:sp>
        <p:nvSpPr>
          <p:cNvPr id="152579" name="Rectangle 4"/>
          <p:cNvSpPr>
            <a:spLocks noChangeArrowheads="1"/>
          </p:cNvSpPr>
          <p:nvPr/>
        </p:nvSpPr>
        <p:spPr bwMode="auto">
          <a:xfrm>
            <a:off x="2051050" y="1268413"/>
            <a:ext cx="2889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68313" y="476250"/>
            <a:ext cx="8424862" cy="5976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924300" y="981075"/>
            <a:ext cx="4751388" cy="489585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836613"/>
            <a:ext cx="8229600" cy="5289550"/>
          </a:xfrm>
        </p:spPr>
      </p:pic>
      <p:sp>
        <p:nvSpPr>
          <p:cNvPr id="153603" name="Rectangle 4"/>
          <p:cNvSpPr>
            <a:spLocks noChangeArrowheads="1"/>
          </p:cNvSpPr>
          <p:nvPr/>
        </p:nvSpPr>
        <p:spPr bwMode="auto">
          <a:xfrm>
            <a:off x="2051050" y="1268413"/>
            <a:ext cx="433388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39750" y="620713"/>
            <a:ext cx="8135938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924300" y="908050"/>
            <a:ext cx="4608513" cy="5257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Работа выполняется бригадой из 2-3 студентов.</a:t>
            </a:r>
          </a:p>
          <a:p>
            <a:pPr>
              <a:buNone/>
            </a:pP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Цель работы: изучение правил элегантности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дизайна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пользовательских интерфейсов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Программа работы: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Познакомиться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правилами дизайна элегантных интерфейсов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Выбрать для проверки на элегантность 2-3 экранных формы какого-нибудь приложения (выбор осуществляет студент).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скриншотах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выбранных экранных форм указать, если будут обнаружены,  места нарушения правил элегантности с пояснением сути нарушения.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Оформить результаты работы в виде отчета в электронной форме. Отчет один на бригаду.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Отчет выслать на электронную почту по адресу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tereshhenko@corp.nstu.ru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500042"/>
            <a:ext cx="8286808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765175"/>
            <a:ext cx="8229600" cy="5360988"/>
          </a:xfrm>
        </p:spPr>
      </p:pic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2195513" y="1268413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140200" y="836613"/>
            <a:ext cx="4392613" cy="5329237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468313" y="549275"/>
            <a:ext cx="8280400" cy="5903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215370" cy="1439850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Объектов в интерфейсах много.  Если они обладают выдержанными пропорциями, картинка сильно выигрывает. Например, набор прямоугольников с  пропорциями 1х1, 1х2, 2х1 и 2х2 (сверху) выглядит лучше внешне похожего набора произвольных пропорций (снизу).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521497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8596" y="357166"/>
            <a:ext cx="8358246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14423"/>
            <a:ext cx="7929618" cy="407196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Количество воспринимаемых глазом объектов гораздо больше, чем количество объектов функциональных.</a:t>
            </a:r>
          </a:p>
          <a:p>
            <a:pPr marL="571500" indent="-571500">
              <a:buFont typeface="+mj-lt"/>
              <a:buAutoNum type="romanU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Пустое пространство между прямоугольниками воспринимается взглядом как объект и тоже требует пропорций.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714356"/>
            <a:ext cx="80010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7901014" cy="1000132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слайде  прямоугольники (объекты) одинаковы, но изначальное расстояние между ними, равное 1/2, не выдерживается в нижнем варианте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535785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42910" y="500042"/>
            <a:ext cx="8215370" cy="6143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285860"/>
            <a:ext cx="8043890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Задание 1: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1. Выберите 2 экранные формы  программного продукта для проверки их на соответствие   правилу:</a:t>
            </a:r>
          </a:p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Все размеры и все пропорции должны быть взаимосвязаны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2. Результаты анализа занесите в отчет по лабораторной работе. 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857232"/>
            <a:ext cx="8001056" cy="528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642918"/>
            <a:ext cx="7643866" cy="548324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400" b="1" i="1" u="sng" dirty="0" smtClean="0"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en-US" sz="4400" b="1" i="1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44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	Нужен заголовок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Общая черта всех сообщений - если хотите быть услышанными и воспринятыми серьезно, передавайте свое сообщение четко.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Первое же сообщение, которое интерфейс передает своему пользователю, это «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Я есть вот это».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Это сообщение чрезвычайно важно: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поскольку оно первое;</a:t>
            </a:r>
          </a:p>
          <a:p>
            <a:pPr lvl="1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потому что оно освобождает пользователя от необходимости самому догадываться о том, что это такое появилось на экране.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Хоть пользователь и инициировал появление интерфейса сам, он не уверен, что открылось именно то, что ему нужно. Это все равно что газетный лист совершенно без заголовков - вся информация на месте, но читать неприятно.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400" i="1" dirty="0" smtClean="0">
                <a:latin typeface="Times New Roman" pitchFamily="18" charset="0"/>
                <a:cs typeface="Times New Roman" pitchFamily="18" charset="0"/>
              </a:rPr>
              <a:t>Самый простой способ сделать адекватное первое сообщение - снабдить интерфейс </a:t>
            </a:r>
            <a:r>
              <a:rPr lang="ru-RU" sz="4400" i="1" u="sng" dirty="0" smtClean="0">
                <a:latin typeface="Times New Roman" pitchFamily="18" charset="0"/>
                <a:cs typeface="Times New Roman" pitchFamily="18" charset="0"/>
              </a:rPr>
              <a:t>заметным</a:t>
            </a:r>
            <a:r>
              <a:rPr lang="ru-RU" sz="4400" i="1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4400" i="1" u="sng" dirty="0" smtClean="0">
                <a:latin typeface="Times New Roman" pitchFamily="18" charset="0"/>
                <a:cs typeface="Times New Roman" pitchFamily="18" charset="0"/>
              </a:rPr>
              <a:t>визуально значимым </a:t>
            </a:r>
            <a:r>
              <a:rPr lang="ru-RU" sz="4400" i="1" dirty="0" smtClean="0">
                <a:latin typeface="Times New Roman" pitchFamily="18" charset="0"/>
                <a:cs typeface="Times New Roman" pitchFamily="18" charset="0"/>
              </a:rPr>
              <a:t>заголовком.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571480"/>
            <a:ext cx="7715304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785794"/>
            <a:ext cx="7572428" cy="5240343"/>
          </a:xfrm>
        </p:spPr>
        <p:txBody>
          <a:bodyPr>
            <a:no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с ним обстоят дела у выбранного Вами интерфейса для исследования?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анализа занесите в отчет по лабораторной работе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785794"/>
            <a:ext cx="7786742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8001055" cy="562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00034" y="571480"/>
            <a:ext cx="835824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Пример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714356"/>
            <a:ext cx="7500990" cy="5500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072493" cy="569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57158" y="357166"/>
            <a:ext cx="8429684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428604"/>
            <a:ext cx="8215370" cy="578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643866" cy="71438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перерисовать это окно без атавистической вкладки, но с явным заголовком, то получим...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04" y="1285860"/>
            <a:ext cx="5857916" cy="5072098"/>
          </a:xfrm>
        </p:spPr>
      </p:pic>
      <p:sp>
        <p:nvSpPr>
          <p:cNvPr id="5" name="Прямоугольник 4"/>
          <p:cNvSpPr/>
          <p:nvPr/>
        </p:nvSpPr>
        <p:spPr>
          <a:xfrm>
            <a:off x="642910" y="428604"/>
            <a:ext cx="7929618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642918"/>
            <a:ext cx="8186766" cy="548324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4400" b="1" i="1" dirty="0" smtClean="0">
                <a:latin typeface="Times New Roman" pitchFamily="18" charset="0"/>
                <a:cs typeface="Times New Roman" pitchFamily="18" charset="0"/>
              </a:rPr>
              <a:t>Правила  дизайна элегантных интерфейсов</a:t>
            </a:r>
          </a:p>
          <a:p>
            <a:pPr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Интерфейс может и должен быть элегантным, просто потому, что:</a:t>
            </a: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элегантность практически универсальна, т.е. воспринимается всеми европейцами примерно одинаково;</a:t>
            </a: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элегантность не требует вложений ресурсов в разработку. </a:t>
            </a: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неэлегантный интерфейс разрабатывается теми же средствами и за то же время, что и элегантный.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Причины  неэлегантности  современных интерфейсов: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При разработке интерфейсной графики думают прежде всего о красоте. Красота редко является абсолютной. В результате, в погоне за выполнением </a:t>
            </a:r>
            <a:r>
              <a:rPr lang="ru-RU" sz="3500" dirty="0" err="1" smtClean="0">
                <a:latin typeface="Times New Roman" pitchFamily="18" charset="0"/>
                <a:cs typeface="Times New Roman" pitchFamily="18" charset="0"/>
              </a:rPr>
              <a:t>программы-максимум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(красота), забывают о </a:t>
            </a:r>
            <a:r>
              <a:rPr lang="ru-RU" sz="3500" dirty="0" err="1" smtClean="0">
                <a:latin typeface="Times New Roman" pitchFamily="18" charset="0"/>
                <a:cs typeface="Times New Roman" pitchFamily="18" charset="0"/>
              </a:rPr>
              <a:t>программе-минимум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(элегантность, гармония).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Большинство интерфейсов  разрабатываются вообще без участия дизайнера. Способность  программиста делать привлекательные интерфейсы зависит от его культурного уровня. Хорошему программисту не обязательно иметь высокий культурный уровень и он не обязан думать об эстетике. Спрашивать с него лишнее – это непродуктивно.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Существует устойчивое мнение, что интерфейсу вообще привлекательность не нужна. Соответственно, о ней и не думают.</a:t>
            </a:r>
          </a:p>
          <a:p>
            <a:pPr>
              <a:buNone/>
            </a:pPr>
            <a:endParaRPr lang="ru-RU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500042"/>
            <a:ext cx="8215370" cy="592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 eaLnBrk="1" hangingPunct="1"/>
            <a:r>
              <a:rPr lang="ru-RU" sz="2400" i="1" u="sng" dirty="0" smtClean="0">
                <a:latin typeface="Times New Roman" pitchFamily="18" charset="0"/>
              </a:rPr>
              <a:t>Использование цвета</a:t>
            </a:r>
          </a:p>
        </p:txBody>
      </p:sp>
      <p:pic>
        <p:nvPicPr>
          <p:cNvPr id="1556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908050"/>
            <a:ext cx="7931150" cy="5218113"/>
          </a:xfrm>
        </p:spPr>
      </p:pic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755650" y="1341438"/>
            <a:ext cx="4752975" cy="47513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50825" y="260350"/>
            <a:ext cx="8569325" cy="619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86446" y="1285860"/>
            <a:ext cx="164307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428604"/>
            <a:ext cx="300039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Правило 3</a:t>
            </a:r>
            <a:endParaRPr lang="ru-RU" sz="3200" b="1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765175"/>
            <a:ext cx="7859713" cy="5360988"/>
          </a:xfrm>
        </p:spPr>
      </p:pic>
      <p:sp>
        <p:nvSpPr>
          <p:cNvPr id="156675" name="Rectangle 4"/>
          <p:cNvSpPr>
            <a:spLocks noChangeArrowheads="1"/>
          </p:cNvSpPr>
          <p:nvPr/>
        </p:nvSpPr>
        <p:spPr bwMode="auto">
          <a:xfrm>
            <a:off x="684213" y="908050"/>
            <a:ext cx="4679950" cy="4968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95288" y="549275"/>
            <a:ext cx="8280400" cy="583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92150"/>
            <a:ext cx="8229600" cy="5434013"/>
          </a:xfrm>
        </p:spPr>
      </p:pic>
      <p:sp>
        <p:nvSpPr>
          <p:cNvPr id="157699" name="Rectangle 4"/>
          <p:cNvSpPr>
            <a:spLocks noChangeArrowheads="1"/>
          </p:cNvSpPr>
          <p:nvPr/>
        </p:nvSpPr>
        <p:spPr bwMode="auto">
          <a:xfrm>
            <a:off x="7885113" y="1268413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95288" y="620713"/>
            <a:ext cx="8353425" cy="5688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00760" y="1714488"/>
            <a:ext cx="264320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692150"/>
            <a:ext cx="7200900" cy="5041900"/>
          </a:xfrm>
        </p:spPr>
      </p:pic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6084888" y="1484313"/>
            <a:ext cx="719137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11188" y="692150"/>
            <a:ext cx="7848600" cy="5329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807249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28596" y="500042"/>
            <a:ext cx="8429684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5786" y="714356"/>
            <a:ext cx="7643866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4294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Фон черный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71546"/>
            <a:ext cx="585791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71472" y="500042"/>
            <a:ext cx="7786742" cy="5857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Фон белый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0"/>
            <a:ext cx="5643601" cy="477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000100" y="571480"/>
            <a:ext cx="7286676" cy="578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Какой вариант нравится?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8605" y="1600200"/>
            <a:ext cx="44267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857224" y="571480"/>
            <a:ext cx="7572428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214422"/>
            <a:ext cx="7643866" cy="4911741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Сделать любой интерфейс элегантным можно, используя всего три правила. </a:t>
            </a:r>
          </a:p>
          <a:p>
            <a:pPr marL="514350" indent="-514350">
              <a:buFont typeface="+mj-lt"/>
              <a:buAutoNum type="alphaUcPeriod"/>
            </a:pP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Эти правила подходят к любым интерфейсам.</a:t>
            </a:r>
          </a:p>
          <a:p>
            <a:pPr marL="514350" indent="-514350">
              <a:buFont typeface="+mj-lt"/>
              <a:buAutoNum type="alphaUcPeriod"/>
            </a:pP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В разных интерфейсах различается только важность каждого шага и правила</a:t>
            </a:r>
            <a:endParaRPr lang="ru-RU" sz="3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000108"/>
            <a:ext cx="778674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i="1" u="sng" dirty="0" smtClean="0">
                <a:latin typeface="Times New Roman" pitchFamily="18" charset="0"/>
                <a:cs typeface="Times New Roman" pitchFamily="18" charset="0"/>
              </a:rPr>
              <a:t>Правило 1</a:t>
            </a:r>
          </a:p>
          <a:p>
            <a:pPr>
              <a:buNone/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Все размеры и все пропорции должны быть взаимосвязаны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Нарушение  правила  покажем  на слайдах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857232"/>
            <a:ext cx="79296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215238" cy="785818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скриншот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(драйвер видеокарт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ATI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), по-видимому, является красивым, 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но интерфейс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не элегантен.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585791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1472" y="428604"/>
            <a:ext cx="8001056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20713"/>
            <a:ext cx="8229600" cy="5505450"/>
          </a:xfrm>
        </p:spPr>
      </p:pic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68313" y="404813"/>
            <a:ext cx="8280400" cy="597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92150"/>
            <a:ext cx="8229600" cy="5434013"/>
          </a:xfrm>
        </p:spPr>
      </p:pic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68313" y="333375"/>
            <a:ext cx="8351837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692150"/>
            <a:ext cx="8229600" cy="5434013"/>
          </a:xfrm>
        </p:spPr>
      </p:pic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95288" y="404813"/>
            <a:ext cx="8353425" cy="597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307</Words>
  <Application>Microsoft Office PowerPoint</Application>
  <PresentationFormat>Экран (4:3)</PresentationFormat>
  <Paragraphs>65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  Этот скриншот (драйвер видеокарт ATI), по-видимому, является красивым,   но интерфейс не элегантен.  </vt:lpstr>
      <vt:lpstr>Слайд 7</vt:lpstr>
      <vt:lpstr>Слайд 8</vt:lpstr>
      <vt:lpstr>Слайд 9</vt:lpstr>
      <vt:lpstr>Слайд 10</vt:lpstr>
      <vt:lpstr>Слайд 11</vt:lpstr>
      <vt:lpstr>Слайд 12</vt:lpstr>
      <vt:lpstr>Решение: используем сетку и гармоничные пропорции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Объектов в интерфейсах много.  Если они обладают выдержанными пропорциями, картинка сильно выигрывает. Например, набор прямоугольников с  пропорциями 1х1, 1х2, 2х1 и 2х2 (сверху) выглядит лучше внешне похожего набора произвольных пропорций (снизу).</vt:lpstr>
      <vt:lpstr>Слайд 22</vt:lpstr>
      <vt:lpstr>На слайде  прямоугольники (объекты) одинаковы, но изначальное расстояние между ними, равное 1/2, не выдерживается в нижнем варианте </vt:lpstr>
      <vt:lpstr>Слайд 24</vt:lpstr>
      <vt:lpstr>Слайд 25</vt:lpstr>
      <vt:lpstr>Слайд 26</vt:lpstr>
      <vt:lpstr>Слайд 27</vt:lpstr>
      <vt:lpstr>Слайд 28</vt:lpstr>
      <vt:lpstr> Если перерисовать это окно без атавистической вкладки, но с явным заголовком, то получим... </vt:lpstr>
      <vt:lpstr>Использование цвета</vt:lpstr>
      <vt:lpstr>Слайд 31</vt:lpstr>
      <vt:lpstr>Слайд 32</vt:lpstr>
      <vt:lpstr>Слайд 33</vt:lpstr>
      <vt:lpstr>Слайд 34</vt:lpstr>
      <vt:lpstr>Фон черный</vt:lpstr>
      <vt:lpstr>Фон белый</vt:lpstr>
      <vt:lpstr>Какой вариант нравится?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Петр</dc:creator>
  <cp:lastModifiedBy>Петр</cp:lastModifiedBy>
  <cp:revision>4</cp:revision>
  <dcterms:created xsi:type="dcterms:W3CDTF">2019-11-26T08:25:53Z</dcterms:created>
  <dcterms:modified xsi:type="dcterms:W3CDTF">2021-10-29T03:56:51Z</dcterms:modified>
</cp:coreProperties>
</file>