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0AF6-9857-4F39-B772-CF480C01360D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CC1A-1DCF-4942-BC3C-336E4C5E4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73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0AF6-9857-4F39-B772-CF480C01360D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CC1A-1DCF-4942-BC3C-336E4C5E4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1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0AF6-9857-4F39-B772-CF480C01360D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CC1A-1DCF-4942-BC3C-336E4C5E4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404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0AF6-9857-4F39-B772-CF480C01360D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CC1A-1DCF-4942-BC3C-336E4C5E40C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3160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0AF6-9857-4F39-B772-CF480C01360D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CC1A-1DCF-4942-BC3C-336E4C5E4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018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0AF6-9857-4F39-B772-CF480C01360D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CC1A-1DCF-4942-BC3C-336E4C5E4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113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0AF6-9857-4F39-B772-CF480C01360D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CC1A-1DCF-4942-BC3C-336E4C5E4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008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0AF6-9857-4F39-B772-CF480C01360D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CC1A-1DCF-4942-BC3C-336E4C5E4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239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0AF6-9857-4F39-B772-CF480C01360D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CC1A-1DCF-4942-BC3C-336E4C5E4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49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0AF6-9857-4F39-B772-CF480C01360D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CC1A-1DCF-4942-BC3C-336E4C5E4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79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0AF6-9857-4F39-B772-CF480C01360D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CC1A-1DCF-4942-BC3C-336E4C5E4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80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0AF6-9857-4F39-B772-CF480C01360D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CC1A-1DCF-4942-BC3C-336E4C5E4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64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0AF6-9857-4F39-B772-CF480C01360D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CC1A-1DCF-4942-BC3C-336E4C5E4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01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0AF6-9857-4F39-B772-CF480C01360D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CC1A-1DCF-4942-BC3C-336E4C5E4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53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0AF6-9857-4F39-B772-CF480C01360D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CC1A-1DCF-4942-BC3C-336E4C5E4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81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0AF6-9857-4F39-B772-CF480C01360D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CC1A-1DCF-4942-BC3C-336E4C5E4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22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0AF6-9857-4F39-B772-CF480C01360D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CC1A-1DCF-4942-BC3C-336E4C5E4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84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0AF6-9857-4F39-B772-CF480C01360D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1CC1A-1DCF-4942-BC3C-336E4C5E4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193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Persuasive strategies in business communication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5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Conflict management – strategies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</a:t>
            </a:r>
            <a:r>
              <a:rPr lang="en-IN" sz="2800" dirty="0"/>
              <a:t>ollaborating : win - win</a:t>
            </a:r>
          </a:p>
          <a:p>
            <a:r>
              <a:rPr lang="en-IN" sz="2800" dirty="0"/>
              <a:t>Compromising : win / lose – win / lose</a:t>
            </a:r>
          </a:p>
          <a:p>
            <a:r>
              <a:rPr lang="en-IN" sz="2800" dirty="0"/>
              <a:t>Accommodating : lose - win</a:t>
            </a:r>
          </a:p>
          <a:p>
            <a:r>
              <a:rPr lang="en-IN" sz="2800" dirty="0"/>
              <a:t>Competing : win - lose</a:t>
            </a:r>
          </a:p>
          <a:p>
            <a:r>
              <a:rPr lang="en-IN" sz="2800" dirty="0"/>
              <a:t>Avoiding : lose - lose</a:t>
            </a:r>
          </a:p>
        </p:txBody>
      </p:sp>
    </p:spTree>
    <p:extLst>
      <p:ext uri="{BB962C8B-B14F-4D97-AF65-F5344CB8AC3E}">
        <p14:creationId xmlns:p14="http://schemas.microsoft.com/office/powerpoint/2010/main" val="292112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Conflict management – mediation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391478"/>
            <a:ext cx="10353762" cy="4399722"/>
          </a:xfrm>
        </p:spPr>
        <p:txBody>
          <a:bodyPr>
            <a:noAutofit/>
          </a:bodyPr>
          <a:lstStyle/>
          <a:p>
            <a:r>
              <a:rPr lang="en-IN" sz="2400" dirty="0"/>
              <a:t>Process in which disputing parties discuss their situation with the goal of reaching a mutually satisfactory agreement with the help of a neutral third party</a:t>
            </a:r>
          </a:p>
          <a:p>
            <a:r>
              <a:rPr lang="en-IN" sz="2400" dirty="0"/>
              <a:t>Successful mediators : experienced, ethical, creative, flexible</a:t>
            </a:r>
          </a:p>
          <a:p>
            <a:r>
              <a:rPr lang="en-IN" sz="2400" dirty="0"/>
              <a:t>Stages of mediation : introduction, problem determination, problem identification, generation and evaluation of objects, selection of option, agreement / no agreement / partial agreement</a:t>
            </a:r>
          </a:p>
        </p:txBody>
      </p:sp>
    </p:spTree>
    <p:extLst>
      <p:ext uri="{BB962C8B-B14F-4D97-AF65-F5344CB8AC3E}">
        <p14:creationId xmlns:p14="http://schemas.microsoft.com/office/powerpoint/2010/main" val="287516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Conflict management process – words</a:t>
            </a:r>
            <a:br>
              <a:rPr lang="en-IN" dirty="0"/>
            </a:br>
            <a:r>
              <a:rPr lang="en-IN" dirty="0"/>
              <a:t>and phrases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Target words: apology, compromise, threat, side, story, facts, truth – may arise during mediation</a:t>
            </a:r>
          </a:p>
          <a:p>
            <a:r>
              <a:rPr lang="en-IN" sz="2800" dirty="0"/>
              <a:t>Positive / neutral words : full, curiosity, spontaneity, habit, calm, active, pleasure, life, energy, ready</a:t>
            </a:r>
          </a:p>
          <a:p>
            <a:r>
              <a:rPr lang="en-IN" sz="2800" dirty="0"/>
              <a:t>Negative words : anger, forgiveness, closure, complain, compromise, criticism, cynicism, skeptic, tough </a:t>
            </a:r>
          </a:p>
          <a:p>
            <a:r>
              <a:rPr lang="en-IN" sz="2800" dirty="0"/>
              <a:t>Non-verbal elements : posture, facial expression, tone of voice, limb position play a major role</a:t>
            </a:r>
          </a:p>
        </p:txBody>
      </p:sp>
    </p:spTree>
    <p:extLst>
      <p:ext uri="{BB962C8B-B14F-4D97-AF65-F5344CB8AC3E}">
        <p14:creationId xmlns:p14="http://schemas.microsoft.com/office/powerpoint/2010/main" val="190913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01148"/>
          </a:xfrm>
        </p:spPr>
        <p:txBody>
          <a:bodyPr>
            <a:normAutofit fontScale="90000"/>
          </a:bodyPr>
          <a:lstStyle/>
          <a:p>
            <a:r>
              <a:rPr lang="en-IN" dirty="0"/>
              <a:t>Negotiation –basic approaches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26435"/>
            <a:ext cx="10353762" cy="4664765"/>
          </a:xfrm>
        </p:spPr>
        <p:txBody>
          <a:bodyPr>
            <a:noAutofit/>
          </a:bodyPr>
          <a:lstStyle/>
          <a:p>
            <a:r>
              <a:rPr lang="en-IN" sz="2800" dirty="0"/>
              <a:t>Integrative / collaborative / win – win : both sides gain, promotes effective communication, variable amount of to be divided, interests coincide, maximize joint, greater value than before</a:t>
            </a:r>
          </a:p>
          <a:p>
            <a:r>
              <a:rPr lang="en-IN" sz="2800" dirty="0"/>
              <a:t>Distributive / win – lose : one wins other loses, communication is obstructed, fixed resources to be divided, interests oppose, maximize one’s own interests, deteriorate the value</a:t>
            </a:r>
          </a:p>
          <a:p>
            <a:r>
              <a:rPr lang="en-IN" sz="2800" dirty="0"/>
              <a:t>Mixed approach : many situations contain elements of integrative and distributive approaches, at work together</a:t>
            </a:r>
          </a:p>
        </p:txBody>
      </p:sp>
    </p:spTree>
    <p:extLst>
      <p:ext uri="{BB962C8B-B14F-4D97-AF65-F5344CB8AC3E}">
        <p14:creationId xmlns:p14="http://schemas.microsoft.com/office/powerpoint/2010/main" val="269363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87896"/>
          </a:xfrm>
        </p:spPr>
        <p:txBody>
          <a:bodyPr/>
          <a:lstStyle/>
          <a:p>
            <a:r>
              <a:rPr lang="en-IN" dirty="0"/>
              <a:t>Negotiation – six basic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43270"/>
            <a:ext cx="10353762" cy="4147930"/>
          </a:xfrm>
        </p:spPr>
        <p:txBody>
          <a:bodyPr>
            <a:noAutofit/>
          </a:bodyPr>
          <a:lstStyle/>
          <a:p>
            <a:r>
              <a:rPr lang="en-IN" sz="3200" dirty="0"/>
              <a:t>Getting to know one another</a:t>
            </a:r>
          </a:p>
          <a:p>
            <a:r>
              <a:rPr lang="en-IN" sz="3200" dirty="0"/>
              <a:t>Statement of goals and objectives</a:t>
            </a:r>
          </a:p>
          <a:p>
            <a:r>
              <a:rPr lang="en-IN" sz="3200" dirty="0"/>
              <a:t>Starting the process</a:t>
            </a:r>
          </a:p>
          <a:p>
            <a:r>
              <a:rPr lang="en-IN" sz="3200" dirty="0"/>
              <a:t>Expression of disagreement and conflict</a:t>
            </a:r>
          </a:p>
          <a:p>
            <a:r>
              <a:rPr lang="en-IN" sz="3200" dirty="0"/>
              <a:t>Reassessment and compromise</a:t>
            </a:r>
          </a:p>
          <a:p>
            <a:r>
              <a:rPr lang="en-IN" sz="3200" dirty="0"/>
              <a:t>Agreement in principle or settlement</a:t>
            </a:r>
          </a:p>
        </p:txBody>
      </p:sp>
    </p:spTree>
    <p:extLst>
      <p:ext uri="{BB962C8B-B14F-4D97-AF65-F5344CB8AC3E}">
        <p14:creationId xmlns:p14="http://schemas.microsoft.com/office/powerpoint/2010/main" val="239064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31305"/>
            <a:ext cx="10353761" cy="503583"/>
          </a:xfrm>
        </p:spPr>
        <p:txBody>
          <a:bodyPr>
            <a:normAutofit fontScale="90000"/>
          </a:bodyPr>
          <a:lstStyle/>
          <a:p>
            <a:r>
              <a:rPr lang="en-IN" dirty="0"/>
              <a:t>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79443"/>
            <a:ext cx="10353762" cy="4611757"/>
          </a:xfrm>
        </p:spPr>
        <p:txBody>
          <a:bodyPr>
            <a:noAutofit/>
          </a:bodyPr>
          <a:lstStyle/>
          <a:p>
            <a:r>
              <a:rPr lang="en-IN" sz="3200" dirty="0"/>
              <a:t>Influences the thinking / actions of others</a:t>
            </a:r>
          </a:p>
          <a:p>
            <a:r>
              <a:rPr lang="en-IN" sz="3200" dirty="0"/>
              <a:t>Enables organizations to achieve goals</a:t>
            </a:r>
          </a:p>
          <a:p>
            <a:r>
              <a:rPr lang="en-IN" sz="3200" dirty="0"/>
              <a:t>Motivate employees</a:t>
            </a:r>
          </a:p>
          <a:p>
            <a:r>
              <a:rPr lang="en-IN" sz="3200" dirty="0"/>
              <a:t>Market products</a:t>
            </a:r>
          </a:p>
          <a:p>
            <a:r>
              <a:rPr lang="en-IN" sz="3200" dirty="0"/>
              <a:t>Paves way for success</a:t>
            </a:r>
          </a:p>
          <a:p>
            <a:r>
              <a:rPr lang="en-IN" sz="3200" dirty="0"/>
              <a:t>Attract good human resource</a:t>
            </a:r>
          </a:p>
          <a:p>
            <a:r>
              <a:rPr lang="en-IN" sz="3200" dirty="0"/>
              <a:t>Improves relationship</a:t>
            </a:r>
          </a:p>
        </p:txBody>
      </p:sp>
    </p:spTree>
    <p:extLst>
      <p:ext uri="{BB962C8B-B14F-4D97-AF65-F5344CB8AC3E}">
        <p14:creationId xmlns:p14="http://schemas.microsoft.com/office/powerpoint/2010/main" val="300595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Major forms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Advertising</a:t>
            </a:r>
          </a:p>
          <a:p>
            <a:r>
              <a:rPr lang="en-IN" sz="4000" dirty="0"/>
              <a:t>Conflict resolution</a:t>
            </a:r>
          </a:p>
          <a:p>
            <a:r>
              <a:rPr lang="en-IN" sz="4000" dirty="0"/>
              <a:t>Negotiation</a:t>
            </a:r>
          </a:p>
        </p:txBody>
      </p:sp>
    </p:spTree>
    <p:extLst>
      <p:ext uri="{BB962C8B-B14F-4D97-AF65-F5344CB8AC3E}">
        <p14:creationId xmlns:p14="http://schemas.microsoft.com/office/powerpoint/2010/main" val="118174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Advertising communication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77009"/>
            <a:ext cx="10353762" cy="4214191"/>
          </a:xfrm>
        </p:spPr>
        <p:txBody>
          <a:bodyPr>
            <a:noAutofit/>
          </a:bodyPr>
          <a:lstStyle/>
          <a:p>
            <a:r>
              <a:rPr lang="en-IN" sz="2800" dirty="0"/>
              <a:t>Non-personal communication of information, usually paid for and usually persuasive in nature, about products or ideas by identified sponsors through various media</a:t>
            </a:r>
          </a:p>
          <a:p>
            <a:r>
              <a:rPr lang="en-IN" sz="2800" dirty="0"/>
              <a:t>Mostly to persuade; some to inform, educate, create awareness</a:t>
            </a:r>
          </a:p>
          <a:p>
            <a:r>
              <a:rPr lang="en-IN" sz="2800" dirty="0"/>
              <a:t>To advocate a wide variety of ideas, economic, political, religious and social</a:t>
            </a:r>
          </a:p>
          <a:p>
            <a:r>
              <a:rPr lang="en-IN" sz="2800" dirty="0"/>
              <a:t>Media - Radio, television, newspaper, </a:t>
            </a:r>
            <a:r>
              <a:rPr lang="en-IN" sz="2800" dirty="0" err="1"/>
              <a:t>magazines,billboards</a:t>
            </a:r>
            <a:r>
              <a:rPr lang="en-IN" sz="2800" dirty="0"/>
              <a:t>, direct mail, brochures, Internet</a:t>
            </a:r>
          </a:p>
        </p:txBody>
      </p:sp>
    </p:spTree>
    <p:extLst>
      <p:ext uri="{BB962C8B-B14F-4D97-AF65-F5344CB8AC3E}">
        <p14:creationId xmlns:p14="http://schemas.microsoft.com/office/powerpoint/2010/main" val="104060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Advertising communication concepts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31235"/>
            <a:ext cx="10353762" cy="4359965"/>
          </a:xfrm>
        </p:spPr>
        <p:txBody>
          <a:bodyPr>
            <a:normAutofit/>
          </a:bodyPr>
          <a:lstStyle/>
          <a:p>
            <a:r>
              <a:rPr lang="en-IN" sz="2800" dirty="0"/>
              <a:t>Signs : working tools – words, pictures, sounds</a:t>
            </a:r>
          </a:p>
          <a:p>
            <a:r>
              <a:rPr lang="en-IN" sz="2800" dirty="0"/>
              <a:t>Field of experience: consumer’s and advertiser’s life</a:t>
            </a:r>
          </a:p>
          <a:p>
            <a:r>
              <a:rPr lang="en-IN" sz="2800" dirty="0"/>
              <a:t>experience—more overlapping, better results</a:t>
            </a:r>
          </a:p>
          <a:p>
            <a:r>
              <a:rPr lang="en-IN" sz="2800" dirty="0"/>
              <a:t>Meaning not transmitted in the communication : signs are manipulated to produce shared thoughts;</a:t>
            </a:r>
          </a:p>
          <a:p>
            <a:r>
              <a:rPr lang="en-IN" sz="2800" dirty="0"/>
              <a:t>communication fails when signs in advertisement differ in meaning for the two parties </a:t>
            </a:r>
          </a:p>
        </p:txBody>
      </p:sp>
    </p:spTree>
    <p:extLst>
      <p:ext uri="{BB962C8B-B14F-4D97-AF65-F5344CB8AC3E}">
        <p14:creationId xmlns:p14="http://schemas.microsoft.com/office/powerpoint/2010/main" val="214634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Elements of advertising communication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351722"/>
            <a:ext cx="10353762" cy="4439478"/>
          </a:xfrm>
        </p:spPr>
        <p:txBody>
          <a:bodyPr>
            <a:noAutofit/>
          </a:bodyPr>
          <a:lstStyle/>
          <a:p>
            <a:r>
              <a:rPr lang="en-IN" sz="2800" dirty="0"/>
              <a:t>Source : sponsor / author / persona</a:t>
            </a:r>
          </a:p>
          <a:p>
            <a:r>
              <a:rPr lang="en-IN" sz="2800" dirty="0"/>
              <a:t>Encoding : conversion of mental concepts into symbols</a:t>
            </a:r>
          </a:p>
          <a:p>
            <a:r>
              <a:rPr lang="en-IN" sz="2800" dirty="0"/>
              <a:t>Message : images and text in suitable form</a:t>
            </a:r>
          </a:p>
          <a:p>
            <a:r>
              <a:rPr lang="en-IN" sz="2800" dirty="0"/>
              <a:t>Media / channel : communication vehicles</a:t>
            </a:r>
          </a:p>
          <a:p>
            <a:r>
              <a:rPr lang="en-IN" sz="2800" dirty="0"/>
              <a:t>Receiver : decision makers / sponsors / real consumers</a:t>
            </a:r>
          </a:p>
          <a:p>
            <a:r>
              <a:rPr lang="en-IN" sz="2800" dirty="0"/>
              <a:t>Decoding : understanding and interpreting symbols</a:t>
            </a:r>
          </a:p>
          <a:p>
            <a:r>
              <a:rPr lang="en-IN" sz="2800" dirty="0"/>
              <a:t>Feedback : how much has been actually communicated</a:t>
            </a:r>
          </a:p>
          <a:p>
            <a:r>
              <a:rPr lang="en-IN" sz="2800" dirty="0"/>
              <a:t>Noise : environmental, mechanical, psychological</a:t>
            </a:r>
          </a:p>
        </p:txBody>
      </p:sp>
    </p:spTree>
    <p:extLst>
      <p:ext uri="{BB962C8B-B14F-4D97-AF65-F5344CB8AC3E}">
        <p14:creationId xmlns:p14="http://schemas.microsoft.com/office/powerpoint/2010/main" val="213569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Advertising : AIDA master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Attention : first objective to persuade the audience</a:t>
            </a:r>
          </a:p>
          <a:p>
            <a:r>
              <a:rPr lang="en-IN" sz="3600" dirty="0"/>
              <a:t>Interest : to keep the prospect excited</a:t>
            </a:r>
          </a:p>
          <a:p>
            <a:r>
              <a:rPr lang="en-IN" sz="3600" dirty="0"/>
              <a:t>Desire : to create a desire to purchase the product</a:t>
            </a:r>
          </a:p>
          <a:p>
            <a:r>
              <a:rPr lang="en-IN" sz="3600" dirty="0"/>
              <a:t>Action : to provide the prospect a call to action</a:t>
            </a:r>
          </a:p>
        </p:txBody>
      </p:sp>
    </p:spTree>
    <p:extLst>
      <p:ext uri="{BB962C8B-B14F-4D97-AF65-F5344CB8AC3E}">
        <p14:creationId xmlns:p14="http://schemas.microsoft.com/office/powerpoint/2010/main" val="400954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Effective advertisements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Plan the ad around one idea</a:t>
            </a:r>
          </a:p>
          <a:p>
            <a:r>
              <a:rPr lang="en-IN" sz="2800" dirty="0"/>
              <a:t>Identify source fully and clearly</a:t>
            </a:r>
          </a:p>
          <a:p>
            <a:r>
              <a:rPr lang="en-IN" sz="2800" dirty="0"/>
              <a:t>Headline and illustration to support each other</a:t>
            </a:r>
          </a:p>
          <a:p>
            <a:r>
              <a:rPr lang="en-IN" sz="2800" dirty="0"/>
              <a:t>Make the copy easy to understand</a:t>
            </a:r>
          </a:p>
          <a:p>
            <a:r>
              <a:rPr lang="en-IN" sz="2800" dirty="0"/>
              <a:t>Get the main message in the first sentence if possible</a:t>
            </a:r>
          </a:p>
          <a:p>
            <a:r>
              <a:rPr lang="en-IN" sz="2800" dirty="0"/>
              <a:t>Illustrate the product in use</a:t>
            </a:r>
          </a:p>
        </p:txBody>
      </p:sp>
    </p:spTree>
    <p:extLst>
      <p:ext uri="{BB962C8B-B14F-4D97-AF65-F5344CB8AC3E}">
        <p14:creationId xmlns:p14="http://schemas.microsoft.com/office/powerpoint/2010/main" val="80605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Conflict management – sources of</a:t>
            </a:r>
            <a:br>
              <a:rPr lang="en-IN" dirty="0"/>
            </a:br>
            <a:r>
              <a:rPr lang="en-IN" dirty="0"/>
              <a:t>conflicts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Change</a:t>
            </a:r>
          </a:p>
          <a:p>
            <a:r>
              <a:rPr lang="en-IN" sz="3600" dirty="0"/>
              <a:t>Conflicting goals and objectives</a:t>
            </a:r>
          </a:p>
          <a:p>
            <a:r>
              <a:rPr lang="en-IN" sz="3600" dirty="0"/>
              <a:t>Limited resources </a:t>
            </a:r>
          </a:p>
        </p:txBody>
      </p:sp>
    </p:spTree>
    <p:extLst>
      <p:ext uri="{BB962C8B-B14F-4D97-AF65-F5344CB8AC3E}">
        <p14:creationId xmlns:p14="http://schemas.microsoft.com/office/powerpoint/2010/main" val="3899536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</TotalTime>
  <Words>622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Persuasive strategies in business communication </vt:lpstr>
      <vt:lpstr>Importance</vt:lpstr>
      <vt:lpstr>Major forms </vt:lpstr>
      <vt:lpstr>Advertising communication </vt:lpstr>
      <vt:lpstr>Advertising communication concepts  </vt:lpstr>
      <vt:lpstr>Elements of advertising communication </vt:lpstr>
      <vt:lpstr>Advertising : AIDA master formula</vt:lpstr>
      <vt:lpstr>Effective advertisements </vt:lpstr>
      <vt:lpstr>Conflict management – sources of conflicts </vt:lpstr>
      <vt:lpstr>Conflict management – strategies </vt:lpstr>
      <vt:lpstr>Conflict management – mediation </vt:lpstr>
      <vt:lpstr>Conflict management process – words and phrases </vt:lpstr>
      <vt:lpstr>Negotiation –basic approaches </vt:lpstr>
      <vt:lpstr>Negotiation – six basic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Persuasive strategies in business communication</dc:title>
  <dc:creator>Rimma Quadros</dc:creator>
  <cp:lastModifiedBy>Rimma Quadros</cp:lastModifiedBy>
  <cp:revision>3</cp:revision>
  <dcterms:created xsi:type="dcterms:W3CDTF">2016-10-14T16:38:32Z</dcterms:created>
  <dcterms:modified xsi:type="dcterms:W3CDTF">2016-10-14T17:03:03Z</dcterms:modified>
</cp:coreProperties>
</file>