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0" r:id="rId11"/>
    <p:sldId id="265" r:id="rId12"/>
    <p:sldId id="266" r:id="rId13"/>
    <p:sldId id="271" r:id="rId14"/>
    <p:sldId id="272" r:id="rId15"/>
    <p:sldId id="267" r:id="rId16"/>
    <p:sldId id="269" r:id="rId17"/>
    <p:sldId id="268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5F65BE-5384-4FE5-860B-04D794472AB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BBAFA0-F036-4AE5-853B-A47988FB872C}">
      <dgm:prSet phldrT="[Text]"/>
      <dgm:spPr/>
      <dgm:t>
        <a:bodyPr/>
        <a:lstStyle/>
        <a:p>
          <a:r>
            <a:rPr lang="en-US" dirty="0"/>
            <a:t>Production</a:t>
          </a:r>
        </a:p>
      </dgm:t>
    </dgm:pt>
    <dgm:pt modelId="{2215B767-B828-46D5-A83E-1DA1E630AE8F}" type="parTrans" cxnId="{47DAEC5C-85E2-4FEC-910F-B8571BAA0A2B}">
      <dgm:prSet/>
      <dgm:spPr/>
      <dgm:t>
        <a:bodyPr/>
        <a:lstStyle/>
        <a:p>
          <a:endParaRPr lang="en-US"/>
        </a:p>
      </dgm:t>
    </dgm:pt>
    <dgm:pt modelId="{86FDFB12-CEEC-442E-B4E4-4324A4A087AF}" type="sibTrans" cxnId="{47DAEC5C-85E2-4FEC-910F-B8571BAA0A2B}">
      <dgm:prSet/>
      <dgm:spPr/>
      <dgm:t>
        <a:bodyPr/>
        <a:lstStyle/>
        <a:p>
          <a:endParaRPr lang="en-US"/>
        </a:p>
      </dgm:t>
    </dgm:pt>
    <dgm:pt modelId="{B2B2E491-6417-4089-A4CC-8E4F65E1C585}">
      <dgm:prSet phldrT="[Text]"/>
      <dgm:spPr/>
      <dgm:t>
        <a:bodyPr/>
        <a:lstStyle/>
        <a:p>
          <a:r>
            <a:rPr lang="en-US" dirty="0"/>
            <a:t>R &amp; D</a:t>
          </a:r>
        </a:p>
      </dgm:t>
    </dgm:pt>
    <dgm:pt modelId="{4B53BF2A-6F97-4508-9230-FEDA2E4494BA}" type="parTrans" cxnId="{505ABFB9-64DE-445B-BF6A-5195DF4F0681}">
      <dgm:prSet/>
      <dgm:spPr/>
      <dgm:t>
        <a:bodyPr/>
        <a:lstStyle/>
        <a:p>
          <a:endParaRPr lang="en-US"/>
        </a:p>
      </dgm:t>
    </dgm:pt>
    <dgm:pt modelId="{9CEBEBF4-A82C-4D6F-B117-61F7ED442D75}" type="sibTrans" cxnId="{505ABFB9-64DE-445B-BF6A-5195DF4F0681}">
      <dgm:prSet/>
      <dgm:spPr/>
      <dgm:t>
        <a:bodyPr/>
        <a:lstStyle/>
        <a:p>
          <a:endParaRPr lang="en-US"/>
        </a:p>
      </dgm:t>
    </dgm:pt>
    <dgm:pt modelId="{273E52B9-34E9-4BB9-998D-B4399BE625F7}">
      <dgm:prSet phldrT="[Text]"/>
      <dgm:spPr/>
      <dgm:t>
        <a:bodyPr/>
        <a:lstStyle/>
        <a:p>
          <a:r>
            <a:rPr lang="en-US" dirty="0"/>
            <a:t>Purchasing</a:t>
          </a:r>
        </a:p>
      </dgm:t>
    </dgm:pt>
    <dgm:pt modelId="{17BCE6ED-BF07-4B3C-B65A-30965D720156}" type="parTrans" cxnId="{1E0B957E-DEC7-4586-974A-7BD82166D760}">
      <dgm:prSet/>
      <dgm:spPr/>
      <dgm:t>
        <a:bodyPr/>
        <a:lstStyle/>
        <a:p>
          <a:endParaRPr lang="en-US"/>
        </a:p>
      </dgm:t>
    </dgm:pt>
    <dgm:pt modelId="{B4C4EDB6-AA79-4FAE-B9CE-C0A05EB17AC4}" type="sibTrans" cxnId="{1E0B957E-DEC7-4586-974A-7BD82166D760}">
      <dgm:prSet/>
      <dgm:spPr/>
      <dgm:t>
        <a:bodyPr/>
        <a:lstStyle/>
        <a:p>
          <a:endParaRPr lang="en-US"/>
        </a:p>
      </dgm:t>
    </dgm:pt>
    <dgm:pt modelId="{A61152EA-AB79-4BBD-9768-AE4A53D70C99}">
      <dgm:prSet phldrT="[Text]"/>
      <dgm:spPr/>
      <dgm:t>
        <a:bodyPr/>
        <a:lstStyle/>
        <a:p>
          <a:r>
            <a:rPr lang="en-US" dirty="0"/>
            <a:t>Marketing </a:t>
          </a:r>
        </a:p>
      </dgm:t>
    </dgm:pt>
    <dgm:pt modelId="{ED09F711-DF39-41A6-8C91-15EB1122D817}" type="parTrans" cxnId="{27D720DB-A9D2-4211-AEC9-B74D01BE4139}">
      <dgm:prSet/>
      <dgm:spPr/>
      <dgm:t>
        <a:bodyPr/>
        <a:lstStyle/>
        <a:p>
          <a:endParaRPr lang="en-US"/>
        </a:p>
      </dgm:t>
    </dgm:pt>
    <dgm:pt modelId="{8118B6BC-10DF-4F4F-BF09-7D7B467B3CDB}" type="sibTrans" cxnId="{27D720DB-A9D2-4211-AEC9-B74D01BE4139}">
      <dgm:prSet/>
      <dgm:spPr/>
      <dgm:t>
        <a:bodyPr/>
        <a:lstStyle/>
        <a:p>
          <a:endParaRPr lang="en-US"/>
        </a:p>
      </dgm:t>
    </dgm:pt>
    <dgm:pt modelId="{E508A4F9-3EE0-4638-B5BD-F0413B281EF3}">
      <dgm:prSet phldrT="[Text]"/>
      <dgm:spPr/>
      <dgm:t>
        <a:bodyPr/>
        <a:lstStyle/>
        <a:p>
          <a:r>
            <a:rPr lang="en-US" dirty="0"/>
            <a:t>Human Resource </a:t>
          </a:r>
        </a:p>
      </dgm:t>
    </dgm:pt>
    <dgm:pt modelId="{D52121D2-5685-4FA7-8EC6-8401D20CEDE7}" type="parTrans" cxnId="{9EAA9A2E-42E5-4CBB-8475-D9ED4641D61F}">
      <dgm:prSet/>
      <dgm:spPr/>
      <dgm:t>
        <a:bodyPr/>
        <a:lstStyle/>
        <a:p>
          <a:endParaRPr lang="en-US"/>
        </a:p>
      </dgm:t>
    </dgm:pt>
    <dgm:pt modelId="{4C07D1FA-9CE5-4F65-8661-0C86174C5CF3}" type="sibTrans" cxnId="{9EAA9A2E-42E5-4CBB-8475-D9ED4641D61F}">
      <dgm:prSet/>
      <dgm:spPr/>
      <dgm:t>
        <a:bodyPr/>
        <a:lstStyle/>
        <a:p>
          <a:endParaRPr lang="en-US"/>
        </a:p>
      </dgm:t>
    </dgm:pt>
    <dgm:pt modelId="{4AFAC2DB-AB6F-433F-B9D1-082E30C9D399}">
      <dgm:prSet phldrT="[Text]"/>
      <dgm:spPr/>
      <dgm:t>
        <a:bodyPr/>
        <a:lstStyle/>
        <a:p>
          <a:r>
            <a:rPr lang="en-US" dirty="0"/>
            <a:t>Accounting &amp; Finance </a:t>
          </a:r>
        </a:p>
      </dgm:t>
    </dgm:pt>
    <dgm:pt modelId="{2ACAE2E2-8E16-402A-9B15-1E66427629EE}" type="parTrans" cxnId="{F0674C32-CB68-4880-84A4-0C7828F57E5C}">
      <dgm:prSet/>
      <dgm:spPr/>
      <dgm:t>
        <a:bodyPr/>
        <a:lstStyle/>
        <a:p>
          <a:endParaRPr lang="en-US"/>
        </a:p>
      </dgm:t>
    </dgm:pt>
    <dgm:pt modelId="{048A7B68-ACB7-4778-B038-801A5298E8F1}" type="sibTrans" cxnId="{F0674C32-CB68-4880-84A4-0C7828F57E5C}">
      <dgm:prSet/>
      <dgm:spPr/>
      <dgm:t>
        <a:bodyPr/>
        <a:lstStyle/>
        <a:p>
          <a:endParaRPr lang="en-US"/>
        </a:p>
      </dgm:t>
    </dgm:pt>
    <dgm:pt modelId="{1946CC4C-8D50-4244-A515-782744FFDD77}" type="pres">
      <dgm:prSet presAssocID="{FA5F65BE-5384-4FE5-860B-04D794472AB9}" presName="diagram" presStyleCnt="0">
        <dgm:presLayoutVars>
          <dgm:dir/>
          <dgm:resizeHandles val="exact"/>
        </dgm:presLayoutVars>
      </dgm:prSet>
      <dgm:spPr/>
    </dgm:pt>
    <dgm:pt modelId="{52A4EC10-920F-4477-B26C-618DAEF8BF40}" type="pres">
      <dgm:prSet presAssocID="{FCBBAFA0-F036-4AE5-853B-A47988FB872C}" presName="node" presStyleLbl="node1" presStyleIdx="0" presStyleCnt="6">
        <dgm:presLayoutVars>
          <dgm:bulletEnabled val="1"/>
        </dgm:presLayoutVars>
      </dgm:prSet>
      <dgm:spPr/>
    </dgm:pt>
    <dgm:pt modelId="{F871731C-2E48-4B2B-AE8F-9E8CDF9DCB23}" type="pres">
      <dgm:prSet presAssocID="{86FDFB12-CEEC-442E-B4E4-4324A4A087AF}" presName="sibTrans" presStyleCnt="0"/>
      <dgm:spPr/>
    </dgm:pt>
    <dgm:pt modelId="{B9DC1ED4-E7AD-4095-8250-4FD86DF39D73}" type="pres">
      <dgm:prSet presAssocID="{B2B2E491-6417-4089-A4CC-8E4F65E1C585}" presName="node" presStyleLbl="node1" presStyleIdx="1" presStyleCnt="6">
        <dgm:presLayoutVars>
          <dgm:bulletEnabled val="1"/>
        </dgm:presLayoutVars>
      </dgm:prSet>
      <dgm:spPr/>
    </dgm:pt>
    <dgm:pt modelId="{3A3B9870-DC3A-4943-B3FF-615E8586CBB0}" type="pres">
      <dgm:prSet presAssocID="{9CEBEBF4-A82C-4D6F-B117-61F7ED442D75}" presName="sibTrans" presStyleCnt="0"/>
      <dgm:spPr/>
    </dgm:pt>
    <dgm:pt modelId="{9556F696-76FC-43DD-ADD3-0E7E75127F16}" type="pres">
      <dgm:prSet presAssocID="{273E52B9-34E9-4BB9-998D-B4399BE625F7}" presName="node" presStyleLbl="node1" presStyleIdx="2" presStyleCnt="6">
        <dgm:presLayoutVars>
          <dgm:bulletEnabled val="1"/>
        </dgm:presLayoutVars>
      </dgm:prSet>
      <dgm:spPr/>
    </dgm:pt>
    <dgm:pt modelId="{8820DC52-84EA-477B-A18A-1688C667CFA6}" type="pres">
      <dgm:prSet presAssocID="{B4C4EDB6-AA79-4FAE-B9CE-C0A05EB17AC4}" presName="sibTrans" presStyleCnt="0"/>
      <dgm:spPr/>
    </dgm:pt>
    <dgm:pt modelId="{1E4D90E2-4B01-4A2A-B03D-52D1ECF6BFB3}" type="pres">
      <dgm:prSet presAssocID="{A61152EA-AB79-4BBD-9768-AE4A53D70C99}" presName="node" presStyleLbl="node1" presStyleIdx="3" presStyleCnt="6">
        <dgm:presLayoutVars>
          <dgm:bulletEnabled val="1"/>
        </dgm:presLayoutVars>
      </dgm:prSet>
      <dgm:spPr/>
    </dgm:pt>
    <dgm:pt modelId="{D0928D4C-FD19-4713-AA50-566BD0E48CEE}" type="pres">
      <dgm:prSet presAssocID="{8118B6BC-10DF-4F4F-BF09-7D7B467B3CDB}" presName="sibTrans" presStyleCnt="0"/>
      <dgm:spPr/>
    </dgm:pt>
    <dgm:pt modelId="{D5E25183-506D-4A24-939D-1D4A616DCAD9}" type="pres">
      <dgm:prSet presAssocID="{E508A4F9-3EE0-4638-B5BD-F0413B281EF3}" presName="node" presStyleLbl="node1" presStyleIdx="4" presStyleCnt="6" custLinFactNeighborX="-3387" custLinFactNeighborY="-4692">
        <dgm:presLayoutVars>
          <dgm:bulletEnabled val="1"/>
        </dgm:presLayoutVars>
      </dgm:prSet>
      <dgm:spPr/>
    </dgm:pt>
    <dgm:pt modelId="{F99BAC0B-1971-47B8-BEB0-93369C01CE7D}" type="pres">
      <dgm:prSet presAssocID="{4C07D1FA-9CE5-4F65-8661-0C86174C5CF3}" presName="sibTrans" presStyleCnt="0"/>
      <dgm:spPr/>
    </dgm:pt>
    <dgm:pt modelId="{C23A6467-89CF-46EC-AF25-1B7513560A9A}" type="pres">
      <dgm:prSet presAssocID="{4AFAC2DB-AB6F-433F-B9D1-082E30C9D399}" presName="node" presStyleLbl="node1" presStyleIdx="5" presStyleCnt="6" custLinFactNeighborX="1408" custLinFactNeighborY="-4692">
        <dgm:presLayoutVars>
          <dgm:bulletEnabled val="1"/>
        </dgm:presLayoutVars>
      </dgm:prSet>
      <dgm:spPr/>
    </dgm:pt>
  </dgm:ptLst>
  <dgm:cxnLst>
    <dgm:cxn modelId="{20E586D3-27B7-4442-8E46-4A57A3463CA7}" type="presOf" srcId="{FA5F65BE-5384-4FE5-860B-04D794472AB9}" destId="{1946CC4C-8D50-4244-A515-782744FFDD77}" srcOrd="0" destOrd="0" presId="urn:microsoft.com/office/officeart/2005/8/layout/default"/>
    <dgm:cxn modelId="{C4F9C1E9-9ECA-4F1F-94F7-0671FEBD5C49}" type="presOf" srcId="{273E52B9-34E9-4BB9-998D-B4399BE625F7}" destId="{9556F696-76FC-43DD-ADD3-0E7E75127F16}" srcOrd="0" destOrd="0" presId="urn:microsoft.com/office/officeart/2005/8/layout/default"/>
    <dgm:cxn modelId="{47DAEC5C-85E2-4FEC-910F-B8571BAA0A2B}" srcId="{FA5F65BE-5384-4FE5-860B-04D794472AB9}" destId="{FCBBAFA0-F036-4AE5-853B-A47988FB872C}" srcOrd="0" destOrd="0" parTransId="{2215B767-B828-46D5-A83E-1DA1E630AE8F}" sibTransId="{86FDFB12-CEEC-442E-B4E4-4324A4A087AF}"/>
    <dgm:cxn modelId="{9EAA9A2E-42E5-4CBB-8475-D9ED4641D61F}" srcId="{FA5F65BE-5384-4FE5-860B-04D794472AB9}" destId="{E508A4F9-3EE0-4638-B5BD-F0413B281EF3}" srcOrd="4" destOrd="0" parTransId="{D52121D2-5685-4FA7-8EC6-8401D20CEDE7}" sibTransId="{4C07D1FA-9CE5-4F65-8661-0C86174C5CF3}"/>
    <dgm:cxn modelId="{27D720DB-A9D2-4211-AEC9-B74D01BE4139}" srcId="{FA5F65BE-5384-4FE5-860B-04D794472AB9}" destId="{A61152EA-AB79-4BBD-9768-AE4A53D70C99}" srcOrd="3" destOrd="0" parTransId="{ED09F711-DF39-41A6-8C91-15EB1122D817}" sibTransId="{8118B6BC-10DF-4F4F-BF09-7D7B467B3CDB}"/>
    <dgm:cxn modelId="{E9FD443D-D732-4365-9A45-5E91B1CF3006}" type="presOf" srcId="{4AFAC2DB-AB6F-433F-B9D1-082E30C9D399}" destId="{C23A6467-89CF-46EC-AF25-1B7513560A9A}" srcOrd="0" destOrd="0" presId="urn:microsoft.com/office/officeart/2005/8/layout/default"/>
    <dgm:cxn modelId="{1E0B957E-DEC7-4586-974A-7BD82166D760}" srcId="{FA5F65BE-5384-4FE5-860B-04D794472AB9}" destId="{273E52B9-34E9-4BB9-998D-B4399BE625F7}" srcOrd="2" destOrd="0" parTransId="{17BCE6ED-BF07-4B3C-B65A-30965D720156}" sibTransId="{B4C4EDB6-AA79-4FAE-B9CE-C0A05EB17AC4}"/>
    <dgm:cxn modelId="{906B44C2-92C9-4B2E-BCFC-A298A1F3F592}" type="presOf" srcId="{A61152EA-AB79-4BBD-9768-AE4A53D70C99}" destId="{1E4D90E2-4B01-4A2A-B03D-52D1ECF6BFB3}" srcOrd="0" destOrd="0" presId="urn:microsoft.com/office/officeart/2005/8/layout/default"/>
    <dgm:cxn modelId="{F0674C32-CB68-4880-84A4-0C7828F57E5C}" srcId="{FA5F65BE-5384-4FE5-860B-04D794472AB9}" destId="{4AFAC2DB-AB6F-433F-B9D1-082E30C9D399}" srcOrd="5" destOrd="0" parTransId="{2ACAE2E2-8E16-402A-9B15-1E66427629EE}" sibTransId="{048A7B68-ACB7-4778-B038-801A5298E8F1}"/>
    <dgm:cxn modelId="{214674C9-A792-4EA4-9736-F8314D8B846A}" type="presOf" srcId="{B2B2E491-6417-4089-A4CC-8E4F65E1C585}" destId="{B9DC1ED4-E7AD-4095-8250-4FD86DF39D73}" srcOrd="0" destOrd="0" presId="urn:microsoft.com/office/officeart/2005/8/layout/default"/>
    <dgm:cxn modelId="{C1235B18-FEEE-4798-A2B8-22D0680A0939}" type="presOf" srcId="{FCBBAFA0-F036-4AE5-853B-A47988FB872C}" destId="{52A4EC10-920F-4477-B26C-618DAEF8BF40}" srcOrd="0" destOrd="0" presId="urn:microsoft.com/office/officeart/2005/8/layout/default"/>
    <dgm:cxn modelId="{505ABFB9-64DE-445B-BF6A-5195DF4F0681}" srcId="{FA5F65BE-5384-4FE5-860B-04D794472AB9}" destId="{B2B2E491-6417-4089-A4CC-8E4F65E1C585}" srcOrd="1" destOrd="0" parTransId="{4B53BF2A-6F97-4508-9230-FEDA2E4494BA}" sibTransId="{9CEBEBF4-A82C-4D6F-B117-61F7ED442D75}"/>
    <dgm:cxn modelId="{F6801C85-EF0C-4FB9-A193-C0809206157A}" type="presOf" srcId="{E508A4F9-3EE0-4638-B5BD-F0413B281EF3}" destId="{D5E25183-506D-4A24-939D-1D4A616DCAD9}" srcOrd="0" destOrd="0" presId="urn:microsoft.com/office/officeart/2005/8/layout/default"/>
    <dgm:cxn modelId="{4EF6E820-6258-4D29-809D-CA0A82B1042B}" type="presParOf" srcId="{1946CC4C-8D50-4244-A515-782744FFDD77}" destId="{52A4EC10-920F-4477-B26C-618DAEF8BF40}" srcOrd="0" destOrd="0" presId="urn:microsoft.com/office/officeart/2005/8/layout/default"/>
    <dgm:cxn modelId="{0DC23F93-6D59-472B-A055-E62779DE0C70}" type="presParOf" srcId="{1946CC4C-8D50-4244-A515-782744FFDD77}" destId="{F871731C-2E48-4B2B-AE8F-9E8CDF9DCB23}" srcOrd="1" destOrd="0" presId="urn:microsoft.com/office/officeart/2005/8/layout/default"/>
    <dgm:cxn modelId="{8508442B-2009-464F-AC54-75642E37EEF0}" type="presParOf" srcId="{1946CC4C-8D50-4244-A515-782744FFDD77}" destId="{B9DC1ED4-E7AD-4095-8250-4FD86DF39D73}" srcOrd="2" destOrd="0" presId="urn:microsoft.com/office/officeart/2005/8/layout/default"/>
    <dgm:cxn modelId="{BF247E68-96F2-4C68-AAE1-764C3648EF52}" type="presParOf" srcId="{1946CC4C-8D50-4244-A515-782744FFDD77}" destId="{3A3B9870-DC3A-4943-B3FF-615E8586CBB0}" srcOrd="3" destOrd="0" presId="urn:microsoft.com/office/officeart/2005/8/layout/default"/>
    <dgm:cxn modelId="{3EF317B7-CB9A-485E-BA1A-ADEB5AF3F222}" type="presParOf" srcId="{1946CC4C-8D50-4244-A515-782744FFDD77}" destId="{9556F696-76FC-43DD-ADD3-0E7E75127F16}" srcOrd="4" destOrd="0" presId="urn:microsoft.com/office/officeart/2005/8/layout/default"/>
    <dgm:cxn modelId="{31A4BFD5-4486-4759-AFEC-17ABB2E11F64}" type="presParOf" srcId="{1946CC4C-8D50-4244-A515-782744FFDD77}" destId="{8820DC52-84EA-477B-A18A-1688C667CFA6}" srcOrd="5" destOrd="0" presId="urn:microsoft.com/office/officeart/2005/8/layout/default"/>
    <dgm:cxn modelId="{F551D811-685F-49C3-8D0D-26B9EDCF374B}" type="presParOf" srcId="{1946CC4C-8D50-4244-A515-782744FFDD77}" destId="{1E4D90E2-4B01-4A2A-B03D-52D1ECF6BFB3}" srcOrd="6" destOrd="0" presId="urn:microsoft.com/office/officeart/2005/8/layout/default"/>
    <dgm:cxn modelId="{82A050C4-5E51-4089-B843-28EF5B7BD6B8}" type="presParOf" srcId="{1946CC4C-8D50-4244-A515-782744FFDD77}" destId="{D0928D4C-FD19-4713-AA50-566BD0E48CEE}" srcOrd="7" destOrd="0" presId="urn:microsoft.com/office/officeart/2005/8/layout/default"/>
    <dgm:cxn modelId="{B680FBD8-0B21-4352-9305-6F49D9BF4664}" type="presParOf" srcId="{1946CC4C-8D50-4244-A515-782744FFDD77}" destId="{D5E25183-506D-4A24-939D-1D4A616DCAD9}" srcOrd="8" destOrd="0" presId="urn:microsoft.com/office/officeart/2005/8/layout/default"/>
    <dgm:cxn modelId="{329A0465-ADED-4516-B9D3-87266A72A674}" type="presParOf" srcId="{1946CC4C-8D50-4244-A515-782744FFDD77}" destId="{F99BAC0B-1971-47B8-BEB0-93369C01CE7D}" srcOrd="9" destOrd="0" presId="urn:microsoft.com/office/officeart/2005/8/layout/default"/>
    <dgm:cxn modelId="{8C8D75AC-522B-4448-91B1-5D7E9ED1761A}" type="presParOf" srcId="{1946CC4C-8D50-4244-A515-782744FFDD77}" destId="{C23A6467-89CF-46EC-AF25-1B7513560A9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4EC10-920F-4477-B26C-618DAEF8BF40}">
      <dsp:nvSpPr>
        <dsp:cNvPr id="0" name=""/>
        <dsp:cNvSpPr/>
      </dsp:nvSpPr>
      <dsp:spPr>
        <a:xfrm>
          <a:off x="0" y="662516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Production</a:t>
          </a:r>
        </a:p>
      </dsp:txBody>
      <dsp:txXfrm>
        <a:off x="0" y="662516"/>
        <a:ext cx="2539999" cy="1524000"/>
      </dsp:txXfrm>
    </dsp:sp>
    <dsp:sp modelId="{B9DC1ED4-E7AD-4095-8250-4FD86DF39D73}">
      <dsp:nvSpPr>
        <dsp:cNvPr id="0" name=""/>
        <dsp:cNvSpPr/>
      </dsp:nvSpPr>
      <dsp:spPr>
        <a:xfrm>
          <a:off x="2794000" y="662516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R &amp; D</a:t>
          </a:r>
        </a:p>
      </dsp:txBody>
      <dsp:txXfrm>
        <a:off x="2794000" y="662516"/>
        <a:ext cx="2539999" cy="1524000"/>
      </dsp:txXfrm>
    </dsp:sp>
    <dsp:sp modelId="{9556F696-76FC-43DD-ADD3-0E7E75127F16}">
      <dsp:nvSpPr>
        <dsp:cNvPr id="0" name=""/>
        <dsp:cNvSpPr/>
      </dsp:nvSpPr>
      <dsp:spPr>
        <a:xfrm>
          <a:off x="5587999" y="662516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Purchasing</a:t>
          </a:r>
        </a:p>
      </dsp:txBody>
      <dsp:txXfrm>
        <a:off x="5587999" y="662516"/>
        <a:ext cx="2539999" cy="1524000"/>
      </dsp:txXfrm>
    </dsp:sp>
    <dsp:sp modelId="{1E4D90E2-4B01-4A2A-B03D-52D1ECF6BFB3}">
      <dsp:nvSpPr>
        <dsp:cNvPr id="0" name=""/>
        <dsp:cNvSpPr/>
      </dsp:nvSpPr>
      <dsp:spPr>
        <a:xfrm>
          <a:off x="0" y="2440516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Marketing </a:t>
          </a:r>
        </a:p>
      </dsp:txBody>
      <dsp:txXfrm>
        <a:off x="0" y="2440516"/>
        <a:ext cx="2539999" cy="1524000"/>
      </dsp:txXfrm>
    </dsp:sp>
    <dsp:sp modelId="{D5E25183-506D-4A24-939D-1D4A616DCAD9}">
      <dsp:nvSpPr>
        <dsp:cNvPr id="0" name=""/>
        <dsp:cNvSpPr/>
      </dsp:nvSpPr>
      <dsp:spPr>
        <a:xfrm>
          <a:off x="2707970" y="2369010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Human Resource </a:t>
          </a:r>
        </a:p>
      </dsp:txBody>
      <dsp:txXfrm>
        <a:off x="2707970" y="2369010"/>
        <a:ext cx="2539999" cy="1524000"/>
      </dsp:txXfrm>
    </dsp:sp>
    <dsp:sp modelId="{C23A6467-89CF-46EC-AF25-1B7513560A9A}">
      <dsp:nvSpPr>
        <dsp:cNvPr id="0" name=""/>
        <dsp:cNvSpPr/>
      </dsp:nvSpPr>
      <dsp:spPr>
        <a:xfrm>
          <a:off x="5588000" y="2369010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Accounting &amp; Finance </a:t>
          </a:r>
        </a:p>
      </dsp:txBody>
      <dsp:txXfrm>
        <a:off x="5588000" y="2369010"/>
        <a:ext cx="2539999" cy="152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26/09/2016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8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26/09/2016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40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26/09/2016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74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26/09/2016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38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26/09/2016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1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26/09/2016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1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26/09/2016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9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26/09/2016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3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26/09/2016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1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26/09/2016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26/09/2016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41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26/09/2016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76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Understanding specific communication needs- I</a:t>
            </a:r>
          </a:p>
        </p:txBody>
      </p:sp>
      <p:pic>
        <p:nvPicPr>
          <p:cNvPr id="9218" name="Picture 2" descr="https://encrypted-tbn3.gstatic.com/images?q=tbn:ANd9GcQMZeNmpOAn1K4zMMS3nKFiq8eggvhK5qPJBx0C6nwlOixgwfE0y-jc8c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0400" y="3810000"/>
            <a:ext cx="3089275" cy="2016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3291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Communication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479" y="449744"/>
            <a:ext cx="7381460" cy="319844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643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Effective Finance Department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Conveying financially sensitive information and data to financial stakeholders, institutions, analysts, etc.</a:t>
            </a:r>
          </a:p>
          <a:p>
            <a:r>
              <a:rPr lang="en-IN" sz="3600" dirty="0"/>
              <a:t>Forms part of the governance structure</a:t>
            </a:r>
          </a:p>
          <a:p>
            <a:r>
              <a:rPr lang="en-IN" sz="3600" dirty="0"/>
              <a:t>To protect and enhance shareholder value</a:t>
            </a:r>
          </a:p>
          <a:p>
            <a:r>
              <a:rPr lang="en-IN" sz="3600" dirty="0"/>
              <a:t>Requires sharp communication skills</a:t>
            </a:r>
          </a:p>
        </p:txBody>
      </p:sp>
    </p:spTree>
    <p:extLst>
      <p:ext uri="{BB962C8B-B14F-4D97-AF65-F5344CB8AC3E}">
        <p14:creationId xmlns:p14="http://schemas.microsoft.com/office/powerpoint/2010/main" val="3203407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Financial communication – Functional areas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Management </a:t>
            </a:r>
          </a:p>
          <a:p>
            <a:r>
              <a:rPr lang="en-US" sz="4000" dirty="0"/>
              <a:t>Investors </a:t>
            </a:r>
          </a:p>
          <a:p>
            <a:r>
              <a:rPr lang="en-US" sz="4000" dirty="0"/>
              <a:t>Government </a:t>
            </a:r>
          </a:p>
          <a:p>
            <a:r>
              <a:rPr lang="en-US" sz="4000" dirty="0"/>
              <a:t>Banks </a:t>
            </a:r>
          </a:p>
          <a:p>
            <a:r>
              <a:rPr lang="en-US" sz="4000" dirty="0"/>
              <a:t>Considerations </a:t>
            </a:r>
            <a:endParaRPr lang="en-IN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105" y="1547329"/>
            <a:ext cx="38100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93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7979" y="1292777"/>
            <a:ext cx="7057611" cy="1325563"/>
          </a:xfrm>
        </p:spPr>
        <p:txBody>
          <a:bodyPr/>
          <a:lstStyle/>
          <a:p>
            <a:r>
              <a:rPr lang="en-US" b="1" dirty="0"/>
              <a:t>Communications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939" y="598861"/>
            <a:ext cx="3143250" cy="352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65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in 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Simplify </a:t>
            </a:r>
          </a:p>
          <a:p>
            <a:r>
              <a:rPr lang="en-US" sz="3600" dirty="0"/>
              <a:t>Be Transparent </a:t>
            </a:r>
          </a:p>
          <a:p>
            <a:r>
              <a:rPr lang="en-US" sz="3600" dirty="0"/>
              <a:t>Reality check on messages </a:t>
            </a:r>
          </a:p>
          <a:p>
            <a:r>
              <a:rPr lang="en-US" sz="3600" dirty="0"/>
              <a:t>Communicate Early and often </a:t>
            </a:r>
          </a:p>
          <a:p>
            <a:r>
              <a:rPr lang="en-US" sz="3600" dirty="0"/>
              <a:t>Print a copy </a:t>
            </a:r>
          </a:p>
          <a:p>
            <a:r>
              <a:rPr lang="en-US" sz="3600" dirty="0"/>
              <a:t>Be prepared to help 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158" y="2301737"/>
            <a:ext cx="31432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90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Information System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Information technology to provide robust communication network</a:t>
            </a:r>
          </a:p>
          <a:p>
            <a:r>
              <a:rPr lang="en-IN" dirty="0"/>
              <a:t>Computer based information system used to record customer purchase, </a:t>
            </a:r>
          </a:p>
          <a:p>
            <a:r>
              <a:rPr lang="en-IN" dirty="0"/>
              <a:t>keep track of inventory, pay employees, </a:t>
            </a:r>
          </a:p>
          <a:p>
            <a:r>
              <a:rPr lang="en-IN" dirty="0"/>
              <a:t>buy new merchandise, evaluate sales trends, better decision making</a:t>
            </a:r>
          </a:p>
          <a:p>
            <a:r>
              <a:rPr lang="en-IN" dirty="0"/>
              <a:t>Used in marketing, finance, human resource and operations</a:t>
            </a:r>
          </a:p>
        </p:txBody>
      </p:sp>
    </p:spTree>
    <p:extLst>
      <p:ext uri="{BB962C8B-B14F-4D97-AF65-F5344CB8AC3E}">
        <p14:creationId xmlns:p14="http://schemas.microsoft.com/office/powerpoint/2010/main" val="2842129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communication tactics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Be kind but be direct</a:t>
            </a:r>
          </a:p>
          <a:p>
            <a:r>
              <a:rPr lang="en-US" sz="3600" dirty="0"/>
              <a:t>Slow down </a:t>
            </a:r>
          </a:p>
          <a:p>
            <a:r>
              <a:rPr lang="en-US" sz="3600" dirty="0"/>
              <a:t>Have an agenda</a:t>
            </a:r>
          </a:p>
          <a:p>
            <a:r>
              <a:rPr lang="en-US" sz="3600" dirty="0"/>
              <a:t>Paint a real- life picture through a past experience or story </a:t>
            </a:r>
          </a:p>
          <a:p>
            <a:r>
              <a:rPr lang="en-US" sz="3600" dirty="0"/>
              <a:t>Admit when you’re wrong and move 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00245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Marketing and production : must trust each other, share facts, respect each other’s constraints, think strategically</a:t>
            </a:r>
          </a:p>
          <a:p>
            <a:r>
              <a:rPr lang="en-IN" dirty="0"/>
              <a:t>Product development process: communication for smooth and successful product development; customers’ likes and dislikes ; interface among production, marketing and finance departments is necessary</a:t>
            </a:r>
          </a:p>
          <a:p>
            <a:r>
              <a:rPr lang="en-IN" dirty="0"/>
              <a:t>Communication among production, marketing and finance necessary at regular intervals</a:t>
            </a:r>
          </a:p>
        </p:txBody>
      </p:sp>
    </p:spTree>
    <p:extLst>
      <p:ext uri="{BB962C8B-B14F-4D97-AF65-F5344CB8AC3E}">
        <p14:creationId xmlns:p14="http://schemas.microsoft.com/office/powerpoint/2010/main" val="1538247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4347" y="2737264"/>
            <a:ext cx="7828721" cy="1325563"/>
          </a:xfrm>
        </p:spPr>
        <p:txBody>
          <a:bodyPr/>
          <a:lstStyle/>
          <a:p>
            <a:r>
              <a:rPr lang="en-US" dirty="0"/>
              <a:t>Thank you </a:t>
            </a:r>
            <a:br>
              <a:rPr lang="en-US" dirty="0"/>
            </a:br>
            <a:r>
              <a:rPr lang="en-US" dirty="0"/>
              <a:t>Have a nice Day!!!!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021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Departments 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2032000" y="1511300"/>
          <a:ext cx="8128000" cy="4627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Communication in HR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555"/>
            <a:ext cx="10515600" cy="4747408"/>
          </a:xfrm>
        </p:spPr>
        <p:txBody>
          <a:bodyPr>
            <a:normAutofit/>
          </a:bodyPr>
          <a:lstStyle/>
          <a:p>
            <a:r>
              <a:rPr lang="en-IN" dirty="0"/>
              <a:t>Workforce Changes Driving Expectations</a:t>
            </a:r>
          </a:p>
          <a:p>
            <a:r>
              <a:rPr lang="en-IN" dirty="0"/>
              <a:t>Technology Changes ‘ Standard’ Communications</a:t>
            </a:r>
          </a:p>
          <a:p>
            <a:r>
              <a:rPr lang="en-IN" dirty="0"/>
              <a:t>Leverage Mediums to Reach More</a:t>
            </a:r>
          </a:p>
          <a:p>
            <a:r>
              <a:rPr lang="en-IN" dirty="0"/>
              <a:t>Team up to Support Organizational Goals </a:t>
            </a:r>
          </a:p>
          <a:p>
            <a:r>
              <a:rPr lang="en-IN" dirty="0"/>
              <a:t>Honesty and Transparency are Essential </a:t>
            </a:r>
          </a:p>
          <a:p>
            <a:r>
              <a:rPr lang="en-IN" dirty="0"/>
              <a:t>Culture is a Constant Communicator </a:t>
            </a:r>
          </a:p>
          <a:p>
            <a:r>
              <a:rPr lang="en-IN" dirty="0"/>
              <a:t>Open Channels to Develop Leaders Within </a:t>
            </a:r>
          </a:p>
          <a:p>
            <a:r>
              <a:rPr lang="en-IN" dirty="0"/>
              <a:t>Internal Communication</a:t>
            </a:r>
          </a:p>
          <a:p>
            <a:r>
              <a:rPr lang="en-IN" dirty="0"/>
              <a:t>Effective Communications Generate Results </a:t>
            </a:r>
          </a:p>
        </p:txBody>
      </p:sp>
      <p:pic>
        <p:nvPicPr>
          <p:cNvPr id="8194" name="Picture 2" descr="Image result for human resour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70799" y="3860837"/>
            <a:ext cx="4092575" cy="22986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2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Categories of Internal Communication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dirty="0"/>
              <a:t>How information is organized </a:t>
            </a:r>
          </a:p>
          <a:p>
            <a:r>
              <a:rPr lang="en-IN" sz="3600" dirty="0"/>
              <a:t>Storytelling </a:t>
            </a:r>
          </a:p>
          <a:p>
            <a:r>
              <a:rPr lang="en-IN" sz="3600" dirty="0"/>
              <a:t>Strengthening the community at work and the social work space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244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Importance of Effective HR Communication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Trust</a:t>
            </a:r>
            <a:r>
              <a:rPr lang="en-IN" sz="4000" dirty="0"/>
              <a:t> and engagement </a:t>
            </a:r>
          </a:p>
          <a:p>
            <a:r>
              <a:rPr lang="en-IN" sz="4000" dirty="0"/>
              <a:t>Contributions </a:t>
            </a:r>
          </a:p>
          <a:p>
            <a:r>
              <a:rPr lang="en-IN" sz="4000" dirty="0"/>
              <a:t>Pay and Benefits </a:t>
            </a:r>
          </a:p>
          <a:p>
            <a:r>
              <a:rPr lang="en-IN" sz="4000" dirty="0"/>
              <a:t>Connecting Employees to strategy and values </a:t>
            </a:r>
          </a:p>
        </p:txBody>
      </p:sp>
      <p:pic>
        <p:nvPicPr>
          <p:cNvPr id="6146" name="Picture 2" descr="Image result for effective /hr communic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45475" y="1473200"/>
            <a:ext cx="2892425" cy="2550594"/>
          </a:xfrm>
          <a:prstGeom prst="rect">
            <a:avLst/>
          </a:prstGeom>
          <a:noFill/>
        </p:spPr>
      </p:pic>
      <p:sp>
        <p:nvSpPr>
          <p:cNvPr id="6148" name="AutoShape 4" descr="Image result for effective /hr commun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AutoShape 6" descr="Image result for effective /hr commun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2" name="AutoShape 8" descr="Image result for effective /hr commun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4" name="AutoShape 10" descr="Image result for effective /hr commun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6" name="AutoShape 12" descr="Image result for effective /hr commun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8" name="AutoShape 14" descr="Image result for effective /hr commun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0" name="AutoShape 16" descr="Image result for effective /hr commun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2" name="AutoShape 18" descr="Image result for effective /hr commun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4" name="AutoShape 20" descr="Image result for effective /hr commun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6" name="AutoShape 22" descr="Image result for effective /hr commun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8" name="AutoShape 24" descr="Image result for effective /hr commun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70" name="AutoShape 26" descr="Image result for effective /hr commun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72" name="AutoShape 28" descr="Image result for effective /hr commun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74" name="AutoShape 30" descr="Image result for effective /hr commun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76" name="AutoShape 32" descr="Image result for effective /hr commun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78" name="AutoShape 34" descr="Image result for effective /hr commun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80" name="Picture 36" descr="Image result for effective /hr communica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78075" y="4470158"/>
            <a:ext cx="4251325" cy="23878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1188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Difficulties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Multi- generational work forces </a:t>
            </a:r>
          </a:p>
          <a:p>
            <a:r>
              <a:rPr lang="en-IN" sz="3600" dirty="0"/>
              <a:t>Different HR Communication preferences and needs </a:t>
            </a:r>
          </a:p>
          <a:p>
            <a:r>
              <a:rPr lang="en-IN" sz="3600" dirty="0"/>
              <a:t>Information overload</a:t>
            </a:r>
          </a:p>
          <a:p>
            <a:r>
              <a:rPr lang="en-IN" sz="3600" dirty="0"/>
              <a:t>Constrained message recall </a:t>
            </a:r>
          </a:p>
          <a:p>
            <a:r>
              <a:rPr lang="en-IN" sz="3600" dirty="0"/>
              <a:t>Virtual workforce </a:t>
            </a:r>
          </a:p>
        </p:txBody>
      </p:sp>
    </p:spTree>
    <p:extLst>
      <p:ext uri="{BB962C8B-B14F-4D97-AF65-F5344CB8AC3E}">
        <p14:creationId xmlns:p14="http://schemas.microsoft.com/office/powerpoint/2010/main" val="977951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 areas of HR 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dirty="0"/>
              <a:t>Orientation</a:t>
            </a:r>
          </a:p>
          <a:p>
            <a:r>
              <a:rPr lang="en-IN" sz="3600" dirty="0"/>
              <a:t>Employee Handbook </a:t>
            </a:r>
          </a:p>
          <a:p>
            <a:r>
              <a:rPr lang="en-IN" sz="3600" dirty="0"/>
              <a:t>Benefits and Wages </a:t>
            </a:r>
          </a:p>
          <a:p>
            <a:r>
              <a:rPr lang="en-IN" sz="3600" dirty="0"/>
              <a:t>Business Information </a:t>
            </a:r>
          </a:p>
          <a:p>
            <a:r>
              <a:rPr lang="en-IN" sz="3600" dirty="0"/>
              <a:t>Employee Notices – layoffs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998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Communication in Marketing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dirty="0"/>
              <a:t>Developing strategic Vision </a:t>
            </a:r>
          </a:p>
          <a:p>
            <a:r>
              <a:rPr lang="en-IN" sz="3600" dirty="0"/>
              <a:t>Creating Brand Awareness </a:t>
            </a:r>
          </a:p>
          <a:p>
            <a:r>
              <a:rPr lang="en-IN" sz="3600" dirty="0"/>
              <a:t>Expressing Competitive Advantage </a:t>
            </a:r>
          </a:p>
          <a:p>
            <a:r>
              <a:rPr lang="en-IN" sz="3600" dirty="0"/>
              <a:t>Fostering Goodwill</a:t>
            </a:r>
          </a:p>
          <a:p>
            <a:r>
              <a:rPr lang="en-IN" sz="3600" dirty="0"/>
              <a:t>Attracting Talent </a:t>
            </a:r>
          </a:p>
          <a:p>
            <a:r>
              <a:rPr lang="en-IN" sz="3600" dirty="0"/>
              <a:t>Informing Investment Community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687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 areas of Marketing Communications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4400" dirty="0"/>
              <a:t>Targeting </a:t>
            </a:r>
          </a:p>
          <a:p>
            <a:r>
              <a:rPr lang="en-IN" sz="4400" dirty="0"/>
              <a:t>Education </a:t>
            </a:r>
          </a:p>
          <a:p>
            <a:r>
              <a:rPr lang="en-IN" sz="4400" dirty="0"/>
              <a:t>Persuasion </a:t>
            </a:r>
          </a:p>
          <a:p>
            <a:r>
              <a:rPr lang="en-IN" sz="4400" dirty="0"/>
              <a:t>News media relations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1263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377</Words>
  <Application>Microsoft Office PowerPoint</Application>
  <PresentationFormat>Widescreen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Understanding specific communication needs- I</vt:lpstr>
      <vt:lpstr>Departments </vt:lpstr>
      <vt:lpstr>Communication in HR</vt:lpstr>
      <vt:lpstr>Categories of Internal Communication </vt:lpstr>
      <vt:lpstr>Importance of Effective HR Communication </vt:lpstr>
      <vt:lpstr>Difficulties </vt:lpstr>
      <vt:lpstr>Functional areas of HR Communications</vt:lpstr>
      <vt:lpstr>Communication in Marketing </vt:lpstr>
      <vt:lpstr>Functional areas of Marketing Communications </vt:lpstr>
      <vt:lpstr>Financial Communication </vt:lpstr>
      <vt:lpstr>Importance of Effective Finance Department </vt:lpstr>
      <vt:lpstr>Financial communication – Functional areas </vt:lpstr>
      <vt:lpstr>Communications </vt:lpstr>
      <vt:lpstr>Communication in IT</vt:lpstr>
      <vt:lpstr>Management Information System </vt:lpstr>
      <vt:lpstr>Basic communication tactics </vt:lpstr>
      <vt:lpstr>PowerPoint Presentation</vt:lpstr>
      <vt:lpstr>Thank you  Have a nice Day!!!!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specific communication needs- I</dc:title>
  <dc:creator>Neha Gundal</dc:creator>
  <cp:lastModifiedBy>Rimma Quadros</cp:lastModifiedBy>
  <cp:revision>14</cp:revision>
  <dcterms:created xsi:type="dcterms:W3CDTF">2016-09-20T04:00:44Z</dcterms:created>
  <dcterms:modified xsi:type="dcterms:W3CDTF">2016-09-26T16:52:15Z</dcterms:modified>
</cp:coreProperties>
</file>