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3"/>
  </p:notesMasterIdLst>
  <p:handoutMasterIdLst>
    <p:handoutMasterId r:id="rId34"/>
  </p:handoutMasterIdLst>
  <p:sldIdLst>
    <p:sldId id="256" r:id="rId2"/>
    <p:sldId id="257" r:id="rId3"/>
    <p:sldId id="260" r:id="rId4"/>
    <p:sldId id="272" r:id="rId5"/>
    <p:sldId id="320" r:id="rId6"/>
    <p:sldId id="268" r:id="rId7"/>
    <p:sldId id="308" r:id="rId8"/>
    <p:sldId id="297" r:id="rId9"/>
    <p:sldId id="306" r:id="rId10"/>
    <p:sldId id="303" r:id="rId11"/>
    <p:sldId id="311" r:id="rId12"/>
    <p:sldId id="333" r:id="rId13"/>
    <p:sldId id="334" r:id="rId14"/>
    <p:sldId id="335" r:id="rId15"/>
    <p:sldId id="310" r:id="rId16"/>
    <p:sldId id="266" r:id="rId17"/>
    <p:sldId id="271" r:id="rId18"/>
    <p:sldId id="307" r:id="rId19"/>
    <p:sldId id="329" r:id="rId20"/>
    <p:sldId id="302" r:id="rId21"/>
    <p:sldId id="274" r:id="rId22"/>
    <p:sldId id="312" r:id="rId23"/>
    <p:sldId id="313" r:id="rId24"/>
    <p:sldId id="315" r:id="rId25"/>
    <p:sldId id="314" r:id="rId26"/>
    <p:sldId id="304" r:id="rId27"/>
    <p:sldId id="305" r:id="rId28"/>
    <p:sldId id="336" r:id="rId29"/>
    <p:sldId id="287" r:id="rId30"/>
    <p:sldId id="328" r:id="rId31"/>
    <p:sldId id="332" r:id="rId32"/>
  </p:sldIdLst>
  <p:sldSz cx="9144000" cy="6858000" type="screen4x3"/>
  <p:notesSz cx="6794500" cy="9906000"/>
  <p:embeddedFontLst>
    <p:embeddedFont>
      <p:font typeface="Rdg Vesta" panose="020B0604020202020204" charset="0"/>
      <p:regular r:id="rId35"/>
      <p:bold r:id="rId36"/>
      <p:italic r:id="rId37"/>
      <p:boldItalic r:id="rId38"/>
    </p:embeddedFont>
  </p:embeddedFontLst>
  <p:defaultTextStyle>
    <a:defPPr>
      <a:defRPr lang="en-GB"/>
    </a:defPPr>
    <a:lvl1pPr algn="l" rtl="0" fontAlgn="base">
      <a:spcBef>
        <a:spcPct val="0"/>
      </a:spcBef>
      <a:spcAft>
        <a:spcPct val="0"/>
      </a:spcAft>
      <a:defRPr sz="2400" kern="1200">
        <a:solidFill>
          <a:schemeClr val="tx1"/>
        </a:solidFill>
        <a:latin typeface="Rdg Vesta" pitchFamily="2" charset="0"/>
        <a:ea typeface="+mn-ea"/>
        <a:cs typeface="+mn-cs"/>
      </a:defRPr>
    </a:lvl1pPr>
    <a:lvl2pPr marL="457200" algn="l" rtl="0" fontAlgn="base">
      <a:spcBef>
        <a:spcPct val="0"/>
      </a:spcBef>
      <a:spcAft>
        <a:spcPct val="0"/>
      </a:spcAft>
      <a:defRPr sz="2400" kern="1200">
        <a:solidFill>
          <a:schemeClr val="tx1"/>
        </a:solidFill>
        <a:latin typeface="Rdg Vesta" pitchFamily="2" charset="0"/>
        <a:ea typeface="+mn-ea"/>
        <a:cs typeface="+mn-cs"/>
      </a:defRPr>
    </a:lvl2pPr>
    <a:lvl3pPr marL="914400" algn="l" rtl="0" fontAlgn="base">
      <a:spcBef>
        <a:spcPct val="0"/>
      </a:spcBef>
      <a:spcAft>
        <a:spcPct val="0"/>
      </a:spcAft>
      <a:defRPr sz="2400" kern="1200">
        <a:solidFill>
          <a:schemeClr val="tx1"/>
        </a:solidFill>
        <a:latin typeface="Rdg Vesta" pitchFamily="2" charset="0"/>
        <a:ea typeface="+mn-ea"/>
        <a:cs typeface="+mn-cs"/>
      </a:defRPr>
    </a:lvl3pPr>
    <a:lvl4pPr marL="1371600" algn="l" rtl="0" fontAlgn="base">
      <a:spcBef>
        <a:spcPct val="0"/>
      </a:spcBef>
      <a:spcAft>
        <a:spcPct val="0"/>
      </a:spcAft>
      <a:defRPr sz="2400" kern="1200">
        <a:solidFill>
          <a:schemeClr val="tx1"/>
        </a:solidFill>
        <a:latin typeface="Rdg Vesta" pitchFamily="2" charset="0"/>
        <a:ea typeface="+mn-ea"/>
        <a:cs typeface="+mn-cs"/>
      </a:defRPr>
    </a:lvl4pPr>
    <a:lvl5pPr marL="1828800" algn="l" rtl="0" fontAlgn="base">
      <a:spcBef>
        <a:spcPct val="0"/>
      </a:spcBef>
      <a:spcAft>
        <a:spcPct val="0"/>
      </a:spcAft>
      <a:defRPr sz="2400" kern="1200">
        <a:solidFill>
          <a:schemeClr val="tx1"/>
        </a:solidFill>
        <a:latin typeface="Rdg Vesta" pitchFamily="2" charset="0"/>
        <a:ea typeface="+mn-ea"/>
        <a:cs typeface="+mn-cs"/>
      </a:defRPr>
    </a:lvl5pPr>
    <a:lvl6pPr marL="2286000" algn="l" defTabSz="914400" rtl="0" eaLnBrk="1" latinLnBrk="0" hangingPunct="1">
      <a:defRPr sz="2400" kern="1200">
        <a:solidFill>
          <a:schemeClr val="tx1"/>
        </a:solidFill>
        <a:latin typeface="Rdg Vesta" pitchFamily="2" charset="0"/>
        <a:ea typeface="+mn-ea"/>
        <a:cs typeface="+mn-cs"/>
      </a:defRPr>
    </a:lvl6pPr>
    <a:lvl7pPr marL="2743200" algn="l" defTabSz="914400" rtl="0" eaLnBrk="1" latinLnBrk="0" hangingPunct="1">
      <a:defRPr sz="2400" kern="1200">
        <a:solidFill>
          <a:schemeClr val="tx1"/>
        </a:solidFill>
        <a:latin typeface="Rdg Vesta" pitchFamily="2" charset="0"/>
        <a:ea typeface="+mn-ea"/>
        <a:cs typeface="+mn-cs"/>
      </a:defRPr>
    </a:lvl7pPr>
    <a:lvl8pPr marL="3200400" algn="l" defTabSz="914400" rtl="0" eaLnBrk="1" latinLnBrk="0" hangingPunct="1">
      <a:defRPr sz="2400" kern="1200">
        <a:solidFill>
          <a:schemeClr val="tx1"/>
        </a:solidFill>
        <a:latin typeface="Rdg Vesta" pitchFamily="2" charset="0"/>
        <a:ea typeface="+mn-ea"/>
        <a:cs typeface="+mn-cs"/>
      </a:defRPr>
    </a:lvl8pPr>
    <a:lvl9pPr marL="3657600" algn="l" defTabSz="914400" rtl="0" eaLnBrk="1" latinLnBrk="0" hangingPunct="1">
      <a:defRPr sz="2400" kern="1200">
        <a:solidFill>
          <a:schemeClr val="tx1"/>
        </a:solidFill>
        <a:latin typeface="Rdg Vesta"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99A1"/>
    <a:srgbClr val="BF0071"/>
    <a:srgbClr val="7EAF35"/>
    <a:srgbClr val="F3F3F3"/>
    <a:srgbClr val="F0F0F0"/>
    <a:srgbClr val="EEEEEE"/>
    <a:srgbClr val="FDFD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52987" autoAdjust="0"/>
  </p:normalViewPr>
  <p:slideViewPr>
    <p:cSldViewPr>
      <p:cViewPr varScale="1">
        <p:scale>
          <a:sx n="41" d="100"/>
          <a:sy n="41" d="100"/>
        </p:scale>
        <p:origin x="1182" y="54"/>
      </p:cViewPr>
      <p:guideLst>
        <p:guide orient="horz" pos="2160"/>
        <p:guide pos="2880"/>
      </p:guideLst>
    </p:cSldViewPr>
  </p:slideViewPr>
  <p:outlineViewPr>
    <p:cViewPr>
      <p:scale>
        <a:sx n="33" d="100"/>
        <a:sy n="33" d="100"/>
      </p:scale>
      <p:origin x="0" y="29022"/>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82" d="100"/>
          <a:sy n="82" d="100"/>
        </p:scale>
        <p:origin x="-1494" y="-102"/>
      </p:cViewPr>
      <p:guideLst>
        <p:guide orient="horz" pos="312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3" y="2"/>
            <a:ext cx="2944497" cy="4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119" tIns="46058" rIns="92119" bIns="46058" numCol="1" anchor="ctr" anchorCtr="0" compatLnSpc="1">
            <a:prstTxWarp prst="textNoShape">
              <a:avLst/>
            </a:prstTxWarp>
          </a:bodyPr>
          <a:lstStyle>
            <a:lvl1pPr>
              <a:defRPr sz="1200">
                <a:solidFill>
                  <a:schemeClr val="bg1"/>
                </a:solidFill>
              </a:defRPr>
            </a:lvl1pPr>
          </a:lstStyle>
          <a:p>
            <a:endParaRPr lang="en-GB" altLang="en-US" dirty="0"/>
          </a:p>
        </p:txBody>
      </p:sp>
      <p:sp>
        <p:nvSpPr>
          <p:cNvPr id="459779" name="Rectangle 3"/>
          <p:cNvSpPr>
            <a:spLocks noGrp="1" noChangeArrowheads="1"/>
          </p:cNvSpPr>
          <p:nvPr>
            <p:ph type="dt" sz="quarter" idx="1"/>
          </p:nvPr>
        </p:nvSpPr>
        <p:spPr bwMode="auto">
          <a:xfrm>
            <a:off x="3850007" y="2"/>
            <a:ext cx="2944497" cy="4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119" tIns="46058" rIns="92119" bIns="46058" numCol="1" anchor="ctr" anchorCtr="0" compatLnSpc="1">
            <a:prstTxWarp prst="textNoShape">
              <a:avLst/>
            </a:prstTxWarp>
          </a:bodyPr>
          <a:lstStyle>
            <a:lvl1pPr algn="r">
              <a:defRPr sz="1200">
                <a:solidFill>
                  <a:schemeClr val="bg1"/>
                </a:solidFill>
              </a:defRPr>
            </a:lvl1pPr>
          </a:lstStyle>
          <a:p>
            <a:endParaRPr lang="en-GB" altLang="en-US" dirty="0"/>
          </a:p>
        </p:txBody>
      </p:sp>
      <p:sp>
        <p:nvSpPr>
          <p:cNvPr id="459780" name="Rectangle 4"/>
          <p:cNvSpPr>
            <a:spLocks noGrp="1" noChangeArrowheads="1"/>
          </p:cNvSpPr>
          <p:nvPr>
            <p:ph type="ftr" sz="quarter" idx="2"/>
          </p:nvPr>
        </p:nvSpPr>
        <p:spPr bwMode="auto">
          <a:xfrm>
            <a:off x="3" y="9410384"/>
            <a:ext cx="2944497" cy="49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119" tIns="46058" rIns="92119" bIns="46058" numCol="1" anchor="b" anchorCtr="0" compatLnSpc="1">
            <a:prstTxWarp prst="textNoShape">
              <a:avLst/>
            </a:prstTxWarp>
          </a:bodyPr>
          <a:lstStyle>
            <a:lvl1pPr>
              <a:defRPr sz="1200">
                <a:solidFill>
                  <a:schemeClr val="bg1"/>
                </a:solidFill>
              </a:defRPr>
            </a:lvl1pPr>
          </a:lstStyle>
          <a:p>
            <a:endParaRPr lang="en-GB" altLang="en-US" dirty="0"/>
          </a:p>
        </p:txBody>
      </p:sp>
      <p:sp>
        <p:nvSpPr>
          <p:cNvPr id="459781" name="Rectangle 5"/>
          <p:cNvSpPr>
            <a:spLocks noGrp="1" noChangeArrowheads="1"/>
          </p:cNvSpPr>
          <p:nvPr>
            <p:ph type="sldNum" sz="quarter" idx="3"/>
          </p:nvPr>
        </p:nvSpPr>
        <p:spPr bwMode="auto">
          <a:xfrm>
            <a:off x="3850007" y="9410384"/>
            <a:ext cx="2944497" cy="49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119" tIns="46058" rIns="92119" bIns="46058" numCol="1" anchor="b" anchorCtr="0" compatLnSpc="1">
            <a:prstTxWarp prst="textNoShape">
              <a:avLst/>
            </a:prstTxWarp>
          </a:bodyPr>
          <a:lstStyle>
            <a:lvl1pPr algn="r">
              <a:defRPr sz="1200">
                <a:solidFill>
                  <a:schemeClr val="bg1"/>
                </a:solidFill>
              </a:defRPr>
            </a:lvl1pPr>
          </a:lstStyle>
          <a:p>
            <a:fld id="{C35CE405-0530-4AF0-84DF-AC2ABCE1CABA}" type="slidenum">
              <a:rPr lang="en-GB" altLang="en-US"/>
              <a:pPr/>
              <a:t>‹#›</a:t>
            </a:fld>
            <a:endParaRPr lang="en-GB" altLang="en-US" dirty="0"/>
          </a:p>
        </p:txBody>
      </p:sp>
    </p:spTree>
    <p:extLst>
      <p:ext uri="{BB962C8B-B14F-4D97-AF65-F5344CB8AC3E}">
        <p14:creationId xmlns:p14="http://schemas.microsoft.com/office/powerpoint/2010/main" val="3688326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3" y="2"/>
            <a:ext cx="2944497" cy="4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19" tIns="46058" rIns="92119" bIns="46058" numCol="1" anchor="t" anchorCtr="0" compatLnSpc="1">
            <a:prstTxWarp prst="textNoShape">
              <a:avLst/>
            </a:prstTxWarp>
          </a:bodyPr>
          <a:lstStyle>
            <a:lvl1pPr>
              <a:defRPr sz="1200"/>
            </a:lvl1pPr>
          </a:lstStyle>
          <a:p>
            <a:endParaRPr lang="en-GB" altLang="en-US" dirty="0"/>
          </a:p>
        </p:txBody>
      </p:sp>
      <p:sp>
        <p:nvSpPr>
          <p:cNvPr id="9219" name="Rectangle 3"/>
          <p:cNvSpPr>
            <a:spLocks noGrp="1" noChangeArrowheads="1"/>
          </p:cNvSpPr>
          <p:nvPr>
            <p:ph type="dt" idx="1"/>
          </p:nvPr>
        </p:nvSpPr>
        <p:spPr bwMode="auto">
          <a:xfrm>
            <a:off x="3848401" y="2"/>
            <a:ext cx="2944497" cy="4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19" tIns="46058" rIns="92119" bIns="46058" numCol="1" anchor="t" anchorCtr="0" compatLnSpc="1">
            <a:prstTxWarp prst="textNoShape">
              <a:avLst/>
            </a:prstTxWarp>
          </a:bodyPr>
          <a:lstStyle>
            <a:lvl1pPr algn="r">
              <a:defRPr sz="1200"/>
            </a:lvl1pPr>
          </a:lstStyle>
          <a:p>
            <a:endParaRPr lang="en-GB" altLang="en-US" dirty="0"/>
          </a:p>
        </p:txBody>
      </p:sp>
      <p:sp>
        <p:nvSpPr>
          <p:cNvPr id="9220" name="Rectangle 4"/>
          <p:cNvSpPr>
            <a:spLocks noGrp="1" noRot="1" noChangeAspect="1" noChangeArrowheads="1" noTextEdit="1"/>
          </p:cNvSpPr>
          <p:nvPr>
            <p:ph type="sldImg" idx="2"/>
          </p:nvPr>
        </p:nvSpPr>
        <p:spPr bwMode="auto">
          <a:xfrm>
            <a:off x="922338" y="741363"/>
            <a:ext cx="4953000" cy="37163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9132" y="4705992"/>
            <a:ext cx="5436241" cy="445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19" tIns="46058" rIns="92119" bIns="46058"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9222" name="Rectangle 6"/>
          <p:cNvSpPr>
            <a:spLocks noGrp="1" noChangeArrowheads="1"/>
          </p:cNvSpPr>
          <p:nvPr>
            <p:ph type="ftr" sz="quarter" idx="4"/>
          </p:nvPr>
        </p:nvSpPr>
        <p:spPr bwMode="auto">
          <a:xfrm>
            <a:off x="3" y="9408791"/>
            <a:ext cx="2944497" cy="4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19" tIns="46058" rIns="92119" bIns="46058" numCol="1" anchor="b" anchorCtr="0" compatLnSpc="1">
            <a:prstTxWarp prst="textNoShape">
              <a:avLst/>
            </a:prstTxWarp>
          </a:bodyPr>
          <a:lstStyle>
            <a:lvl1pPr>
              <a:defRPr sz="1200"/>
            </a:lvl1pPr>
          </a:lstStyle>
          <a:p>
            <a:endParaRPr lang="en-GB" altLang="en-US" dirty="0"/>
          </a:p>
        </p:txBody>
      </p:sp>
      <p:sp>
        <p:nvSpPr>
          <p:cNvPr id="9223" name="Rectangle 7"/>
          <p:cNvSpPr>
            <a:spLocks noGrp="1" noChangeArrowheads="1"/>
          </p:cNvSpPr>
          <p:nvPr>
            <p:ph type="sldNum" sz="quarter" idx="5"/>
          </p:nvPr>
        </p:nvSpPr>
        <p:spPr bwMode="auto">
          <a:xfrm>
            <a:off x="3848401" y="9408791"/>
            <a:ext cx="2944497" cy="4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19" tIns="46058" rIns="92119" bIns="46058" numCol="1" anchor="b" anchorCtr="0" compatLnSpc="1">
            <a:prstTxWarp prst="textNoShape">
              <a:avLst/>
            </a:prstTxWarp>
          </a:bodyPr>
          <a:lstStyle>
            <a:lvl1pPr algn="r">
              <a:defRPr sz="1200"/>
            </a:lvl1pPr>
          </a:lstStyle>
          <a:p>
            <a:fld id="{5CA33347-AC5D-4578-A57E-8AEEFFFAFCAF}" type="slidenum">
              <a:rPr lang="en-GB" altLang="en-US"/>
              <a:pPr/>
              <a:t>‹#›</a:t>
            </a:fld>
            <a:endParaRPr lang="en-GB" altLang="en-US" dirty="0"/>
          </a:p>
        </p:txBody>
      </p:sp>
    </p:spTree>
    <p:extLst>
      <p:ext uri="{BB962C8B-B14F-4D97-AF65-F5344CB8AC3E}">
        <p14:creationId xmlns:p14="http://schemas.microsoft.com/office/powerpoint/2010/main" val="28945144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Rdg Vesta" pitchFamily="2" charset="0"/>
        <a:ea typeface="+mn-ea"/>
        <a:cs typeface="+mn-cs"/>
      </a:defRPr>
    </a:lvl1pPr>
    <a:lvl2pPr marL="457200" algn="l" rtl="0" fontAlgn="base">
      <a:spcBef>
        <a:spcPct val="30000"/>
      </a:spcBef>
      <a:spcAft>
        <a:spcPct val="0"/>
      </a:spcAft>
      <a:defRPr sz="1200" kern="1200">
        <a:solidFill>
          <a:schemeClr val="tx1"/>
        </a:solidFill>
        <a:latin typeface="Rdg Vesta" pitchFamily="2" charset="0"/>
        <a:ea typeface="+mn-ea"/>
        <a:cs typeface="+mn-cs"/>
      </a:defRPr>
    </a:lvl2pPr>
    <a:lvl3pPr marL="914400" algn="l" rtl="0" fontAlgn="base">
      <a:spcBef>
        <a:spcPct val="30000"/>
      </a:spcBef>
      <a:spcAft>
        <a:spcPct val="0"/>
      </a:spcAft>
      <a:defRPr sz="1200" kern="1200">
        <a:solidFill>
          <a:schemeClr val="tx1"/>
        </a:solidFill>
        <a:latin typeface="Rdg Vesta" pitchFamily="2" charset="0"/>
        <a:ea typeface="+mn-ea"/>
        <a:cs typeface="+mn-cs"/>
      </a:defRPr>
    </a:lvl3pPr>
    <a:lvl4pPr marL="1371600" algn="l" rtl="0" fontAlgn="base">
      <a:spcBef>
        <a:spcPct val="30000"/>
      </a:spcBef>
      <a:spcAft>
        <a:spcPct val="0"/>
      </a:spcAft>
      <a:defRPr sz="1200" kern="1200">
        <a:solidFill>
          <a:schemeClr val="tx1"/>
        </a:solidFill>
        <a:latin typeface="Rdg Vesta" pitchFamily="2" charset="0"/>
        <a:ea typeface="+mn-ea"/>
        <a:cs typeface="+mn-cs"/>
      </a:defRPr>
    </a:lvl4pPr>
    <a:lvl5pPr marL="1828800" algn="l" rtl="0" fontAlgn="base">
      <a:spcBef>
        <a:spcPct val="30000"/>
      </a:spcBef>
      <a:spcAft>
        <a:spcPct val="0"/>
      </a:spcAft>
      <a:defRPr sz="1200" kern="1200">
        <a:solidFill>
          <a:schemeClr val="tx1"/>
        </a:solidFill>
        <a:latin typeface="Rdg Ves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parxsystems.com.au/resources/uml2_tutorial/uml2_classdiagram.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Reading-eScience-Centre/edal-java/blob/master/common/src/main/java/uk/ac/rdg/resc/edal/dataset/DatasetFactory.java"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codeproject.com/Articles/22769/Introduction-to-Object-Oriented-Programming-Concep"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tutorialspoint.com/python/python_classes_objects.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a:t>
            </a:fld>
            <a:endParaRPr lang="en-GB" altLang="en-US" dirty="0"/>
          </a:p>
        </p:txBody>
      </p:sp>
    </p:spTree>
    <p:extLst>
      <p:ext uri="{BB962C8B-B14F-4D97-AF65-F5344CB8AC3E}">
        <p14:creationId xmlns:p14="http://schemas.microsoft.com/office/powerpoint/2010/main" val="4134309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dirty="0" smtClean="0"/>
              <a:t>This</a:t>
            </a:r>
            <a:r>
              <a:rPr lang="en-GB" baseline="0" dirty="0" smtClean="0"/>
              <a:t> is moving on from identifying nouns and noun phrases and into developing the messages, data and objects in a system.</a:t>
            </a:r>
          </a:p>
          <a:p>
            <a:pPr lvl="0" rtl="0"/>
            <a:endParaRPr lang="en-GB" baseline="0" dirty="0" smtClean="0"/>
          </a:p>
          <a:p>
            <a:pPr lvl="0" rtl="0"/>
            <a:r>
              <a:rPr lang="en-GB" baseline="0" dirty="0" smtClean="0"/>
              <a:t>CRC stands for Class, Responsibility &amp; Collaboration.</a:t>
            </a:r>
          </a:p>
          <a:p>
            <a:pPr lvl="0" rtl="0"/>
            <a:r>
              <a:rPr lang="en-GB" baseline="0" dirty="0" smtClean="0"/>
              <a:t>It’s a brainstorming opportunity. Each person assumes the role of a class or an actor, and they go through a scenario in order to identify what information they hold, how they are grouped, whom they collaborate with, and what messages pass between them. They each take responsibility for an aspect of the system functionality.</a:t>
            </a:r>
          </a:p>
          <a:p>
            <a:pPr lvl="0" rtl="0"/>
            <a:endParaRPr lang="en-GB" baseline="0" dirty="0" smtClean="0"/>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GB" sz="1200" kern="1200" dirty="0" smtClean="0">
                <a:solidFill>
                  <a:schemeClr val="tx1"/>
                </a:solidFill>
                <a:effectLst/>
                <a:latin typeface="Rdg Vesta" pitchFamily="2" charset="0"/>
                <a:ea typeface="+mn-ea"/>
                <a:cs typeface="+mn-cs"/>
              </a:rPr>
              <a:t>• Class</a:t>
            </a:r>
          </a:p>
          <a:p>
            <a:pPr marL="0" indent="0">
              <a:buFont typeface="Arial" panose="020B0604020202020204" pitchFamily="34" charset="0"/>
              <a:buNone/>
            </a:pPr>
            <a:r>
              <a:rPr lang="en-GB" sz="1200" kern="1200" dirty="0" smtClean="0">
                <a:solidFill>
                  <a:schemeClr val="tx1"/>
                </a:solidFill>
                <a:effectLst/>
                <a:latin typeface="Rdg Vesta" pitchFamily="2" charset="0"/>
                <a:ea typeface="+mn-ea"/>
                <a:cs typeface="+mn-cs"/>
              </a:rPr>
              <a:t>A set of objects that share common structure and common behaviour</a:t>
            </a:r>
          </a:p>
          <a:p>
            <a:pPr marL="457200" lvl="1" indent="0">
              <a:buFont typeface="Arial" panose="020B0604020202020204" pitchFamily="34" charset="0"/>
              <a:buNone/>
            </a:pPr>
            <a:r>
              <a:rPr lang="en-GB" sz="1200" kern="1200" dirty="0" smtClean="0">
                <a:solidFill>
                  <a:schemeClr val="tx1"/>
                </a:solidFill>
                <a:effectLst/>
                <a:latin typeface="Rdg Vesta" pitchFamily="2" charset="0"/>
                <a:ea typeface="+mn-ea"/>
                <a:cs typeface="+mn-cs"/>
              </a:rPr>
              <a:t>Super-class</a:t>
            </a:r>
            <a:r>
              <a:rPr lang="en-GB" sz="1200" kern="1200" baseline="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 a class from which another class inherits</a:t>
            </a:r>
          </a:p>
          <a:p>
            <a:pPr marL="457200" lvl="1" indent="0">
              <a:buFont typeface="Arial" panose="020B0604020202020204" pitchFamily="34" charset="0"/>
              <a:buNone/>
            </a:pPr>
            <a:r>
              <a:rPr lang="en-GB" sz="1200" kern="1200" dirty="0" smtClean="0">
                <a:solidFill>
                  <a:schemeClr val="tx1"/>
                </a:solidFill>
                <a:effectLst/>
                <a:latin typeface="Rdg Vesta" pitchFamily="2" charset="0"/>
                <a:ea typeface="+mn-ea"/>
                <a:cs typeface="+mn-cs"/>
              </a:rPr>
              <a:t>Subclass</a:t>
            </a:r>
            <a:r>
              <a:rPr lang="en-GB" sz="1200" kern="1200" baseline="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 a class that inherits from one or more classes/interfaces</a:t>
            </a:r>
          </a:p>
          <a:p>
            <a:pPr marL="457200" lvl="1" indent="0">
              <a:buFont typeface="Arial" panose="020B0604020202020204" pitchFamily="34" charset="0"/>
              <a:buNone/>
            </a:pPr>
            <a:endParaRPr lang="en-GB" sz="1200" kern="1200" dirty="0" smtClean="0">
              <a:solidFill>
                <a:schemeClr val="tx1"/>
              </a:solidFill>
              <a:effectLst/>
              <a:latin typeface="Rdg Vesta" pitchFamily="2" charset="0"/>
              <a:ea typeface="+mn-ea"/>
              <a:cs typeface="+mn-cs"/>
            </a:endParaRP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GB" sz="1200" kern="1200" dirty="0" smtClean="0">
                <a:solidFill>
                  <a:schemeClr val="tx1"/>
                </a:solidFill>
                <a:effectLst/>
                <a:latin typeface="Rdg Vesta" pitchFamily="2" charset="0"/>
                <a:ea typeface="+mn-ea"/>
                <a:cs typeface="+mn-cs"/>
              </a:rPr>
              <a:t>• Responsibility</a:t>
            </a:r>
          </a:p>
          <a:p>
            <a:r>
              <a:rPr lang="en-GB" sz="1200" kern="1200" dirty="0" smtClean="0">
                <a:solidFill>
                  <a:schemeClr val="tx1"/>
                </a:solidFill>
                <a:effectLst/>
                <a:latin typeface="Rdg Vesta" pitchFamily="2" charset="0"/>
                <a:ea typeface="+mn-ea"/>
                <a:cs typeface="+mn-cs"/>
              </a:rPr>
              <a:t>Some behaviour for which an object is held accountable.</a:t>
            </a:r>
          </a:p>
          <a:p>
            <a:endParaRPr lang="en-GB" sz="1200" kern="1200" dirty="0" smtClean="0">
              <a:solidFill>
                <a:schemeClr val="tx1"/>
              </a:solidFill>
              <a:effectLst/>
              <a:latin typeface="Rdg Vesta" pitchFamily="2" charset="0"/>
              <a:ea typeface="+mn-ea"/>
              <a:cs typeface="+mn-cs"/>
            </a:endParaRPr>
          </a:p>
          <a:p>
            <a:r>
              <a:rPr lang="en-GB" sz="1200" kern="1200" dirty="0" smtClean="0">
                <a:solidFill>
                  <a:schemeClr val="tx1"/>
                </a:solidFill>
                <a:effectLst/>
                <a:latin typeface="Rdg Vesta" pitchFamily="2" charset="0"/>
                <a:ea typeface="+mn-ea"/>
                <a:cs typeface="+mn-cs"/>
              </a:rPr>
              <a:t>• Collaboration</a:t>
            </a:r>
          </a:p>
          <a:p>
            <a:r>
              <a:rPr lang="en-GB" sz="1200" kern="1200" dirty="0" smtClean="0">
                <a:solidFill>
                  <a:schemeClr val="tx1"/>
                </a:solidFill>
                <a:effectLst/>
                <a:latin typeface="Rdg Vesta" pitchFamily="2" charset="0"/>
                <a:ea typeface="+mn-ea"/>
                <a:cs typeface="+mn-cs"/>
              </a:rPr>
              <a:t>Process whereby several objects cooperate to provide some higher-level behaviour.</a:t>
            </a:r>
          </a:p>
          <a:p>
            <a:pPr lvl="0" rtl="0"/>
            <a:endParaRPr lang="en-GB" baseline="0" dirty="0" smtClean="0"/>
          </a:p>
          <a:p>
            <a:pPr lvl="0" rtl="0"/>
            <a:endParaRPr lang="en-GB" baseline="0" dirty="0" smtClean="0"/>
          </a:p>
          <a:p>
            <a:pPr lvl="0" rtl="0"/>
            <a:r>
              <a:rPr lang="en-GB" dirty="0" smtClean="0"/>
              <a:t>http://userpages.umbc.edu/~cseaman/ifsm636/lect1108.pdf</a:t>
            </a:r>
          </a:p>
          <a:p>
            <a:pPr lvl="0" rtl="0"/>
            <a:r>
              <a:rPr lang="en-GB" i="1" dirty="0" smtClean="0"/>
              <a:t>coweb.cc.gatech.edu/ice-</a:t>
            </a:r>
            <a:r>
              <a:rPr lang="en-GB" i="1" dirty="0" err="1" smtClean="0"/>
              <a:t>gt</a:t>
            </a:r>
            <a:r>
              <a:rPr lang="en-GB" i="1" dirty="0" smtClean="0"/>
              <a:t>/uploads/794/</a:t>
            </a:r>
            <a:r>
              <a:rPr lang="en-GB" b="1" i="1" dirty="0" smtClean="0"/>
              <a:t>CRC</a:t>
            </a:r>
            <a:r>
              <a:rPr lang="en-GB" i="1" dirty="0" smtClean="0"/>
              <a:t>Project.doc</a:t>
            </a:r>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10</a:t>
            </a:fld>
            <a:endParaRPr lang="en-GB" altLang="en-US" dirty="0"/>
          </a:p>
        </p:txBody>
      </p:sp>
    </p:spTree>
    <p:extLst>
      <p:ext uri="{BB962C8B-B14F-4D97-AF65-F5344CB8AC3E}">
        <p14:creationId xmlns:p14="http://schemas.microsoft.com/office/powerpoint/2010/main" val="292045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Completeness</a:t>
            </a:r>
          </a:p>
          <a:p>
            <a:pPr lvl="1"/>
            <a:r>
              <a:rPr lang="en-GB" smtClean="0"/>
              <a:t>Everything</a:t>
            </a:r>
            <a:r>
              <a:rPr lang="en-GB" baseline="0" smtClean="0"/>
              <a:t> that is needed is present</a:t>
            </a:r>
            <a:endParaRPr lang="en-GB" smtClean="0"/>
          </a:p>
          <a:p>
            <a:r>
              <a:rPr lang="en-GB" smtClean="0"/>
              <a:t>Sufficiency</a:t>
            </a:r>
          </a:p>
          <a:p>
            <a:pPr lvl="1"/>
            <a:r>
              <a:rPr lang="en-GB" smtClean="0"/>
              <a:t>Everything that is present is needed</a:t>
            </a:r>
          </a:p>
          <a:p>
            <a:r>
              <a:rPr lang="en-GB" smtClean="0"/>
              <a:t>Primitiveness</a:t>
            </a:r>
          </a:p>
          <a:p>
            <a:pPr lvl="1"/>
            <a:r>
              <a:rPr lang="en-GB" smtClean="0"/>
              <a:t>Everything that is present is primitive</a:t>
            </a:r>
          </a:p>
          <a:p>
            <a:r>
              <a:rPr lang="en-GB" smtClean="0"/>
              <a:t>High cohesion</a:t>
            </a:r>
          </a:p>
          <a:p>
            <a:pPr lvl="1"/>
            <a:r>
              <a:rPr lang="en-GB" smtClean="0"/>
              <a:t>Everything</a:t>
            </a:r>
            <a:r>
              <a:rPr lang="en-GB" baseline="0" smtClean="0"/>
              <a:t> that is present is required to be together</a:t>
            </a:r>
            <a:endParaRPr lang="en-GB" smtClean="0"/>
          </a:p>
          <a:p>
            <a:r>
              <a:rPr lang="en-GB" smtClean="0"/>
              <a:t>Low coupling</a:t>
            </a:r>
          </a:p>
          <a:p>
            <a:pPr lvl="1"/>
            <a:r>
              <a:rPr lang="en-GB" smtClean="0"/>
              <a:t>Everything to which we are coupled is required</a:t>
            </a:r>
          </a:p>
          <a:p>
            <a:endParaRPr lang="en-GB" b="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11</a:t>
            </a:fld>
            <a:endParaRPr lang="en-GB" altLang="en-US" dirty="0"/>
          </a:p>
        </p:txBody>
      </p:sp>
    </p:spTree>
    <p:extLst>
      <p:ext uri="{BB962C8B-B14F-4D97-AF65-F5344CB8AC3E}">
        <p14:creationId xmlns:p14="http://schemas.microsoft.com/office/powerpoint/2010/main" val="426479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functional</a:t>
            </a:r>
            <a:r>
              <a:rPr lang="en-GB" baseline="0" dirty="0" smtClean="0"/>
              <a:t> decomposition and procedural design, it’s really helpful to get things straight on a piece of paper first (or appropriate tool if available). It allows you space to think through the problem, sketch out options for solutions, work through them and iterate until you have something which satisfies all the requirements.</a:t>
            </a:r>
          </a:p>
          <a:p>
            <a:endParaRPr lang="en-GB" baseline="0" dirty="0" smtClean="0"/>
          </a:p>
          <a:p>
            <a:r>
              <a:rPr lang="en-GB" b="1" dirty="0" smtClean="0"/>
              <a:t>Component Diagram</a:t>
            </a:r>
          </a:p>
          <a:p>
            <a:r>
              <a:rPr lang="en-GB" dirty="0" smtClean="0"/>
              <a:t>Represents</a:t>
            </a:r>
            <a:r>
              <a:rPr lang="en-GB" baseline="0" dirty="0" smtClean="0"/>
              <a:t> big chunks of grouped functionality; you’re not sure precisely what objects are inside, just there will be some and the result will be that a complex job will be done. For example, in a big banking system, there may be components such as customer database, transactions, web facilities, overnight processing etc. If you had to think about classes straight away, it’d get way too complicated.</a:t>
            </a:r>
          </a:p>
          <a:p>
            <a:endParaRPr lang="en-GB" baseline="0" dirty="0" smtClean="0"/>
          </a:p>
          <a:p>
            <a:r>
              <a:rPr lang="en-GB" b="1" baseline="0" dirty="0" smtClean="0"/>
              <a:t>Use Case</a:t>
            </a:r>
          </a:p>
          <a:p>
            <a:r>
              <a:rPr lang="en-GB" baseline="0" dirty="0" smtClean="0"/>
              <a:t>This is a static representation of behaviour: there are actors (a user, another system </a:t>
            </a:r>
            <a:r>
              <a:rPr lang="en-GB" baseline="0" dirty="0" err="1" smtClean="0"/>
              <a:t>etc</a:t>
            </a:r>
            <a:r>
              <a:rPr lang="en-GB" baseline="0" dirty="0" smtClean="0"/>
              <a:t>) which do ‘stuff’ to the system. A use case is a simple scenario of the actions an actor will expect to be able to do. For example, if you (a customer) were ringing up to order something, you’d need to ‘check item status’ and ‘place order’, possibly also ‘establish credit’. A salesperson would also need to do the first two, and perhaps a supervisor also interacts with the last. There’s also a ‘fill orders’ which is where the shipping clerk interacts. The use cases form the basis of scenarios for the system which you can then work through to tease out CRC.</a:t>
            </a:r>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12</a:t>
            </a:fld>
            <a:endParaRPr lang="en-GB" altLang="en-US" dirty="0"/>
          </a:p>
        </p:txBody>
      </p:sp>
    </p:spTree>
    <p:extLst>
      <p:ext uri="{BB962C8B-B14F-4D97-AF65-F5344CB8AC3E}">
        <p14:creationId xmlns:p14="http://schemas.microsoft.com/office/powerpoint/2010/main" val="4177332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class diagram is probably</a:t>
            </a:r>
            <a:r>
              <a:rPr lang="en-GB" baseline="0" dirty="0" smtClean="0"/>
              <a:t> the most useful to straighten out class relationships such as inheritance, aggregation, composition, interface, and association. There are various other things you can represent, but these are a good starting point.</a:t>
            </a:r>
          </a:p>
          <a:p>
            <a:endParaRPr lang="en-GB" baseline="0" dirty="0" smtClean="0"/>
          </a:p>
          <a:p>
            <a:r>
              <a:rPr lang="en-GB" b="1" baseline="0" dirty="0" smtClean="0"/>
              <a:t>Inheritance</a:t>
            </a:r>
            <a:r>
              <a:rPr lang="en-GB" baseline="0" dirty="0" smtClean="0"/>
              <a:t>: this provides the polymorphism found in OO design. A superclass, sometimes also called a base class, holds all the attributes and methods which are common amongst all its </a:t>
            </a:r>
            <a:r>
              <a:rPr lang="en-GB" baseline="0" dirty="0" err="1" smtClean="0"/>
              <a:t>descendents</a:t>
            </a:r>
            <a:r>
              <a:rPr lang="en-GB" baseline="0" dirty="0" smtClean="0"/>
              <a:t>. For example, a class </a:t>
            </a:r>
            <a:r>
              <a:rPr lang="en-GB" i="1" baseline="0" dirty="0" smtClean="0"/>
              <a:t>Shape</a:t>
            </a:r>
            <a:r>
              <a:rPr lang="en-GB" i="0" baseline="0" dirty="0" smtClean="0"/>
              <a:t> may have an attribute of </a:t>
            </a:r>
            <a:r>
              <a:rPr lang="en-GB" i="0" baseline="0" dirty="0" err="1" smtClean="0"/>
              <a:t>isRendered</a:t>
            </a:r>
            <a:r>
              <a:rPr lang="en-GB" i="0" baseline="0" dirty="0" smtClean="0"/>
              <a:t> and a method </a:t>
            </a:r>
            <a:r>
              <a:rPr lang="en-GB" i="0" baseline="0" dirty="0" err="1" smtClean="0"/>
              <a:t>RenderShape</a:t>
            </a:r>
            <a:r>
              <a:rPr lang="en-GB" i="0" baseline="0" dirty="0" smtClean="0"/>
              <a:t>() which toggles its appearance on a display. This is common irrespective of whether the shape is a square or a circle. However, the </a:t>
            </a:r>
            <a:r>
              <a:rPr lang="en-GB" i="1" baseline="0" dirty="0" smtClean="0"/>
              <a:t>Circle </a:t>
            </a:r>
            <a:r>
              <a:rPr lang="en-GB" i="0" baseline="0" dirty="0" smtClean="0"/>
              <a:t>and </a:t>
            </a:r>
            <a:r>
              <a:rPr lang="en-GB" i="1" baseline="0" dirty="0" smtClean="0"/>
              <a:t>Square </a:t>
            </a:r>
            <a:r>
              <a:rPr lang="en-GB" i="0" baseline="0" dirty="0" smtClean="0"/>
              <a:t>subclasses would have their own data for dimensions: radius, and height &amp; length respectively. If you called an abstract function </a:t>
            </a:r>
            <a:r>
              <a:rPr lang="en-GB" i="0" baseline="0" dirty="0" err="1" smtClean="0"/>
              <a:t>GetArea</a:t>
            </a:r>
            <a:r>
              <a:rPr lang="en-GB" i="0" baseline="0" dirty="0" smtClean="0"/>
              <a:t>() on the abstracted class </a:t>
            </a:r>
            <a:r>
              <a:rPr lang="en-GB" i="1" baseline="0" dirty="0" smtClean="0"/>
              <a:t>Shape</a:t>
            </a:r>
            <a:r>
              <a:rPr lang="en-GB" i="0" baseline="0" dirty="0" smtClean="0"/>
              <a:t>, it would pass on the responsibility of finding the area to specific </a:t>
            </a:r>
            <a:r>
              <a:rPr lang="en-GB" i="0" baseline="0" dirty="0" err="1" smtClean="0"/>
              <a:t>GetArea</a:t>
            </a:r>
            <a:r>
              <a:rPr lang="en-GB" i="0" baseline="0" dirty="0" smtClean="0"/>
              <a:t>() overridden methods in the individual concrete </a:t>
            </a:r>
            <a:r>
              <a:rPr lang="en-GB" i="0" baseline="0" dirty="0" err="1" smtClean="0"/>
              <a:t>classes,</a:t>
            </a:r>
            <a:r>
              <a:rPr lang="en-GB" i="1" baseline="0" dirty="0" err="1" smtClean="0"/>
              <a:t>Circle</a:t>
            </a:r>
            <a:r>
              <a:rPr lang="en-GB" i="1" baseline="0" dirty="0" smtClean="0"/>
              <a:t> </a:t>
            </a:r>
            <a:r>
              <a:rPr lang="en-GB" i="0" baseline="0" dirty="0" smtClean="0"/>
              <a:t>and </a:t>
            </a:r>
            <a:r>
              <a:rPr lang="en-GB" i="1" baseline="0" dirty="0" smtClean="0"/>
              <a:t>Square.</a:t>
            </a:r>
          </a:p>
          <a:p>
            <a:r>
              <a:rPr lang="en-GB" i="0" baseline="0" dirty="0" smtClean="0"/>
              <a:t>An ‘IS A’ relationship.</a:t>
            </a:r>
            <a:endParaRPr lang="en-GB" i="1" baseline="0" dirty="0" smtClean="0"/>
          </a:p>
          <a:p>
            <a:endParaRPr lang="en-GB" i="1" baseline="0" dirty="0" smtClean="0"/>
          </a:p>
          <a:p>
            <a:r>
              <a:rPr lang="en-GB" b="1" i="0" baseline="0" dirty="0" smtClean="0"/>
              <a:t>Aggregation:</a:t>
            </a:r>
            <a:r>
              <a:rPr lang="en-GB" b="0" i="0" baseline="0" dirty="0" smtClean="0"/>
              <a:t> classes which are often found together and reference each other but can exist separately</a:t>
            </a:r>
          </a:p>
          <a:p>
            <a:r>
              <a:rPr lang="en-GB" b="1" i="0" baseline="0" dirty="0" smtClean="0"/>
              <a:t>Composition:</a:t>
            </a:r>
            <a:r>
              <a:rPr lang="en-GB" b="0" i="0" baseline="0" dirty="0" smtClean="0"/>
              <a:t> one class contains another which cannot exist otherwise</a:t>
            </a:r>
          </a:p>
          <a:p>
            <a:r>
              <a:rPr lang="en-GB" b="0" i="0" baseline="0" dirty="0" smtClean="0"/>
              <a:t>These are ‘HAS A’ relationships.</a:t>
            </a:r>
          </a:p>
          <a:p>
            <a:endParaRPr lang="en-GB" b="0" i="0" baseline="0" dirty="0" smtClean="0"/>
          </a:p>
          <a:p>
            <a:r>
              <a:rPr lang="en-GB" b="1" i="0" baseline="0" dirty="0" smtClean="0"/>
              <a:t>Interface: </a:t>
            </a:r>
            <a:r>
              <a:rPr lang="en-GB" b="0" i="0" baseline="0" dirty="0" smtClean="0"/>
              <a:t>this is the way of representing what your public face is to the outside world. In reality, each class has a public face – its public methods. However, if you want a class to do its own version of another classes methods but you already inherit from a superclass, then you should only inherit additional interfaces. This is strictly enforced in Java, not in C++. The disadvantage of multiple inheritance is that you can end up with the same grandparent via different routes, at which point the runtime code does not know how to resolve which way to go! Python doesn’t specifically have the notion of interfaces, it allows multiple inheritance, but you will see it in other languages.</a:t>
            </a:r>
          </a:p>
          <a:p>
            <a:endParaRPr lang="en-GB" b="0" i="0" baseline="0" dirty="0" smtClean="0"/>
          </a:p>
          <a:p>
            <a:r>
              <a:rPr lang="en-GB" b="1" i="0" baseline="0" dirty="0" smtClean="0"/>
              <a:t>Association:</a:t>
            </a:r>
            <a:r>
              <a:rPr lang="en-GB" b="0" i="0" baseline="0" dirty="0" smtClean="0"/>
              <a:t> a looser relationship than aggregation or composition, but indicates that classes need to ‘know’ about each other in some way.</a:t>
            </a:r>
          </a:p>
          <a:p>
            <a:endParaRPr lang="en-GB" b="0" i="0" baseline="0" dirty="0" smtClean="0"/>
          </a:p>
          <a:p>
            <a:r>
              <a:rPr lang="en-GB" sz="1200" u="sng" kern="1200" dirty="0" smtClean="0">
                <a:solidFill>
                  <a:schemeClr val="tx1"/>
                </a:solidFill>
                <a:effectLst/>
                <a:latin typeface="Rdg Vesta" pitchFamily="2" charset="0"/>
                <a:ea typeface="+mn-ea"/>
                <a:cs typeface="+mn-cs"/>
                <a:hlinkClick r:id="rId3"/>
              </a:rPr>
              <a:t>https://sparxsystems.com.au/resources/uml2_tutorial/uml2_classdiagram.html</a:t>
            </a:r>
            <a:r>
              <a:rPr lang="en-GB" sz="1200" kern="1200" dirty="0" smtClean="0">
                <a:solidFill>
                  <a:schemeClr val="tx1"/>
                </a:solidFill>
                <a:effectLst/>
                <a:latin typeface="Rdg Vesta" pitchFamily="2" charset="0"/>
                <a:ea typeface="+mn-ea"/>
                <a:cs typeface="+mn-cs"/>
              </a:rPr>
              <a:t> </a:t>
            </a:r>
            <a:endParaRPr lang="en-GB" b="1" i="0"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13</a:t>
            </a:fld>
            <a:endParaRPr lang="en-GB" altLang="en-US" dirty="0"/>
          </a:p>
        </p:txBody>
      </p:sp>
    </p:spTree>
    <p:extLst>
      <p:ext uri="{BB962C8B-B14F-4D97-AF65-F5344CB8AC3E}">
        <p14:creationId xmlns:p14="http://schemas.microsoft.com/office/powerpoint/2010/main" val="278161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smtClean="0"/>
              <a:t>A sequence diagram</a:t>
            </a:r>
            <a:r>
              <a:rPr lang="en-GB" baseline="0" smtClean="0"/>
              <a:t> represents the path through a system for a given scenario. You cannot hope to capture all possible paths although some tools allow for alternate paths and iteration, but since you’ll be sketching on paper, stick to one path!</a:t>
            </a:r>
          </a:p>
          <a:p>
            <a:pPr lvl="0" rtl="0"/>
            <a:r>
              <a:rPr lang="en-GB" baseline="0" smtClean="0"/>
              <a:t>In the diagram, time goes down the page, and it’s normal to have the prods to the system, the actors, on the left, with objects appearing left to right as they’re needed.</a:t>
            </a:r>
            <a:endParaRPr lang="en-GB"/>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14</a:t>
            </a:fld>
            <a:endParaRPr lang="en-GB" altLang="en-US" dirty="0"/>
          </a:p>
        </p:txBody>
      </p:sp>
    </p:spTree>
    <p:extLst>
      <p:ext uri="{BB962C8B-B14F-4D97-AF65-F5344CB8AC3E}">
        <p14:creationId xmlns:p14="http://schemas.microsoft.com/office/powerpoint/2010/main" val="133873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 attributes *can* be changed in an object</a:t>
            </a:r>
            <a:r>
              <a:rPr lang="en-GB" baseline="0" dirty="0" smtClean="0"/>
              <a:t> instance – Python won’t stop you!</a:t>
            </a:r>
          </a:p>
          <a:p>
            <a:r>
              <a:rPr lang="en-GB" baseline="0" dirty="0" smtClean="0"/>
              <a:t>But you can use </a:t>
            </a:r>
            <a:r>
              <a:rPr lang="en-GB" baseline="0" dirty="0" err="1" smtClean="0"/>
              <a:t>MyClass.myDict</a:t>
            </a:r>
            <a:r>
              <a:rPr lang="en-GB" baseline="0" dirty="0" smtClean="0"/>
              <a:t> without needing to create an instance of the class.</a:t>
            </a:r>
          </a:p>
          <a:p>
            <a:r>
              <a:rPr lang="en-GB" baseline="0" dirty="0" smtClean="0"/>
              <a:t>The special methods with ‘__’ either side are inherited from the base ‘object’ class used by everything in Python. Here, we have over-ridden their behaviour. __</a:t>
            </a:r>
            <a:r>
              <a:rPr lang="en-GB" baseline="0" dirty="0" err="1" smtClean="0"/>
              <a:t>init</a:t>
            </a:r>
            <a:r>
              <a:rPr lang="en-GB" baseline="0" dirty="0" smtClean="0"/>
              <a:t>__ is the object constructor, __del__ is the destructor and it’s good practice to put them both in even if they just do nothing (pass).</a:t>
            </a:r>
          </a:p>
          <a:p>
            <a:r>
              <a:rPr lang="en-GB" baseline="0" dirty="0" smtClean="0"/>
              <a:t>Methods cannot be overloaded in Python, which means you have to be a bit clever if you want overloaded constructors.</a:t>
            </a:r>
          </a:p>
          <a:p>
            <a:r>
              <a:rPr lang="en-GB" baseline="0" dirty="0" smtClean="0"/>
              <a:t>It’s convention to use ‘_’ in front of methods which are private to the class. They also won’t have a </a:t>
            </a:r>
            <a:r>
              <a:rPr lang="en-GB" baseline="0" dirty="0" err="1" smtClean="0"/>
              <a:t>docstring</a:t>
            </a:r>
            <a:r>
              <a:rPr lang="en-GB" baseline="0" dirty="0" smtClean="0"/>
              <a:t> so users of your class should steer clear.</a:t>
            </a:r>
          </a:p>
          <a:p>
            <a:endParaRPr lang="en-GB" baseline="0" dirty="0" smtClean="0"/>
          </a:p>
          <a:p>
            <a:r>
              <a:rPr lang="en-GB" baseline="0" dirty="0" smtClean="0"/>
              <a:t>In Python, it’s easy to break the rules of OO so you *must* adhere to conventions and not cheat! Other languages have keywords which enforce OO: public, protected, private, </a:t>
            </a:r>
          </a:p>
          <a:p>
            <a:r>
              <a:rPr lang="en-GB" baseline="0" smtClean="0"/>
              <a:t>On </a:t>
            </a:r>
            <a:r>
              <a:rPr lang="en-GB" baseline="0" dirty="0" smtClean="0"/>
              <a:t>the subject of how you divide up classes between files, it should be ‘sensible’! See these threads:</a:t>
            </a:r>
          </a:p>
          <a:p>
            <a:r>
              <a:rPr lang="en-GB" baseline="0" dirty="0" smtClean="0"/>
              <a:t>http://stackoverflow.com/questions/106896/how-many-python-classes-should-i-put-in-one-file</a:t>
            </a:r>
          </a:p>
          <a:p>
            <a:r>
              <a:rPr lang="en-GB" dirty="0" smtClean="0"/>
              <a:t>http://stackoverflow.com/questions/2864366/are-classes-in-python-in-different-files</a:t>
            </a:r>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15</a:t>
            </a:fld>
            <a:endParaRPr lang="en-GB" altLang="en-US" dirty="0"/>
          </a:p>
        </p:txBody>
      </p:sp>
    </p:spTree>
    <p:extLst>
      <p:ext uri="{BB962C8B-B14F-4D97-AF65-F5344CB8AC3E}">
        <p14:creationId xmlns:p14="http://schemas.microsoft.com/office/powerpoint/2010/main" val="3808897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16</a:t>
            </a:fld>
            <a:endParaRPr lang="en-GB" altLang="en-US" dirty="0"/>
          </a:p>
        </p:txBody>
      </p:sp>
    </p:spTree>
    <p:extLst>
      <p:ext uri="{BB962C8B-B14F-4D97-AF65-F5344CB8AC3E}">
        <p14:creationId xmlns:p14="http://schemas.microsoft.com/office/powerpoint/2010/main" val="5047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17</a:t>
            </a:fld>
            <a:endParaRPr lang="en-GB" altLang="en-US" dirty="0"/>
          </a:p>
        </p:txBody>
      </p:sp>
    </p:spTree>
    <p:extLst>
      <p:ext uri="{BB962C8B-B14F-4D97-AF65-F5344CB8AC3E}">
        <p14:creationId xmlns:p14="http://schemas.microsoft.com/office/powerpoint/2010/main" val="2270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Rdg Vesta" pitchFamily="2" charset="0"/>
                <a:ea typeface="+mn-ea"/>
                <a:cs typeface="+mn-cs"/>
              </a:rPr>
              <a:t>I</a:t>
            </a:r>
            <a:r>
              <a:rPr lang="en-GB" sz="1200" kern="1200" baseline="0" dirty="0" smtClean="0">
                <a:solidFill>
                  <a:schemeClr val="tx1"/>
                </a:solidFill>
                <a:effectLst/>
                <a:latin typeface="Rdg Vesta" pitchFamily="2" charset="0"/>
                <a:ea typeface="+mn-ea"/>
                <a:cs typeface="+mn-cs"/>
              </a:rPr>
              <a:t> found this article while looking for something else, as is always the way, but it’s quite helpful in suggesting the balance between diagrams and code:</a:t>
            </a:r>
            <a:endParaRPr lang="en-GB" sz="1200" kern="1200" dirty="0" smtClean="0">
              <a:solidFill>
                <a:schemeClr val="tx1"/>
              </a:solidFill>
              <a:effectLst/>
              <a:latin typeface="Rdg Vesta" pitchFamily="2"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baseline="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https://www.techrepublic.com/article/show-class-collaboration-in-your-application-development-with-uml-sequence-diagrams/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kern="1200" dirty="0" smtClean="0">
              <a:solidFill>
                <a:schemeClr val="tx1"/>
              </a:solidFill>
              <a:effectLst/>
              <a:latin typeface="Rdg Vesta" pitchFamily="2"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Rdg Vesta" pitchFamily="2" charset="0"/>
                <a:ea typeface="+mn-ea"/>
                <a:cs typeface="+mn-cs"/>
              </a:rPr>
              <a:t>Also worth</a:t>
            </a:r>
            <a:r>
              <a:rPr lang="en-GB" sz="1200" kern="1200" baseline="0" dirty="0" smtClean="0">
                <a:solidFill>
                  <a:schemeClr val="tx1"/>
                </a:solidFill>
                <a:effectLst/>
                <a:latin typeface="Rdg Vesta" pitchFamily="2" charset="0"/>
                <a:ea typeface="+mn-ea"/>
                <a:cs typeface="+mn-cs"/>
              </a:rPr>
              <a:t> </a:t>
            </a:r>
            <a:r>
              <a:rPr lang="en-GB" sz="1200" kern="1200" baseline="0" smtClean="0">
                <a:solidFill>
                  <a:schemeClr val="tx1"/>
                </a:solidFill>
                <a:effectLst/>
                <a:latin typeface="Rdg Vesta" pitchFamily="2" charset="0"/>
                <a:ea typeface="+mn-ea"/>
                <a:cs typeface="+mn-cs"/>
              </a:rPr>
              <a:t>looking at…</a:t>
            </a:r>
            <a:endParaRPr lang="en-GB" sz="1200" kern="1200" dirty="0" smtClean="0">
              <a:solidFill>
                <a:schemeClr val="tx1"/>
              </a:solidFill>
              <a:effectLst/>
              <a:latin typeface="Rdg Vesta" pitchFamily="2"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b="1" baseline="0" dirty="0" smtClean="0"/>
              <a:t>Python 3</a:t>
            </a:r>
            <a:r>
              <a:rPr lang="en-GB" b="0" baseline="0" dirty="0" smtClean="0"/>
              <a:t> doesn’t appear to be a whole heap different from Python 2 for day-to-day use. There are fundamental alterations whereby code written for one is not compatible with the other. However, there are conversion routines you can run. This is a very good article on the main differences http://nbviewer.ipython.org/github/rasbt/python_reference/blob/master/tutorials/key_differences_between_python_2_and_3.ipynb</a:t>
            </a:r>
          </a:p>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18</a:t>
            </a:fld>
            <a:endParaRPr lang="en-GB" altLang="en-US" dirty="0"/>
          </a:p>
        </p:txBody>
      </p:sp>
    </p:spTree>
    <p:extLst>
      <p:ext uri="{BB962C8B-B14F-4D97-AF65-F5344CB8AC3E}">
        <p14:creationId xmlns:p14="http://schemas.microsoft.com/office/powerpoint/2010/main" val="203614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1" dirty="0" smtClean="0"/>
              <a:t>Privacy</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dirty="0" smtClean="0"/>
              <a:t>Python</a:t>
            </a:r>
            <a:r>
              <a:rPr lang="en-GB" b="0" baseline="0" dirty="0" smtClean="0"/>
              <a:t> uses underscores to try to make things hidden…</a:t>
            </a:r>
          </a:p>
          <a:p>
            <a:pPr marL="0" marR="0" indent="0" algn="l" defTabSz="914400" rtl="0" eaLnBrk="1" fontAlgn="base" latinLnBrk="0" hangingPunct="1">
              <a:lnSpc>
                <a:spcPct val="100000"/>
              </a:lnSpc>
              <a:spcBef>
                <a:spcPct val="30000"/>
              </a:spcBef>
              <a:spcAft>
                <a:spcPct val="0"/>
              </a:spcAft>
              <a:buClrTx/>
              <a:buSzTx/>
              <a:buFontTx/>
              <a:buNone/>
              <a:tabLst/>
              <a:defRPr/>
            </a:pPr>
            <a:r>
              <a:rPr lang="en-GB" i="1" dirty="0" smtClean="0"/>
              <a:t>Ignoring the</a:t>
            </a:r>
            <a:r>
              <a:rPr lang="en-GB" i="1" baseline="0" dirty="0" smtClean="0"/>
              <a:t> effect on wildcard imports, </a:t>
            </a:r>
            <a:r>
              <a:rPr lang="en-GB" b="1" i="1" baseline="0" dirty="0" smtClean="0"/>
              <a:t>s</a:t>
            </a:r>
            <a:r>
              <a:rPr lang="en-GB" b="1" i="1" dirty="0" smtClean="0"/>
              <a:t>ingle underscores </a:t>
            </a:r>
            <a:r>
              <a:rPr lang="en-GB" i="1" dirty="0" smtClean="0"/>
              <a:t>are a Python naming convention indicating a name is meant for internal use. It is generally not enforced by the Python interpreter and meant as a hint to the programmer only.</a:t>
            </a:r>
          </a:p>
          <a:p>
            <a:pPr marL="0" marR="0" indent="0" algn="l" defTabSz="914400" rtl="0" eaLnBrk="1" fontAlgn="base" latinLnBrk="0" hangingPunct="1">
              <a:lnSpc>
                <a:spcPct val="100000"/>
              </a:lnSpc>
              <a:spcBef>
                <a:spcPct val="30000"/>
              </a:spcBef>
              <a:spcAft>
                <a:spcPct val="0"/>
              </a:spcAft>
              <a:buClrTx/>
              <a:buSzTx/>
              <a:buFontTx/>
              <a:buNone/>
              <a:tabLst/>
              <a:defRPr/>
            </a:pPr>
            <a:r>
              <a:rPr lang="en-GB" i="1" dirty="0" smtClean="0"/>
              <a:t>A </a:t>
            </a:r>
            <a:r>
              <a:rPr lang="en-GB" b="1" i="1" dirty="0" smtClean="0"/>
              <a:t>double underscore</a:t>
            </a:r>
            <a:r>
              <a:rPr lang="en-GB" i="1" dirty="0" smtClean="0"/>
              <a:t> prefix causes the Python interpreter to rewrite the attribute (variable</a:t>
            </a:r>
            <a:r>
              <a:rPr lang="en-GB" i="1" baseline="0" dirty="0" smtClean="0"/>
              <a:t> or method)</a:t>
            </a:r>
            <a:r>
              <a:rPr lang="en-GB" i="1" dirty="0" smtClean="0"/>
              <a:t> name in order to avoid naming conflicts in subclasses.</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i="0" dirty="0" smtClean="0"/>
              <a:t>This</a:t>
            </a:r>
            <a:r>
              <a:rPr lang="en-GB" b="0" i="0" baseline="0" dirty="0" smtClean="0"/>
              <a:t> post is excellent:</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i="0" baseline="0" dirty="0" smtClean="0"/>
              <a:t>     https://dbader.org/blog/meaning-of-underscores-in-python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0" i="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1" i="0" baseline="0" dirty="0" smtClean="0"/>
              <a:t>Super</a:t>
            </a:r>
            <a:endParaRPr lang="en-GB" b="1" i="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Super is a shortcut to</a:t>
            </a:r>
            <a:r>
              <a:rPr lang="en-GB" baseline="0" dirty="0" smtClean="0"/>
              <a:t> access your parent class (and it has changed in Python3) </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Get started with this:</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     http://www.pythonforbeginners.com/super/working-python-super-function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This one has some useful info. on its interaction with multiple inheritance:</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     https://www.programiz.com/python-programming/methods/built-in/super</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And discover some niggles with this:</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     https://stackoverflow.com/questions/19608134/why-is-python-3-xs-super-magic</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but o</a:t>
            </a:r>
            <a:r>
              <a:rPr lang="en-GB" dirty="0" smtClean="0"/>
              <a:t>pinions</a:t>
            </a:r>
            <a:r>
              <a:rPr lang="en-GB" baseline="0" dirty="0" smtClean="0"/>
              <a:t> are divided…</a:t>
            </a: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a:t>
            </a:r>
            <a:r>
              <a:rPr lang="en-GB" b="1" dirty="0" smtClean="0"/>
              <a:t>Python's Super is nifty, but you can't use it”</a:t>
            </a:r>
            <a:endParaRPr lang="en-GB" b="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https://fuhm.net/super-harmful/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a:t>
            </a:r>
            <a:r>
              <a:rPr lang="en-GB" b="1" dirty="0" smtClean="0"/>
              <a:t>Python’s super() considered super!”</a:t>
            </a:r>
            <a:endParaRPr lang="en-GB" b="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https://rhettinger.wordpress.com/2011/05/26/super-considered-super/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1"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1" dirty="0" smtClean="0"/>
              <a:t>“Things to Know About Python Super”</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dirty="0" smtClean="0"/>
              <a:t>http://www.artima.com/weblogs/viewpost.jsp?thread=237121</a:t>
            </a:r>
          </a:p>
          <a:p>
            <a:endParaRPr lang="en-GB" b="0" baseline="0" dirty="0" smtClean="0"/>
          </a:p>
          <a:p>
            <a:r>
              <a:rPr lang="en-GB" b="0" baseline="0" dirty="0" smtClean="0"/>
              <a:t>Python allows multiple inheritance and has a strict left-to-right search for matching methods/attributes. This can work to your advantage, but often leads to complex relationships and unintended consequences. It’s very complex and not for the faint-hearted – avoid if at all possible.</a:t>
            </a:r>
          </a:p>
          <a:p>
            <a:endParaRPr lang="en-GB" b="0" baseline="0" dirty="0" smtClean="0"/>
          </a:p>
          <a:p>
            <a:endParaRPr lang="en-GB" b="0" baseline="0" dirty="0" smtClean="0"/>
          </a:p>
          <a:p>
            <a:r>
              <a:rPr lang="en-GB" b="1" baseline="0" dirty="0" smtClean="0"/>
              <a:t>Interfaces and ABCs</a:t>
            </a:r>
          </a:p>
          <a:p>
            <a:r>
              <a:rPr lang="en-GB" b="0" baseline="0" dirty="0" smtClean="0"/>
              <a:t>It is possible to define an abstract base class / interface in Python.</a:t>
            </a:r>
          </a:p>
          <a:p>
            <a:r>
              <a:rPr lang="en-GB" dirty="0" smtClean="0"/>
              <a:t>An interface is a little like a</a:t>
            </a:r>
            <a:r>
              <a:rPr lang="en-GB" baseline="0" dirty="0" smtClean="0"/>
              <a:t> blank book: i</a:t>
            </a:r>
            <a:r>
              <a:rPr lang="en-GB" dirty="0" smtClean="0"/>
              <a:t>t's a class with a set of method definitions that have no code.</a:t>
            </a:r>
          </a:p>
          <a:p>
            <a:r>
              <a:rPr lang="en-GB" dirty="0" smtClean="0"/>
              <a:t>An abstract class is the same thing, but not all functions need to be empty;</a:t>
            </a:r>
            <a:r>
              <a:rPr lang="en-GB" baseline="0" dirty="0" smtClean="0"/>
              <a:t> s</a:t>
            </a:r>
            <a:r>
              <a:rPr lang="en-GB" dirty="0" smtClean="0"/>
              <a:t>ome can have code.</a:t>
            </a:r>
          </a:p>
          <a:p>
            <a:r>
              <a:rPr lang="en-GB" b="0" baseline="0" dirty="0" smtClean="0"/>
              <a:t>If you inherit from either, you need to define the empty methods to create a concrete class.</a:t>
            </a:r>
          </a:p>
          <a:p>
            <a:endParaRPr lang="en-GB" b="0" baseline="0" dirty="0" smtClean="0"/>
          </a:p>
          <a:p>
            <a:r>
              <a:rPr lang="en-GB" b="0" baseline="0" dirty="0" smtClean="0"/>
              <a:t>http://stackoverflow.com/questions/372042/difference-between-abstract-class-and-interface-in-python</a:t>
            </a:r>
          </a:p>
          <a:p>
            <a:endParaRPr lang="en-GB" b="0" baseline="0" dirty="0" smtClean="0"/>
          </a:p>
          <a:p>
            <a:endParaRPr lang="en-GB" b="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1" dirty="0" smtClean="0"/>
              <a:t>Defining an Interface or Abstract Base Class</a:t>
            </a:r>
          </a:p>
          <a:p>
            <a:r>
              <a:rPr lang="en-GB" b="0" baseline="0" dirty="0" smtClean="0"/>
              <a:t>https://www.safaribooksonline.com/library/view/python-cookbook-3rd/9781449357337/ch08s12.html</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baseline="0" dirty="0" smtClean="0"/>
              <a:t>https://docs.python.org/3/library/abc.html</a:t>
            </a:r>
          </a:p>
          <a:p>
            <a:endParaRPr lang="en-GB" b="1" baseline="0" dirty="0" smtClean="0"/>
          </a:p>
          <a:p>
            <a:endParaRPr lang="en-GB" b="1" baseline="0" dirty="0" smtClean="0"/>
          </a:p>
          <a:p>
            <a:r>
              <a:rPr lang="en-GB" b="1" baseline="0" dirty="0" smtClean="0"/>
              <a:t>Composition vs Inheritance</a:t>
            </a:r>
          </a:p>
          <a:p>
            <a:r>
              <a:rPr lang="en-GB" i="1" dirty="0" smtClean="0"/>
              <a:t>Composition</a:t>
            </a:r>
            <a:r>
              <a:rPr lang="en-GB" dirty="0" smtClean="0"/>
              <a:t>-based solutions break up a problem into distinct responsibilities and encapsulate the implementation of each into separate objects. In an </a:t>
            </a:r>
            <a:r>
              <a:rPr lang="en-GB" i="1" dirty="0" smtClean="0"/>
              <a:t>inheritance</a:t>
            </a:r>
            <a:r>
              <a:rPr lang="en-GB" dirty="0" smtClean="0"/>
              <a:t>-based solution, a given object often has multiple responsibilities it has inherited from its various ancestors.</a:t>
            </a:r>
          </a:p>
          <a:p>
            <a:r>
              <a:rPr lang="en-GB" dirty="0" smtClean="0"/>
              <a:t>     https://robots.thoughtbot.com/reusable-oo-composition-vs-inheritance</a:t>
            </a:r>
          </a:p>
          <a:p>
            <a:r>
              <a:rPr lang="en-GB" dirty="0" smtClean="0"/>
              <a:t>     https://www.thoughtworks.com/insights/blog/composition-vs-inheritance-how-choose</a:t>
            </a:r>
          </a:p>
          <a:p>
            <a:r>
              <a:rPr lang="en-GB" b="0" baseline="0" dirty="0" smtClean="0"/>
              <a:t>     https://stackoverflow.com/questions/49002/prefer-composition-over-inheritance</a:t>
            </a:r>
          </a:p>
          <a:p>
            <a:r>
              <a:rPr lang="en-GB" b="0" baseline="0" dirty="0" smtClean="0"/>
              <a:t>There are many articles, but I thought these the most useful.</a:t>
            </a:r>
          </a:p>
          <a:p>
            <a:endParaRPr lang="en-GB" dirty="0" smtClean="0"/>
          </a:p>
          <a:p>
            <a:endParaRPr lang="en-GB" dirty="0" smtClean="0"/>
          </a:p>
          <a:p>
            <a:r>
              <a:rPr lang="en-GB" b="1" dirty="0" smtClean="0"/>
              <a:t>Multiple Inheritance</a:t>
            </a:r>
          </a:p>
          <a:p>
            <a:r>
              <a:rPr lang="en-GB" dirty="0" smtClean="0"/>
              <a:t>In the multiple inheritance scenario, any specified attribute is searched first in the current class. If not found, the search continues into parent classes in depth-first, left-right fashion without searching same class twice.</a:t>
            </a:r>
            <a:endParaRPr lang="en-GB" b="0" dirty="0" smtClean="0"/>
          </a:p>
          <a:p>
            <a:r>
              <a:rPr lang="en-GB" b="0" dirty="0" smtClean="0"/>
              <a:t>     https://www.programiz.com/python-programming/multiple-inheritance</a:t>
            </a:r>
          </a:p>
          <a:p>
            <a:r>
              <a:rPr lang="en-GB" b="0" dirty="0" smtClean="0"/>
              <a:t>The danger is when you have the same attribute/method in more than one parent: then the one that’s used is dependent on the order in which you inherited… eek!</a:t>
            </a:r>
            <a:endParaRPr lang="en-GB" b="0"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19</a:t>
            </a:fld>
            <a:endParaRPr lang="en-GB" altLang="en-US" dirty="0"/>
          </a:p>
        </p:txBody>
      </p:sp>
    </p:spTree>
    <p:extLst>
      <p:ext uri="{BB962C8B-B14F-4D97-AF65-F5344CB8AC3E}">
        <p14:creationId xmlns:p14="http://schemas.microsoft.com/office/powerpoint/2010/main" val="326000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a:t>
            </a:fld>
            <a:endParaRPr lang="en-GB" altLang="en-US" dirty="0"/>
          </a:p>
        </p:txBody>
      </p:sp>
    </p:spTree>
    <p:extLst>
      <p:ext uri="{BB962C8B-B14F-4D97-AF65-F5344CB8AC3E}">
        <p14:creationId xmlns:p14="http://schemas.microsoft.com/office/powerpoint/2010/main" val="2112604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Meaningful naming is arguably even more important in OO than in procedural programming. If done properly, most code will read like a piece of prose and will be self explanatory. When done badly, it’s worse than confusing.</a:t>
            </a:r>
          </a:p>
          <a:p>
            <a:r>
              <a:rPr lang="en-GB" baseline="0" dirty="0" smtClean="0"/>
              <a:t>Typically, class names are nouns which encapsulate the job of the class: </a:t>
            </a:r>
            <a:r>
              <a:rPr lang="en-GB" baseline="0" dirty="0" err="1" smtClean="0"/>
              <a:t>NetCDFFileReader</a:t>
            </a:r>
            <a:endParaRPr lang="en-GB" baseline="0" dirty="0" smtClean="0"/>
          </a:p>
          <a:p>
            <a:r>
              <a:rPr lang="en-GB" baseline="0" dirty="0" smtClean="0"/>
              <a:t>Attributes are names which explain their purpose: </a:t>
            </a:r>
            <a:r>
              <a:rPr lang="en-GB" baseline="0" dirty="0" err="1" smtClean="0"/>
              <a:t>fileLocation</a:t>
            </a:r>
            <a:endParaRPr lang="en-GB" baseline="0" dirty="0" smtClean="0"/>
          </a:p>
          <a:p>
            <a:r>
              <a:rPr lang="en-GB" baseline="0" dirty="0" smtClean="0"/>
              <a:t>Methods are actions: </a:t>
            </a:r>
            <a:r>
              <a:rPr lang="en-GB" baseline="0" dirty="0" err="1" smtClean="0"/>
              <a:t>readFile</a:t>
            </a:r>
            <a:r>
              <a:rPr lang="en-GB" baseline="0" dirty="0" smtClean="0"/>
              <a:t>(), </a:t>
            </a:r>
            <a:r>
              <a:rPr lang="en-GB" baseline="0" dirty="0" err="1" smtClean="0"/>
              <a:t>processSSTData</a:t>
            </a:r>
            <a:r>
              <a:rPr lang="en-GB" baseline="0" dirty="0" smtClean="0"/>
              <a:t>()</a:t>
            </a:r>
          </a:p>
          <a:p>
            <a:r>
              <a:rPr lang="en-GB" baseline="0" dirty="0" smtClean="0"/>
              <a:t>	or checks: </a:t>
            </a:r>
            <a:r>
              <a:rPr lang="en-GB" baseline="0" dirty="0" err="1" smtClean="0"/>
              <a:t>isOpen</a:t>
            </a:r>
            <a:r>
              <a:rPr lang="en-GB" baseline="0" dirty="0" smtClean="0"/>
              <a:t>(), </a:t>
            </a:r>
            <a:r>
              <a:rPr lang="en-GB" baseline="0" dirty="0" err="1" smtClean="0"/>
              <a:t>isValid</a:t>
            </a:r>
            <a:r>
              <a:rPr lang="en-GB" baseline="0" dirty="0" smtClean="0"/>
              <a:t>()</a:t>
            </a:r>
          </a:p>
          <a:p>
            <a:r>
              <a:rPr lang="en-GB" baseline="0" dirty="0" smtClean="0"/>
              <a:t>	or data setters and getters: </a:t>
            </a:r>
            <a:r>
              <a:rPr lang="en-GB" baseline="0" dirty="0" err="1" smtClean="0"/>
              <a:t>setFileLocation</a:t>
            </a:r>
            <a:r>
              <a:rPr lang="en-GB" baseline="0" dirty="0" smtClean="0"/>
              <a:t>(), </a:t>
            </a:r>
            <a:r>
              <a:rPr lang="en-GB" baseline="0" dirty="0" err="1" smtClean="0"/>
              <a:t>getFileLocation</a:t>
            </a:r>
            <a:r>
              <a:rPr lang="en-GB" baseline="0" dirty="0" smtClean="0"/>
              <a:t>()</a:t>
            </a:r>
          </a:p>
          <a:p>
            <a:endParaRPr lang="en-GB" baseline="0" dirty="0" smtClean="0"/>
          </a:p>
          <a:p>
            <a:r>
              <a:rPr lang="en-GB" baseline="0" dirty="0" smtClean="0"/>
              <a:t>You already know that comments are important, so in the OO world they are used to describe a class and provide details of all the public methods available on it up front, in the case of Python, it’s in the </a:t>
            </a:r>
            <a:r>
              <a:rPr lang="en-GB" baseline="0" dirty="0" err="1" smtClean="0"/>
              <a:t>docstring</a:t>
            </a:r>
            <a:r>
              <a:rPr lang="en-GB" baseline="0" dirty="0" smtClean="0"/>
              <a:t>. Private methods aren’t exempt from comments, it’s just that you’d not put them in the </a:t>
            </a:r>
            <a:r>
              <a:rPr lang="en-GB" baseline="0" dirty="0" err="1" smtClean="0"/>
              <a:t>docstring</a:t>
            </a:r>
            <a:r>
              <a:rPr lang="en-GB" baseline="0" dirty="0" smtClean="0"/>
              <a:t>, also you should keep attribute comments local too.</a:t>
            </a:r>
          </a:p>
          <a:p>
            <a:endParaRPr lang="en-GB"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Look up the rules for the language you use: for Python it’s </a:t>
            </a:r>
            <a:r>
              <a:rPr lang="en-GB" sz="1200" u="sng" kern="1200" dirty="0" smtClean="0">
                <a:solidFill>
                  <a:schemeClr val="tx1"/>
                </a:solidFill>
                <a:effectLst/>
                <a:latin typeface="Rdg Vesta" pitchFamily="2" charset="0"/>
                <a:ea typeface="+mn-ea"/>
                <a:cs typeface="+mn-cs"/>
                <a:hlinkClick r:id="rId3"/>
              </a:rPr>
              <a:t>https://www.python.org/dev/peps/pep-0008/</a:t>
            </a:r>
            <a:endParaRPr lang="en-GB" sz="1200" kern="1200" dirty="0" smtClean="0">
              <a:solidFill>
                <a:schemeClr val="tx1"/>
              </a:solidFill>
              <a:effectLst/>
              <a:latin typeface="Rdg Vesta" pitchFamily="2" charset="0"/>
              <a:ea typeface="+mn-ea"/>
              <a:cs typeface="+mn-cs"/>
            </a:endParaRPr>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20</a:t>
            </a:fld>
            <a:endParaRPr lang="en-GB" altLang="en-US" dirty="0"/>
          </a:p>
        </p:txBody>
      </p:sp>
    </p:spTree>
    <p:extLst>
      <p:ext uri="{BB962C8B-B14F-4D97-AF65-F5344CB8AC3E}">
        <p14:creationId xmlns:p14="http://schemas.microsoft.com/office/powerpoint/2010/main" val="3790879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smtClean="0"/>
              <a:t>Just to make you aware that you’ll see a lot of references to design patterns, and also people calling various things ‘anti-patterns’.</a:t>
            </a:r>
          </a:p>
          <a:p>
            <a:r>
              <a:rPr lang="en-GB" baseline="0" smtClean="0"/>
              <a:t>GoF refers to the ‘Gang of Four’ authors who wrote a very influential book: </a:t>
            </a:r>
            <a:r>
              <a:rPr lang="en-GB" b="1" i="1" smtClean="0"/>
              <a:t>Design Patterns: Elements of Reusable Object-Oriented Software</a:t>
            </a:r>
            <a:r>
              <a:rPr lang="en-GB" b="1" i="1" baseline="0" smtClean="0"/>
              <a:t> </a:t>
            </a:r>
            <a:r>
              <a:rPr lang="en-GB" b="0" i="0" smtClean="0"/>
              <a:t>(http://en.wikipedia.org/wiki/Design_Patterns – this is well worth a read)</a:t>
            </a:r>
          </a:p>
          <a:p>
            <a:endParaRPr lang="en-GB" b="0" i="0" baseline="0" smtClean="0"/>
          </a:p>
          <a:p>
            <a:r>
              <a:rPr lang="en-GB" baseline="0" smtClean="0"/>
              <a:t>We’ll introduce a few which may help address common problems:</a:t>
            </a:r>
          </a:p>
          <a:p>
            <a:r>
              <a:rPr lang="en-GB" baseline="0" smtClean="0"/>
              <a:t>Singleton</a:t>
            </a:r>
          </a:p>
          <a:p>
            <a:r>
              <a:rPr lang="en-GB" baseline="0" smtClean="0"/>
              <a:t>Factory</a:t>
            </a:r>
          </a:p>
          <a:p>
            <a:r>
              <a:rPr lang="en-GB" baseline="0" smtClean="0"/>
              <a:t>Visitor</a:t>
            </a:r>
          </a:p>
          <a:p>
            <a:r>
              <a:rPr lang="en-GB" baseline="0" smtClean="0"/>
              <a:t>Iterator</a:t>
            </a:r>
          </a:p>
          <a:p>
            <a:endParaRPr lang="en-GB" baseline="0" smtClean="0"/>
          </a:p>
          <a:p>
            <a:r>
              <a:rPr lang="en-GB" baseline="0" smtClean="0"/>
              <a:t>See this extremely useful quick guide to patterns, what they look like, when to use them and examples:</a:t>
            </a:r>
          </a:p>
          <a:p>
            <a:r>
              <a:rPr lang="en-GB" baseline="0" smtClean="0"/>
              <a:t>http://refcardz.dzone.com/refcardz/design-patterns</a:t>
            </a:r>
          </a:p>
          <a:p>
            <a:r>
              <a:rPr lang="en-GB" baseline="0" smtClean="0"/>
              <a:t>You can download the pdf.</a:t>
            </a:r>
            <a:endParaRPr lang="en-GB" baseline="0" dirty="0" smtClean="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21</a:t>
            </a:fld>
            <a:endParaRPr lang="en-GB" altLang="en-US" dirty="0"/>
          </a:p>
        </p:txBody>
      </p:sp>
    </p:spTree>
    <p:extLst>
      <p:ext uri="{BB962C8B-B14F-4D97-AF65-F5344CB8AC3E}">
        <p14:creationId xmlns:p14="http://schemas.microsoft.com/office/powerpoint/2010/main" val="3790879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mtClean="0"/>
              <a:t>Singleton is known as a </a:t>
            </a:r>
            <a:r>
              <a:rPr lang="en-GB" b="1" smtClean="0"/>
              <a:t>creational </a:t>
            </a:r>
            <a:r>
              <a:rPr lang="en-GB" smtClean="0"/>
              <a:t>pattern - it's used to construct objects such that they can be decoupled from the implementing system. The definition of Singleton provided in the original Gang of Four book on Design Patterns states: </a:t>
            </a:r>
            <a:r>
              <a:rPr lang="en-GB" i="1" smtClean="0"/>
              <a:t>Ensure a class has only one instance and provide a global point of access to it. </a:t>
            </a:r>
            <a:endParaRPr lang="en-GB" smtClean="0"/>
          </a:p>
          <a:p>
            <a:r>
              <a:rPr lang="en-GB" smtClean="0"/>
              <a:t>We just provide one point of access to create an instance of the Singleton class. The constructor is kept private, giving the getInstance() method the responsibility of providing access to the Singleton.</a:t>
            </a:r>
          </a:p>
          <a:p>
            <a:endParaRPr lang="en-GB" smtClean="0"/>
          </a:p>
          <a:p>
            <a:r>
              <a:rPr lang="en-GB" smtClean="0"/>
              <a:t>When you need to ensure there's one instance of an object, available to a number of other classes, you may want to use the Singleton pattern. Singletons are used a lot where you need to provide a registry, or something like a thread pool. Logging is also another popular use of Singletons, providing one single access point to an applications log file.</a:t>
            </a:r>
          </a:p>
          <a:p>
            <a:endParaRPr lang="en-GB" baseline="0" smtClean="0"/>
          </a:p>
          <a:p>
            <a:r>
              <a:rPr lang="en-GB" baseline="0" smtClean="0"/>
              <a:t>There are many downsides, and several authorities discourage the use of the singleton maintaining that it indicates poor design.</a:t>
            </a:r>
          </a:p>
          <a:p>
            <a:endParaRPr lang="en-GB" baseline="0" smtClean="0"/>
          </a:p>
          <a:p>
            <a:r>
              <a:rPr lang="en-GB" baseline="0" smtClean="0"/>
              <a:t>http://java.dzone.com/articles/design-patterns-singleton</a:t>
            </a:r>
          </a:p>
          <a:p>
            <a:r>
              <a:rPr lang="en-GB" baseline="0" smtClean="0"/>
              <a:t>-----------------------------------------------------------------------------------------</a:t>
            </a:r>
          </a:p>
          <a:p>
            <a:endParaRPr lang="en-GB" baseline="0" smtClean="0"/>
          </a:p>
          <a:p>
            <a:r>
              <a:rPr lang="en-GB" smtClean="0"/>
              <a:t>This</a:t>
            </a:r>
            <a:r>
              <a:rPr lang="en-GB" baseline="0" smtClean="0"/>
              <a:t> isn’t easy to do in Python!</a:t>
            </a:r>
          </a:p>
          <a:p>
            <a:r>
              <a:rPr lang="en-GB" baseline="0" smtClean="0"/>
              <a:t>http://stackoverflow.com/questions/6760685/creating-a-singleton-in-python</a:t>
            </a:r>
          </a:p>
          <a:p>
            <a:endParaRPr lang="en-GB" baseline="0" smtClean="0"/>
          </a:p>
          <a:p>
            <a:endParaRPr lang="en-GB" baseline="0" smtClean="0"/>
          </a:p>
          <a:p>
            <a:endParaRPr lang="en-GB" baseline="0" smtClean="0"/>
          </a:p>
          <a:p>
            <a:r>
              <a:rPr lang="en-GB" baseline="0" smtClean="0"/>
              <a:t>There are several ways of implementing a singleton, here’s another:</a:t>
            </a:r>
          </a:p>
          <a:p>
            <a:r>
              <a:rPr lang="en-GB" b="1" baseline="0" smtClean="0"/>
              <a:t>In Java:</a:t>
            </a:r>
          </a:p>
          <a:p>
            <a:r>
              <a:rPr lang="en-GB" smtClean="0"/>
              <a:t>public class SingleObject {</a:t>
            </a:r>
          </a:p>
          <a:p>
            <a:pPr lvl="1"/>
            <a:r>
              <a:rPr lang="en-GB" smtClean="0"/>
              <a:t>//create an object of SingleObject</a:t>
            </a:r>
          </a:p>
          <a:p>
            <a:pPr lvl="1"/>
            <a:r>
              <a:rPr lang="en-GB" smtClean="0"/>
              <a:t>private static SingleObject instance = new SingleObject();</a:t>
            </a:r>
          </a:p>
          <a:p>
            <a:pPr lvl="1"/>
            <a:endParaRPr lang="en-GB" smtClean="0"/>
          </a:p>
          <a:p>
            <a:pPr lvl="1"/>
            <a:r>
              <a:rPr lang="en-GB" smtClean="0"/>
              <a:t>//make the constructor private so that this class cannot be</a:t>
            </a:r>
          </a:p>
          <a:p>
            <a:pPr lvl="1"/>
            <a:r>
              <a:rPr lang="en-GB" smtClean="0"/>
              <a:t>//instantiated</a:t>
            </a:r>
          </a:p>
          <a:p>
            <a:pPr lvl="1"/>
            <a:r>
              <a:rPr lang="en-GB" smtClean="0"/>
              <a:t>private SingleObject(){}</a:t>
            </a:r>
          </a:p>
          <a:p>
            <a:pPr lvl="1"/>
            <a:endParaRPr lang="en-GB" smtClean="0"/>
          </a:p>
          <a:p>
            <a:pPr lvl="1"/>
            <a:r>
              <a:rPr lang="en-GB" smtClean="0"/>
              <a:t>//Get the only object available</a:t>
            </a:r>
          </a:p>
          <a:p>
            <a:pPr lvl="1"/>
            <a:r>
              <a:rPr lang="en-GB" smtClean="0"/>
              <a:t>public static SingleObject getInstance(){</a:t>
            </a:r>
          </a:p>
          <a:p>
            <a:pPr lvl="1"/>
            <a:r>
              <a:rPr lang="en-GB" smtClean="0"/>
              <a:t>	return instance;</a:t>
            </a:r>
          </a:p>
          <a:p>
            <a:pPr lvl="1"/>
            <a:r>
              <a:rPr lang="en-GB" smtClean="0"/>
              <a:t>}</a:t>
            </a:r>
          </a:p>
          <a:p>
            <a:pPr lvl="1"/>
            <a:endParaRPr lang="en-GB" smtClean="0"/>
          </a:p>
          <a:p>
            <a:pPr lvl="1"/>
            <a:r>
              <a:rPr lang="en-GB" smtClean="0"/>
              <a:t>public void showMessage(){ System.out.println("Hello World!");</a:t>
            </a:r>
          </a:p>
          <a:p>
            <a:pPr lvl="1"/>
            <a:r>
              <a:rPr lang="en-GB" smtClean="0"/>
              <a:t>}</a:t>
            </a:r>
          </a:p>
          <a:p>
            <a:r>
              <a:rPr lang="en-GB" smtClean="0"/>
              <a:t>}</a:t>
            </a:r>
          </a:p>
          <a:p>
            <a:endParaRPr lang="en-GB" b="1" smtClean="0"/>
          </a:p>
          <a:p>
            <a:r>
              <a:rPr lang="en-GB" b="1" smtClean="0"/>
              <a:t>And</a:t>
            </a:r>
            <a:r>
              <a:rPr lang="en-GB" b="1" baseline="0" smtClean="0"/>
              <a:t> then</a:t>
            </a:r>
            <a:endParaRPr lang="en-GB" b="1" smtClean="0"/>
          </a:p>
          <a:p>
            <a:r>
              <a:rPr lang="en-GB" smtClean="0"/>
              <a:t>public class SingletonPatternDemo {</a:t>
            </a:r>
          </a:p>
          <a:p>
            <a:pPr lvl="1"/>
            <a:r>
              <a:rPr lang="en-GB" smtClean="0"/>
              <a:t>public static void main(String[] args) {</a:t>
            </a:r>
          </a:p>
          <a:p>
            <a:pPr lvl="1"/>
            <a:r>
              <a:rPr lang="en-GB" smtClean="0"/>
              <a:t>//illegal construct</a:t>
            </a:r>
          </a:p>
          <a:p>
            <a:pPr lvl="1"/>
            <a:r>
              <a:rPr lang="en-GB" smtClean="0"/>
              <a:t>//Compile Time Error: The constructor SingleObject() is not visible</a:t>
            </a:r>
          </a:p>
          <a:p>
            <a:pPr lvl="1"/>
            <a:r>
              <a:rPr lang="en-GB" smtClean="0"/>
              <a:t>//SingleObject object = new SingleObject();</a:t>
            </a:r>
          </a:p>
          <a:p>
            <a:pPr lvl="1"/>
            <a:endParaRPr lang="en-GB" smtClean="0"/>
          </a:p>
          <a:p>
            <a:pPr lvl="1"/>
            <a:r>
              <a:rPr lang="en-GB" smtClean="0"/>
              <a:t>//Get the only object available</a:t>
            </a:r>
          </a:p>
          <a:p>
            <a:pPr lvl="1"/>
            <a:r>
              <a:rPr lang="en-GB" smtClean="0"/>
              <a:t>SingleObject object = SingleObject.getInstance();</a:t>
            </a:r>
          </a:p>
          <a:p>
            <a:pPr lvl="1"/>
            <a:endParaRPr lang="en-GB" smtClean="0"/>
          </a:p>
          <a:p>
            <a:pPr lvl="1"/>
            <a:r>
              <a:rPr lang="en-GB" smtClean="0"/>
              <a:t>//show the message</a:t>
            </a:r>
          </a:p>
          <a:p>
            <a:pPr lvl="1"/>
            <a:r>
              <a:rPr lang="en-GB" smtClean="0"/>
              <a:t>object.showMessage();</a:t>
            </a:r>
          </a:p>
          <a:p>
            <a:pPr lvl="1"/>
            <a:r>
              <a:rPr lang="en-GB" smtClean="0"/>
              <a:t>}</a:t>
            </a:r>
          </a:p>
          <a:p>
            <a:r>
              <a:rPr lang="en-GB" smtClean="0"/>
              <a:t>}</a:t>
            </a:r>
          </a:p>
          <a:p>
            <a:endParaRPr lang="en-GB" b="1" smtClean="0"/>
          </a:p>
          <a:p>
            <a:r>
              <a:rPr lang="en-GB" b="0" smtClean="0"/>
              <a:t>(http://www.tutorialspoint.com/design_pattern/singleton_pattern.htm)</a:t>
            </a:r>
            <a:endParaRPr lang="en-GB" b="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22</a:t>
            </a:fld>
            <a:endParaRPr lang="en-GB" altLang="en-US" dirty="0"/>
          </a:p>
        </p:txBody>
      </p:sp>
    </p:spTree>
    <p:extLst>
      <p:ext uri="{BB962C8B-B14F-4D97-AF65-F5344CB8AC3E}">
        <p14:creationId xmlns:p14="http://schemas.microsoft.com/office/powerpoint/2010/main" val="2726596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Factory Method is known as a </a:t>
            </a:r>
            <a:r>
              <a:rPr lang="en-GB" b="1" dirty="0" smtClean="0"/>
              <a:t>creational </a:t>
            </a:r>
            <a:r>
              <a:rPr lang="en-GB" dirty="0" smtClean="0"/>
              <a:t>pattern - it's used to construct objects such that they can be decoupled from the implementing system. The definition of Factory Method provided in the original Gang of Four book on Design Patterns states: </a:t>
            </a:r>
            <a:r>
              <a:rPr lang="en-GB" i="1" dirty="0" smtClean="0"/>
              <a:t>Define an interface for creating an object, but let the subclasses decide which class to instantiate. The Factory method lets a class defer instantiation to subclasses </a:t>
            </a:r>
            <a:br>
              <a:rPr lang="en-GB" i="1" dirty="0" smtClean="0"/>
            </a:br>
            <a:endParaRPr lang="en-GB" dirty="0" smtClean="0"/>
          </a:p>
          <a:p>
            <a:r>
              <a:rPr lang="en-GB" dirty="0" smtClean="0"/>
              <a:t>The </a:t>
            </a:r>
            <a:r>
              <a:rPr lang="en-GB" b="1" dirty="0" smtClean="0"/>
              <a:t>Creator </a:t>
            </a:r>
            <a:r>
              <a:rPr lang="en-GB" dirty="0" smtClean="0"/>
              <a:t>hides the creation and instantiation of the </a:t>
            </a:r>
            <a:r>
              <a:rPr lang="en-GB" b="1" dirty="0" smtClean="0"/>
              <a:t>Product</a:t>
            </a:r>
            <a:r>
              <a:rPr lang="en-GB" dirty="0" smtClean="0"/>
              <a:t> from the client. This is a benefit to the client as they are now insulated from any future changes - the Creator will look after all of their creation needs, allowing decoupling. Furthermore, once the Creator and the Product conform to an interface that the client knows, the client doesn't need to know about the concrete implementations of either. The factory method pattern really encourages coding to an interface in order to deal with future change.</a:t>
            </a:r>
          </a:p>
          <a:p>
            <a:endParaRPr lang="en-GB" dirty="0" smtClean="0"/>
          </a:p>
          <a:p>
            <a:r>
              <a:rPr lang="en-GB" dirty="0" smtClean="0"/>
              <a:t>Here the </a:t>
            </a:r>
            <a:r>
              <a:rPr lang="en-GB" b="1" dirty="0" smtClean="0"/>
              <a:t>Creator</a:t>
            </a:r>
            <a:r>
              <a:rPr lang="en-GB" dirty="0" smtClean="0"/>
              <a:t> provides an interface for the creation of objects, known as the factory method. All other methods in our abstract Creator are written only to operate on the </a:t>
            </a:r>
            <a:r>
              <a:rPr lang="en-GB" b="1" dirty="0" smtClean="0"/>
              <a:t>Product</a:t>
            </a:r>
            <a:r>
              <a:rPr lang="en-GB" dirty="0" smtClean="0"/>
              <a:t>s created in the </a:t>
            </a:r>
            <a:r>
              <a:rPr lang="en-GB" b="1" dirty="0" err="1" smtClean="0"/>
              <a:t>ConcreteCreator</a:t>
            </a:r>
            <a:r>
              <a:rPr lang="en-GB" dirty="0" smtClean="0"/>
              <a:t>. The </a:t>
            </a:r>
            <a:r>
              <a:rPr lang="en-GB" b="1" dirty="0" smtClean="0"/>
              <a:t>Creator </a:t>
            </a:r>
            <a:r>
              <a:rPr lang="en-GB" dirty="0" smtClean="0"/>
              <a:t>doesn't create the products - that work is done by its subclasses, such as </a:t>
            </a:r>
            <a:r>
              <a:rPr lang="en-GB" b="1" dirty="0" err="1" smtClean="0"/>
              <a:t>ConcreteCreator</a:t>
            </a:r>
            <a:r>
              <a:rPr lang="en-GB" dirty="0" smtClean="0"/>
              <a:t>.</a:t>
            </a:r>
          </a:p>
          <a:p>
            <a:endParaRPr lang="en-GB" sz="1200" u="sng" kern="1200" dirty="0" smtClean="0">
              <a:solidFill>
                <a:schemeClr val="tx1"/>
              </a:solidFill>
              <a:effectLst/>
              <a:latin typeface="Rdg Vesta" pitchFamily="2" charset="0"/>
              <a:ea typeface="+mn-ea"/>
              <a:cs typeface="+mn-cs"/>
            </a:endParaRPr>
          </a:p>
          <a:p>
            <a:r>
              <a:rPr lang="en-GB" dirty="0" smtClean="0"/>
              <a:t>The idea behind the Factory Method pattern is that it allows for the case where a client doesn't know what concrete classes it will be required to create at runtime, but just wants to get a class that will do the job. The </a:t>
            </a:r>
            <a:r>
              <a:rPr lang="en-GB" dirty="0" err="1" smtClean="0"/>
              <a:t>FactoryMethod</a:t>
            </a:r>
            <a:r>
              <a:rPr lang="en-GB" dirty="0" smtClean="0"/>
              <a:t> builds on the concept of a simple Factory, but lets the subclasses decide which implementation of the concrete class to use.  You'll see factories used in logging frameworks, and in a lot of scenarios where the client doesn't need to know about the concrete implementations. It's a good approach to encapsulation.</a:t>
            </a:r>
          </a:p>
          <a:p>
            <a:endParaRPr lang="en-GB" dirty="0" smtClean="0"/>
          </a:p>
          <a:p>
            <a:r>
              <a:rPr lang="en-GB" dirty="0" smtClean="0"/>
              <a:t>One thing not illustrated in</a:t>
            </a:r>
            <a:r>
              <a:rPr lang="en-GB" baseline="0" dirty="0" smtClean="0"/>
              <a:t> the code example </a:t>
            </a:r>
            <a:r>
              <a:rPr lang="en-GB" dirty="0" smtClean="0"/>
              <a:t>is the possibility to pass a </a:t>
            </a:r>
            <a:r>
              <a:rPr lang="en-GB" dirty="0" err="1" smtClean="0"/>
              <a:t>paramater</a:t>
            </a:r>
            <a:r>
              <a:rPr lang="en-GB" dirty="0" smtClean="0"/>
              <a:t> through to the creator in order to choose which type of concrete class to create. For example, we could have made </a:t>
            </a:r>
            <a:r>
              <a:rPr lang="en-GB" dirty="0" err="1" smtClean="0"/>
              <a:t>FileLoggerCreator</a:t>
            </a:r>
            <a:r>
              <a:rPr lang="en-GB" dirty="0" smtClean="0"/>
              <a:t> that could take a string parameter, allowing us to choose between XML and flat files. </a:t>
            </a:r>
          </a:p>
          <a:p>
            <a:endParaRPr lang="en-GB" sz="1200" u="sng" kern="1200" dirty="0" smtClean="0">
              <a:solidFill>
                <a:schemeClr val="tx1"/>
              </a:solidFill>
              <a:effectLst/>
              <a:latin typeface="Rdg Vesta" pitchFamily="2" charset="0"/>
              <a:ea typeface="+mn-ea"/>
              <a:cs typeface="+mn-cs"/>
            </a:endParaRPr>
          </a:p>
          <a:p>
            <a:r>
              <a:rPr lang="en-GB" dirty="0" smtClean="0"/>
              <a:t>http://java.dzone.com/articles/design-patterns-factory</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a:t>
            </a:r>
          </a:p>
          <a:p>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u="sng" kern="1200" dirty="0" smtClean="0">
                <a:solidFill>
                  <a:schemeClr val="tx1"/>
                </a:solidFill>
                <a:effectLst/>
                <a:latin typeface="Rdg Vesta" pitchFamily="2" charset="0"/>
                <a:ea typeface="+mn-ea"/>
                <a:cs typeface="+mn-cs"/>
                <a:hlinkClick r:id="rId3"/>
              </a:rPr>
              <a:t>https://github.com/Reading-eScience-Centre/edal-java/blob/master/common/src/main/java/uk/ac/rdg/resc/edal/dataset/DatasetFactory.java</a:t>
            </a:r>
            <a:endParaRPr lang="en-GB" sz="1200" u="sng" kern="1200" dirty="0" smtClean="0">
              <a:solidFill>
                <a:schemeClr val="tx1"/>
              </a:solidFill>
              <a:effectLst/>
              <a:latin typeface="Rdg Vesta" pitchFamily="2"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23</a:t>
            </a:fld>
            <a:endParaRPr lang="en-GB" altLang="en-US" dirty="0"/>
          </a:p>
        </p:txBody>
      </p:sp>
    </p:spTree>
    <p:extLst>
      <p:ext uri="{BB962C8B-B14F-4D97-AF65-F5344CB8AC3E}">
        <p14:creationId xmlns:p14="http://schemas.microsoft.com/office/powerpoint/2010/main" val="685210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Shopping in the supermarket is a common example, where the shopping cart is your set of elements. When you get to the checkout, the cashier acts as a visitor, taking the disparate set of elements (your shopping), some with prices and others that need to be weighed, in order to provide you with a total. </a:t>
            </a:r>
          </a:p>
          <a:p>
            <a:endParaRPr lang="en-GB" dirty="0" smtClean="0"/>
          </a:p>
          <a:p>
            <a:r>
              <a:rPr lang="en-GB" dirty="0" smtClean="0"/>
              <a:t>The Visitor is known as a </a:t>
            </a:r>
            <a:r>
              <a:rPr lang="en-GB" b="1" dirty="0" smtClean="0"/>
              <a:t>behavioural </a:t>
            </a:r>
            <a:r>
              <a:rPr lang="en-GB" dirty="0" smtClean="0"/>
              <a:t>pattern, as it's used to manage algorithms, relationships and responsibilities between objects. The definition of Visitor provided in the original Gang of Four book on Design Patterns states: </a:t>
            </a:r>
            <a:r>
              <a:rPr lang="en-GB" i="1" dirty="0" smtClean="0"/>
              <a:t>Allows for one or more operation to be applied to a set of objects at runtime, decoupling the operations from the object structure.  </a:t>
            </a:r>
            <a:endParaRPr lang="en-GB" dirty="0" smtClean="0"/>
          </a:p>
          <a:p>
            <a:r>
              <a:rPr lang="en-GB" dirty="0" smtClean="0"/>
              <a:t>What the Visitor pattern actually does is create an external class that uses data in the other classes. If you need to perform operations across a disparate set of objects, Visitor might be the pattern for you. The </a:t>
            </a:r>
            <a:r>
              <a:rPr lang="en-GB" dirty="0" err="1" smtClean="0"/>
              <a:t>GoF</a:t>
            </a:r>
            <a:r>
              <a:rPr lang="en-GB" dirty="0" smtClean="0"/>
              <a:t> book says that the Visitor pattern can provide additional functionality to a class without changing it.</a:t>
            </a:r>
          </a:p>
          <a:p>
            <a:endParaRPr lang="en-GB" dirty="0" smtClean="0"/>
          </a:p>
          <a:p>
            <a:r>
              <a:rPr lang="en-GB" dirty="0" smtClean="0"/>
              <a:t>The core of this pattern is the </a:t>
            </a:r>
            <a:r>
              <a:rPr lang="en-GB" b="1" dirty="0" smtClean="0"/>
              <a:t>Visitor</a:t>
            </a:r>
            <a:r>
              <a:rPr lang="en-GB" dirty="0" smtClean="0"/>
              <a:t> interface. This interface defines a visit operation for each type of </a:t>
            </a:r>
            <a:r>
              <a:rPr lang="en-GB" dirty="0" err="1" smtClean="0"/>
              <a:t>ConcreteElement</a:t>
            </a:r>
            <a:r>
              <a:rPr lang="en-GB" dirty="0" smtClean="0"/>
              <a:t> in the object structure. Meanwhile, the </a:t>
            </a:r>
            <a:r>
              <a:rPr lang="en-GB" b="1" dirty="0" err="1" smtClean="0"/>
              <a:t>ConcreteVisitor</a:t>
            </a:r>
            <a:r>
              <a:rPr lang="en-GB" dirty="0" smtClean="0"/>
              <a:t> implements the operations defined in the Visitor interface. The concrete visitor will store local state, typically as it traverses the set of elements. The element interface simply defines an </a:t>
            </a:r>
            <a:r>
              <a:rPr lang="en-GB" b="1" dirty="0" smtClean="0"/>
              <a:t>accept </a:t>
            </a:r>
            <a:r>
              <a:rPr lang="en-GB" dirty="0" smtClean="0"/>
              <a:t>method to allow the visitor to run some action over that element - the </a:t>
            </a:r>
            <a:r>
              <a:rPr lang="en-GB" b="1" dirty="0" err="1" smtClean="0"/>
              <a:t>ConcreteElement</a:t>
            </a:r>
            <a:r>
              <a:rPr lang="en-GB" dirty="0" smtClean="0"/>
              <a:t> will implement this accept method.  </a:t>
            </a:r>
          </a:p>
          <a:p>
            <a:endParaRPr lang="en-GB" dirty="0" smtClean="0"/>
          </a:p>
          <a:p>
            <a:endParaRPr lang="en-GB" dirty="0" smtClean="0"/>
          </a:p>
          <a:p>
            <a:r>
              <a:rPr lang="en-GB" dirty="0" smtClean="0"/>
              <a:t>http://java.dzone.com/articles/design-patterns-visitor</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24</a:t>
            </a:fld>
            <a:endParaRPr lang="en-GB" altLang="en-US" dirty="0"/>
          </a:p>
        </p:txBody>
      </p:sp>
    </p:spTree>
    <p:extLst>
      <p:ext uri="{BB962C8B-B14F-4D97-AF65-F5344CB8AC3E}">
        <p14:creationId xmlns:p14="http://schemas.microsoft.com/office/powerpoint/2010/main" val="8661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The Iterator pattern is known as a </a:t>
            </a:r>
            <a:r>
              <a:rPr lang="en-GB" b="1" dirty="0" smtClean="0"/>
              <a:t>behavioural </a:t>
            </a:r>
            <a:r>
              <a:rPr lang="en-GB" dirty="0" smtClean="0"/>
              <a:t>pattern, as it's used to manage algorithms, relationships and responsibilities between objects.. The definition of Iterator as provided in the original Gang of Four book on Design Patterns states:  </a:t>
            </a:r>
            <a:br>
              <a:rPr lang="en-GB" dirty="0" smtClean="0"/>
            </a:br>
            <a:r>
              <a:rPr lang="en-GB" i="1" dirty="0" smtClean="0"/>
              <a:t>Provides a way to access the elements of an aggregate object without exposing its underlying </a:t>
            </a:r>
            <a:r>
              <a:rPr lang="en-GB" i="1" dirty="0" err="1" smtClean="0"/>
              <a:t>represenation</a:t>
            </a:r>
            <a:r>
              <a:rPr lang="en-GB" i="1" dirty="0" smtClean="0"/>
              <a:t>.</a:t>
            </a:r>
            <a:endParaRPr lang="en-GB" dirty="0" smtClean="0"/>
          </a:p>
          <a:p>
            <a:endParaRPr lang="en-GB" dirty="0" smtClean="0"/>
          </a:p>
          <a:p>
            <a:r>
              <a:rPr lang="en-GB" dirty="0" smtClean="0"/>
              <a:t>The </a:t>
            </a:r>
            <a:r>
              <a:rPr lang="en-GB" b="1" dirty="0" smtClean="0"/>
              <a:t>Aggregate </a:t>
            </a:r>
            <a:r>
              <a:rPr lang="en-GB" dirty="0" smtClean="0"/>
              <a:t>defines an interface for the creation of the Iterator object. The </a:t>
            </a:r>
            <a:r>
              <a:rPr lang="en-GB" b="1" dirty="0" err="1" smtClean="0"/>
              <a:t>ConcreteAggregate</a:t>
            </a:r>
            <a:r>
              <a:rPr lang="en-GB" b="1" dirty="0" smtClean="0"/>
              <a:t> </a:t>
            </a:r>
            <a:r>
              <a:rPr lang="en-GB" dirty="0" smtClean="0"/>
              <a:t>implements this interface, and returns an instance of the </a:t>
            </a:r>
            <a:r>
              <a:rPr lang="en-GB" dirty="0" err="1" smtClean="0"/>
              <a:t>ConcreteIterator</a:t>
            </a:r>
            <a:r>
              <a:rPr lang="en-GB" dirty="0" smtClean="0"/>
              <a:t>. The </a:t>
            </a:r>
            <a:r>
              <a:rPr lang="en-GB" b="1" dirty="0" smtClean="0"/>
              <a:t>Iterator</a:t>
            </a:r>
            <a:r>
              <a:rPr lang="en-GB" dirty="0" smtClean="0"/>
              <a:t> defines the interface for access and traversal of the elements, and the </a:t>
            </a:r>
            <a:r>
              <a:rPr lang="en-GB" b="1" dirty="0" err="1" smtClean="0"/>
              <a:t>ConcreteIterator</a:t>
            </a:r>
            <a:r>
              <a:rPr lang="en-GB" b="1" dirty="0" smtClean="0"/>
              <a:t> </a:t>
            </a:r>
            <a:r>
              <a:rPr lang="en-GB" dirty="0" smtClean="0"/>
              <a:t>implements this interface while keeping track of the current position in the traversal of the Aggregate. </a:t>
            </a:r>
          </a:p>
          <a:p>
            <a:r>
              <a:rPr lang="en-GB" dirty="0" smtClean="0"/>
              <a:t>Using this pattern, you can build on the standard concept of iteration to define special iterators that only return specific elements in the data set.</a:t>
            </a:r>
          </a:p>
          <a:p>
            <a:endParaRPr lang="en-GB" dirty="0" smtClean="0"/>
          </a:p>
          <a:p>
            <a:r>
              <a:rPr lang="en-GB" dirty="0" smtClean="0"/>
              <a:t>This pattern is useful when you need access to elements in a set without access to the entire representation. When you need a uniform traversal interface, and multiple traversals may happen across elements, iterator is a good choice. </a:t>
            </a:r>
          </a:p>
          <a:p>
            <a:r>
              <a:rPr lang="en-GB" dirty="0" smtClean="0"/>
              <a:t>It also makes you code much more reasonable, getting rid of the typical for loop syntax across sections of your codebase. </a:t>
            </a:r>
          </a:p>
          <a:p>
            <a:endParaRPr lang="en-GB" dirty="0" smtClean="0"/>
          </a:p>
          <a:p>
            <a:endParaRPr lang="en-GB" dirty="0" smtClean="0"/>
          </a:p>
          <a:p>
            <a:r>
              <a:rPr lang="en-GB" dirty="0" smtClean="0"/>
              <a:t>http://java.dzone.com/articles/design-patterns-iterator</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a:t>
            </a:r>
          </a:p>
          <a:p>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https://github.com/Reading-eScience-Centre/edal-java/blob/master/common/src/main/java/uk/ac/rdg/resc/edal/util/Array1D.java</a:t>
            </a:r>
          </a:p>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25</a:t>
            </a:fld>
            <a:endParaRPr lang="en-GB" altLang="en-US" dirty="0"/>
          </a:p>
        </p:txBody>
      </p:sp>
    </p:spTree>
    <p:extLst>
      <p:ext uri="{BB962C8B-B14F-4D97-AF65-F5344CB8AC3E}">
        <p14:creationId xmlns:p14="http://schemas.microsoft.com/office/powerpoint/2010/main" val="1478851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Others include </a:t>
            </a:r>
            <a:r>
              <a:rPr lang="en-GB" baseline="0" dirty="0" err="1" smtClean="0"/>
              <a:t>TypeError</a:t>
            </a:r>
            <a:r>
              <a:rPr lang="en-GB" baseline="0" dirty="0" smtClean="0"/>
              <a:t>, </a:t>
            </a:r>
            <a:r>
              <a:rPr lang="en-GB" baseline="0" dirty="0" err="1" smtClean="0"/>
              <a:t>IndentationError</a:t>
            </a:r>
            <a:r>
              <a:rPr lang="en-GB" baseline="0" dirty="0" smtClean="0"/>
              <a:t>, </a:t>
            </a:r>
            <a:r>
              <a:rPr lang="en-GB" baseline="0" dirty="0" err="1" smtClean="0"/>
              <a:t>IOError</a:t>
            </a:r>
            <a:r>
              <a:rPr lang="en-GB" baseline="0" dirty="0" smtClean="0"/>
              <a:t>, </a:t>
            </a:r>
            <a:r>
              <a:rPr lang="en-GB" baseline="0" dirty="0" err="1" smtClean="0"/>
              <a:t>KeyError</a:t>
            </a:r>
            <a:r>
              <a:rPr lang="en-GB" baseline="0" dirty="0" smtClean="0"/>
              <a:t>, </a:t>
            </a:r>
            <a:r>
              <a:rPr lang="en-GB" baseline="0" dirty="0" err="1" smtClean="0"/>
              <a:t>ZeroDivisionError</a:t>
            </a:r>
            <a:r>
              <a:rPr lang="en-GB" baseline="0" dirty="0" smtClean="0"/>
              <a:t>  and you’ve probably seen most of them!</a:t>
            </a:r>
          </a:p>
          <a:p>
            <a:r>
              <a:rPr lang="en-GB" baseline="0" dirty="0" smtClean="0"/>
              <a:t>https://docs.python.org/2/library/exceptions.html</a:t>
            </a:r>
          </a:p>
          <a:p>
            <a:r>
              <a:rPr lang="en-GB" baseline="0" dirty="0" smtClean="0"/>
              <a:t>https://docs.python.org/3/library/exceptions.html</a:t>
            </a:r>
          </a:p>
          <a:p>
            <a:endParaRPr lang="en-GB" baseline="0" dirty="0" smtClean="0"/>
          </a:p>
          <a:p>
            <a:r>
              <a:rPr lang="en-GB" baseline="0" dirty="0" smtClean="0"/>
              <a:t>How should we deal with them? The only reason they crash your program and appear on the console is because you’re not catching and handling them. The mechanism to do this is pretty straightforward, but you have to make sure you are consistent. Not everyone thinks exceptions and their handling is a good idea, so read up on it and use it if you think it’s worthwhile; often it’s a case of appropriateness.</a:t>
            </a:r>
          </a:p>
          <a:p>
            <a:endParaRPr lang="en-GB" baseline="0" dirty="0" smtClean="0"/>
          </a:p>
          <a:p>
            <a:r>
              <a:rPr lang="en-GB" baseline="0" dirty="0" smtClean="0"/>
              <a:t>The code is</a:t>
            </a:r>
          </a:p>
          <a:p>
            <a:r>
              <a:rPr lang="en-GB" baseline="0" dirty="0" smtClean="0"/>
              <a:t>	try:</a:t>
            </a:r>
          </a:p>
          <a:p>
            <a:r>
              <a:rPr lang="en-GB" baseline="0" dirty="0" smtClean="0"/>
              <a:t>		&lt;your code&gt;</a:t>
            </a:r>
          </a:p>
          <a:p>
            <a:r>
              <a:rPr lang="en-GB" baseline="0" dirty="0" smtClean="0"/>
              <a:t>	except:</a:t>
            </a:r>
          </a:p>
          <a:p>
            <a:r>
              <a:rPr lang="en-GB" baseline="0" dirty="0" smtClean="0"/>
              <a:t>		&lt;your code if any exception is thrown&gt;</a:t>
            </a:r>
          </a:p>
          <a:p>
            <a:r>
              <a:rPr lang="en-GB" baseline="0" dirty="0" smtClean="0"/>
              <a:t>		&lt;tends to get highlighted as bad practice though…&gt;</a:t>
            </a:r>
          </a:p>
          <a:p>
            <a:r>
              <a:rPr lang="en-GB" baseline="0" dirty="0" smtClean="0"/>
              <a:t>OR</a:t>
            </a:r>
          </a:p>
          <a:p>
            <a:r>
              <a:rPr lang="en-GB" baseline="0" dirty="0" smtClean="0"/>
              <a:t>	except </a:t>
            </a:r>
            <a:r>
              <a:rPr lang="en-GB" baseline="0" dirty="0" err="1" smtClean="0"/>
              <a:t>ValueError</a:t>
            </a:r>
            <a:r>
              <a:rPr lang="en-GB" baseline="0" dirty="0" smtClean="0"/>
              <a:t>:</a:t>
            </a:r>
          </a:p>
          <a:p>
            <a:r>
              <a:rPr lang="en-GB" baseline="0" dirty="0" smtClean="0"/>
              <a:t>		&lt;your code if a </a:t>
            </a:r>
            <a:r>
              <a:rPr lang="en-GB" baseline="0" dirty="0" err="1" smtClean="0"/>
              <a:t>ValueError</a:t>
            </a:r>
            <a:r>
              <a:rPr lang="en-GB" baseline="0" dirty="0" smtClean="0"/>
              <a:t> exception is thrown&gt;</a:t>
            </a:r>
          </a:p>
          <a:p>
            <a:r>
              <a:rPr lang="en-GB" baseline="0" dirty="0" smtClean="0"/>
              <a:t>OR</a:t>
            </a:r>
          </a:p>
          <a:p>
            <a:r>
              <a:rPr lang="en-GB" baseline="0" dirty="0" smtClean="0"/>
              <a:t>	except </a:t>
            </a:r>
            <a:r>
              <a:rPr lang="en-GB" baseline="0" dirty="0" err="1" smtClean="0"/>
              <a:t>ValueError</a:t>
            </a:r>
            <a:r>
              <a:rPr lang="en-GB" baseline="0" dirty="0" smtClean="0"/>
              <a:t> as </a:t>
            </a:r>
            <a:r>
              <a:rPr lang="en-GB" baseline="0" dirty="0" err="1" smtClean="0"/>
              <a:t>valErr</a:t>
            </a:r>
            <a:r>
              <a:rPr lang="en-GB" baseline="0" dirty="0" smtClean="0"/>
              <a:t>:</a:t>
            </a:r>
          </a:p>
          <a:p>
            <a:r>
              <a:rPr lang="en-GB" baseline="0" dirty="0" smtClean="0"/>
              <a:t>		&lt;as above, but you can interrogate ‘</a:t>
            </a:r>
            <a:r>
              <a:rPr lang="en-GB" baseline="0" dirty="0" err="1" smtClean="0"/>
              <a:t>valErr</a:t>
            </a:r>
            <a:r>
              <a:rPr lang="en-GB" baseline="0" dirty="0" smtClean="0"/>
              <a:t>’ for useful information&gt;</a:t>
            </a:r>
          </a:p>
          <a:p>
            <a:r>
              <a:rPr lang="en-GB" baseline="0" dirty="0" smtClean="0"/>
              <a:t>OR</a:t>
            </a:r>
          </a:p>
          <a:p>
            <a:r>
              <a:rPr lang="en-GB" baseline="0" dirty="0" smtClean="0"/>
              <a:t>	except (</a:t>
            </a:r>
            <a:r>
              <a:rPr lang="en-GB" dirty="0" err="1" smtClean="0"/>
              <a:t>RuntimeError</a:t>
            </a:r>
            <a:r>
              <a:rPr lang="en-GB" dirty="0" smtClean="0"/>
              <a:t>, </a:t>
            </a:r>
            <a:r>
              <a:rPr lang="en-GB" dirty="0" err="1" smtClean="0"/>
              <a:t>TypeError</a:t>
            </a:r>
            <a:r>
              <a:rPr lang="en-GB" dirty="0" smtClean="0"/>
              <a:t>, </a:t>
            </a:r>
            <a:r>
              <a:rPr lang="en-GB" dirty="0" err="1" smtClean="0"/>
              <a:t>NameError</a:t>
            </a:r>
            <a:r>
              <a:rPr lang="en-GB" dirty="0" smtClean="0"/>
              <a:t>):</a:t>
            </a:r>
          </a:p>
          <a:p>
            <a:r>
              <a:rPr lang="en-GB" baseline="0" dirty="0" smtClean="0"/>
              <a:t>		&lt;your code to handle these three types of exception&gt;</a:t>
            </a:r>
          </a:p>
          <a:p>
            <a:r>
              <a:rPr lang="en-GB" baseline="0" dirty="0" smtClean="0"/>
              <a:t>OPTIONALLY</a:t>
            </a:r>
          </a:p>
          <a:p>
            <a:r>
              <a:rPr lang="en-GB" baseline="0" dirty="0" smtClean="0"/>
              <a:t>	else:</a:t>
            </a:r>
          </a:p>
          <a:p>
            <a:r>
              <a:rPr lang="en-GB" baseline="0" dirty="0" smtClean="0"/>
              <a:t>		&lt;your code if the ‘try’ block succeeds and you don’t want to</a:t>
            </a:r>
          </a:p>
          <a:p>
            <a:r>
              <a:rPr lang="en-GB" baseline="0" dirty="0" smtClean="0"/>
              <a:t>		 protect the subsequent code with more try blocks&gt;</a:t>
            </a:r>
          </a:p>
          <a:p>
            <a:r>
              <a:rPr lang="en-GB" baseline="0" dirty="0" smtClean="0"/>
              <a:t>OPTIONALLY</a:t>
            </a:r>
          </a:p>
          <a:p>
            <a:r>
              <a:rPr lang="en-GB" baseline="0" dirty="0" smtClean="0"/>
              <a:t>	finally:</a:t>
            </a:r>
          </a:p>
          <a:p>
            <a:r>
              <a:rPr lang="en-GB" baseline="0" dirty="0" smtClean="0"/>
              <a:t>		&lt;your code which *always* gets executed, even if there’s another</a:t>
            </a:r>
          </a:p>
          <a:p>
            <a:r>
              <a:rPr lang="en-GB" baseline="0" dirty="0" smtClean="0"/>
              <a:t>		 exception, or a break or a return statement&gt;</a:t>
            </a:r>
          </a:p>
          <a:p>
            <a:endParaRPr lang="en-GB" baseline="0" dirty="0" smtClean="0"/>
          </a:p>
          <a:p>
            <a:r>
              <a:rPr lang="en-GB" baseline="0" dirty="0" smtClean="0"/>
              <a:t>You can use ‘raise’ either on its own, or with a specific exception to ‘pass the buck’ up the call stack.</a:t>
            </a:r>
          </a:p>
          <a:p>
            <a:endParaRPr lang="en-GB" baseline="0" dirty="0" smtClean="0"/>
          </a:p>
          <a:p>
            <a:endParaRPr lang="en-GB" baseline="0" dirty="0" smtClean="0"/>
          </a:p>
          <a:p>
            <a:r>
              <a:rPr lang="en-GB" baseline="0" dirty="0" smtClean="0"/>
              <a:t>https://docs.python.org/2/tutorial/errors.html</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https://docs.python.org/3/tutorial/errors.html</a:t>
            </a:r>
          </a:p>
          <a:p>
            <a:endParaRPr lang="en-GB" baseline="0" dirty="0" smtClean="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26</a:t>
            </a:fld>
            <a:endParaRPr lang="en-GB" altLang="en-US" dirty="0"/>
          </a:p>
        </p:txBody>
      </p:sp>
    </p:spTree>
    <p:extLst>
      <p:ext uri="{BB962C8B-B14F-4D97-AF65-F5344CB8AC3E}">
        <p14:creationId xmlns:p14="http://schemas.microsoft.com/office/powerpoint/2010/main" val="3790879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We can use Test Driven Development to drive the implementation of the classes we know we need. The Python ‘</a:t>
            </a:r>
            <a:r>
              <a:rPr lang="en-GB" baseline="0" dirty="0" err="1" smtClean="0"/>
              <a:t>nosetests</a:t>
            </a:r>
            <a:r>
              <a:rPr lang="en-GB" baseline="0" dirty="0" smtClean="0"/>
              <a:t>’ framework allows use of exceptions and checking that they get thrown when we think they do.</a:t>
            </a:r>
          </a:p>
          <a:p>
            <a:endParaRPr lang="en-GB" baseline="0" dirty="0" smtClean="0"/>
          </a:p>
          <a:p>
            <a:r>
              <a:rPr lang="en-GB" baseline="0" dirty="0" smtClean="0"/>
              <a:t>While we’re on the subject of ‘decorators’… this is a technique used in many languages whereby meta-data on a class or method or attribute may be specified.</a:t>
            </a:r>
          </a:p>
          <a:p>
            <a:r>
              <a:rPr lang="en-GB" baseline="0" dirty="0" smtClean="0"/>
              <a:t>See https://nose.readthedocs.org/en/latest/testing_tools.html for a list of those you can use in the </a:t>
            </a:r>
            <a:r>
              <a:rPr lang="en-GB" baseline="0" dirty="0" err="1" smtClean="0"/>
              <a:t>nosetest</a:t>
            </a:r>
            <a:r>
              <a:rPr lang="en-GB" baseline="0" dirty="0" smtClean="0"/>
              <a:t> framework. You may find the following particularly useful:</a:t>
            </a:r>
          </a:p>
          <a:p>
            <a:pPr lvl="1"/>
            <a:r>
              <a:rPr lang="en-GB" baseline="0" dirty="0" smtClean="0"/>
              <a:t>@</a:t>
            </a:r>
            <a:r>
              <a:rPr lang="en-GB" baseline="0" dirty="0" err="1" smtClean="0"/>
              <a:t>with_setup</a:t>
            </a:r>
            <a:r>
              <a:rPr lang="en-GB" baseline="0" dirty="0" smtClean="0"/>
              <a:t>(</a:t>
            </a:r>
            <a:r>
              <a:rPr lang="en-GB" baseline="0" dirty="0" err="1" smtClean="0"/>
              <a:t>setup_func</a:t>
            </a:r>
            <a:r>
              <a:rPr lang="en-GB" baseline="0" dirty="0" smtClean="0"/>
              <a:t>, </a:t>
            </a:r>
            <a:r>
              <a:rPr lang="en-GB" baseline="0" dirty="0" err="1" smtClean="0"/>
              <a:t>teardown_func</a:t>
            </a:r>
            <a:r>
              <a:rPr lang="en-GB" baseline="0" dirty="0" smtClean="0"/>
              <a:t>)</a:t>
            </a:r>
          </a:p>
          <a:p>
            <a:pPr lvl="1"/>
            <a:r>
              <a:rPr lang="en-GB" baseline="0" dirty="0" smtClean="0"/>
              <a:t>@</a:t>
            </a:r>
            <a:r>
              <a:rPr lang="en-GB" baseline="0" dirty="0" err="1" smtClean="0"/>
              <a:t>istest</a:t>
            </a:r>
            <a:r>
              <a:rPr lang="en-GB" baseline="0" dirty="0" smtClean="0"/>
              <a:t>(</a:t>
            </a:r>
            <a:r>
              <a:rPr lang="en-GB" baseline="0" dirty="0" err="1" smtClean="0"/>
              <a:t>test_func</a:t>
            </a:r>
            <a:r>
              <a:rPr lang="en-GB" baseline="0" dirty="0" smtClean="0"/>
              <a:t>)</a:t>
            </a:r>
          </a:p>
          <a:p>
            <a:pPr lvl="1"/>
            <a:r>
              <a:rPr lang="en-GB" baseline="0" dirty="0" smtClean="0"/>
              <a:t>@raises(</a:t>
            </a:r>
            <a:r>
              <a:rPr lang="en-GB" baseline="0" dirty="0" err="1" smtClean="0"/>
              <a:t>exception_class</a:t>
            </a:r>
            <a:r>
              <a:rPr lang="en-GB" baseline="0" dirty="0" smtClean="0"/>
              <a:t>)</a:t>
            </a:r>
          </a:p>
          <a:p>
            <a:endParaRPr lang="en-GB" baseline="0" dirty="0" smtClean="0"/>
          </a:p>
          <a:p>
            <a:r>
              <a:rPr lang="en-GB" baseline="0" dirty="0" smtClean="0"/>
              <a:t>Because exceptions can be tricky, you may need to apply a little thought to the testing, the following examples are useful:</a:t>
            </a:r>
          </a:p>
          <a:p>
            <a:pPr lvl="1"/>
            <a:r>
              <a:rPr lang="en-GB" dirty="0" smtClean="0"/>
              <a:t>@raises(</a:t>
            </a:r>
            <a:r>
              <a:rPr lang="en-GB" dirty="0" err="1" smtClean="0"/>
              <a:t>TypeError</a:t>
            </a:r>
            <a:r>
              <a:rPr lang="en-GB" dirty="0" smtClean="0"/>
              <a:t>, </a:t>
            </a:r>
            <a:r>
              <a:rPr lang="en-GB" dirty="0" err="1" smtClean="0"/>
              <a:t>ValueError</a:t>
            </a:r>
            <a:r>
              <a:rPr lang="en-GB" dirty="0" smtClean="0"/>
              <a:t>)</a:t>
            </a:r>
          </a:p>
          <a:p>
            <a:pPr lvl="1"/>
            <a:r>
              <a:rPr lang="en-GB" dirty="0" err="1" smtClean="0"/>
              <a:t>def</a:t>
            </a:r>
            <a:r>
              <a:rPr lang="en-GB" dirty="0" smtClean="0"/>
              <a:t> </a:t>
            </a:r>
            <a:r>
              <a:rPr lang="en-GB" dirty="0" err="1" smtClean="0"/>
              <a:t>test_raises_type_error</a:t>
            </a:r>
            <a:r>
              <a:rPr lang="en-GB" dirty="0" smtClean="0"/>
              <a:t>():</a:t>
            </a:r>
          </a:p>
          <a:p>
            <a:pPr lvl="2"/>
            <a:r>
              <a:rPr lang="en-GB" dirty="0" smtClean="0"/>
              <a:t>raise </a:t>
            </a:r>
            <a:r>
              <a:rPr lang="en-GB" dirty="0" err="1" smtClean="0"/>
              <a:t>TypeError</a:t>
            </a:r>
            <a:r>
              <a:rPr lang="en-GB" dirty="0" smtClean="0"/>
              <a:t>("This test passes") </a:t>
            </a:r>
          </a:p>
          <a:p>
            <a:pPr lvl="1"/>
            <a:endParaRPr lang="en-GB" dirty="0" smtClean="0"/>
          </a:p>
          <a:p>
            <a:pPr lvl="1"/>
            <a:r>
              <a:rPr lang="en-GB" dirty="0" smtClean="0"/>
              <a:t>@raises(Exception)</a:t>
            </a:r>
          </a:p>
          <a:p>
            <a:pPr lvl="1"/>
            <a:r>
              <a:rPr lang="en-GB" dirty="0" err="1" smtClean="0"/>
              <a:t>def</a:t>
            </a:r>
            <a:r>
              <a:rPr lang="en-GB" dirty="0" smtClean="0"/>
              <a:t> </a:t>
            </a:r>
            <a:r>
              <a:rPr lang="en-GB" dirty="0" err="1" smtClean="0"/>
              <a:t>test_that_fails_by_passing</a:t>
            </a:r>
            <a:r>
              <a:rPr lang="en-GB" dirty="0" smtClean="0"/>
              <a:t>():</a:t>
            </a:r>
          </a:p>
          <a:p>
            <a:pPr lvl="2"/>
            <a:r>
              <a:rPr lang="en-GB" dirty="0" smtClean="0"/>
              <a:t>pass</a:t>
            </a:r>
          </a:p>
          <a:p>
            <a:r>
              <a:rPr lang="en-GB" baseline="0" dirty="0" smtClean="0"/>
              <a:t>And:</a:t>
            </a:r>
          </a:p>
          <a:p>
            <a:pPr lvl="1"/>
            <a:r>
              <a:rPr lang="en-GB" dirty="0" smtClean="0"/>
              <a:t>from </a:t>
            </a:r>
            <a:r>
              <a:rPr lang="en-GB" dirty="0" err="1" smtClean="0"/>
              <a:t>nose.tools</a:t>
            </a:r>
            <a:r>
              <a:rPr lang="en-GB" dirty="0" smtClean="0"/>
              <a:t> import *</a:t>
            </a:r>
          </a:p>
          <a:p>
            <a:pPr lvl="1"/>
            <a:r>
              <a:rPr lang="en-GB" dirty="0" smtClean="0"/>
              <a:t>l = []</a:t>
            </a:r>
          </a:p>
          <a:p>
            <a:pPr lvl="1"/>
            <a:r>
              <a:rPr lang="en-GB" dirty="0" smtClean="0"/>
              <a:t>d = </a:t>
            </a:r>
            <a:r>
              <a:rPr lang="en-GB" dirty="0" err="1" smtClean="0"/>
              <a:t>dict</a:t>
            </a:r>
            <a:r>
              <a:rPr lang="en-GB" dirty="0" smtClean="0"/>
              <a:t>()</a:t>
            </a:r>
          </a:p>
          <a:p>
            <a:pPr lvl="1"/>
            <a:endParaRPr lang="en-GB" dirty="0" smtClean="0"/>
          </a:p>
          <a:p>
            <a:pPr lvl="1"/>
            <a:r>
              <a:rPr lang="en-GB" dirty="0" smtClean="0"/>
              <a:t>@raises(Exception)</a:t>
            </a:r>
          </a:p>
          <a:p>
            <a:pPr lvl="1"/>
            <a:r>
              <a:rPr lang="en-GB" dirty="0" err="1" smtClean="0"/>
              <a:t>def</a:t>
            </a:r>
            <a:r>
              <a:rPr lang="en-GB" dirty="0" smtClean="0"/>
              <a:t> test_Exception1():</a:t>
            </a:r>
          </a:p>
          <a:p>
            <a:pPr lvl="2"/>
            <a:r>
              <a:rPr lang="en-GB" dirty="0" smtClean="0"/>
              <a:t>'''this test should pass''‘</a:t>
            </a:r>
          </a:p>
          <a:p>
            <a:pPr lvl="2"/>
            <a:r>
              <a:rPr lang="en-GB" dirty="0" err="1" smtClean="0"/>
              <a:t>l.pop</a:t>
            </a:r>
            <a:r>
              <a:rPr lang="en-GB" dirty="0" smtClean="0"/>
              <a:t>()</a:t>
            </a:r>
          </a:p>
          <a:p>
            <a:pPr lvl="1"/>
            <a:endParaRPr lang="en-GB" dirty="0" smtClean="0"/>
          </a:p>
          <a:p>
            <a:pPr lvl="1"/>
            <a:r>
              <a:rPr lang="en-GB" dirty="0" smtClean="0"/>
              <a:t>@raises(</a:t>
            </a:r>
            <a:r>
              <a:rPr lang="en-GB" dirty="0" err="1" smtClean="0"/>
              <a:t>KeyError</a:t>
            </a:r>
            <a:r>
              <a:rPr lang="en-GB" dirty="0" smtClean="0"/>
              <a:t>)</a:t>
            </a:r>
          </a:p>
          <a:p>
            <a:pPr lvl="1"/>
            <a:r>
              <a:rPr lang="en-GB" dirty="0" err="1" smtClean="0"/>
              <a:t>def</a:t>
            </a:r>
            <a:r>
              <a:rPr lang="en-GB" dirty="0" smtClean="0"/>
              <a:t> test_Exception2():</a:t>
            </a:r>
          </a:p>
          <a:p>
            <a:pPr lvl="2"/>
            <a:r>
              <a:rPr lang="en-GB" dirty="0" smtClean="0"/>
              <a:t>'''this test should pass''‘</a:t>
            </a:r>
          </a:p>
          <a:p>
            <a:pPr lvl="2"/>
            <a:r>
              <a:rPr lang="en-GB" dirty="0" smtClean="0"/>
              <a:t>d[1]</a:t>
            </a:r>
          </a:p>
          <a:p>
            <a:pPr lvl="1"/>
            <a:endParaRPr lang="en-GB" dirty="0" smtClean="0"/>
          </a:p>
          <a:p>
            <a:pPr lvl="1"/>
            <a:r>
              <a:rPr lang="en-GB" dirty="0" smtClean="0"/>
              <a:t>@raises(</a:t>
            </a:r>
            <a:r>
              <a:rPr lang="en-GB" dirty="0" err="1" smtClean="0"/>
              <a:t>KeyError</a:t>
            </a:r>
            <a:r>
              <a:rPr lang="en-GB" dirty="0" smtClean="0"/>
              <a:t>)</a:t>
            </a:r>
          </a:p>
          <a:p>
            <a:pPr lvl="1"/>
            <a:r>
              <a:rPr lang="en-GB" dirty="0" err="1" smtClean="0"/>
              <a:t>def</a:t>
            </a:r>
            <a:r>
              <a:rPr lang="en-GB" dirty="0" smtClean="0"/>
              <a:t> test_Exception3():</a:t>
            </a:r>
          </a:p>
          <a:p>
            <a:pPr lvl="2"/>
            <a:r>
              <a:rPr lang="en-GB" dirty="0" smtClean="0"/>
              <a:t>'''this test should fail (</a:t>
            </a:r>
            <a:r>
              <a:rPr lang="en-GB" dirty="0" err="1" smtClean="0"/>
              <a:t>IndexError</a:t>
            </a:r>
            <a:r>
              <a:rPr lang="en-GB" dirty="0" smtClean="0"/>
              <a:t> raised but </a:t>
            </a:r>
            <a:r>
              <a:rPr lang="en-GB" dirty="0" err="1" smtClean="0"/>
              <a:t>KeyError</a:t>
            </a:r>
            <a:r>
              <a:rPr lang="en-GB" dirty="0" smtClean="0"/>
              <a:t> was expected)''‘</a:t>
            </a:r>
          </a:p>
          <a:p>
            <a:pPr lvl="2"/>
            <a:r>
              <a:rPr lang="en-GB" dirty="0" err="1" smtClean="0"/>
              <a:t>l.pop</a:t>
            </a:r>
            <a:r>
              <a:rPr lang="en-GB" dirty="0" smtClean="0"/>
              <a:t>()</a:t>
            </a:r>
          </a:p>
          <a:p>
            <a:pPr lvl="1"/>
            <a:endParaRPr lang="en-GB" dirty="0" smtClean="0"/>
          </a:p>
          <a:p>
            <a:pPr lvl="1"/>
            <a:r>
              <a:rPr lang="en-GB" dirty="0" err="1" smtClean="0"/>
              <a:t>def</a:t>
            </a:r>
            <a:r>
              <a:rPr lang="en-GB" dirty="0" smtClean="0"/>
              <a:t> test_Exception4():</a:t>
            </a:r>
          </a:p>
          <a:p>
            <a:pPr lvl="2"/>
            <a:r>
              <a:rPr lang="en-GB" dirty="0" smtClean="0"/>
              <a:t>'''this test should fail with </a:t>
            </a:r>
            <a:r>
              <a:rPr lang="en-GB" dirty="0" err="1" smtClean="0"/>
              <a:t>KeyError</a:t>
            </a:r>
            <a:r>
              <a:rPr lang="en-GB" dirty="0" smtClean="0"/>
              <a:t>''‘</a:t>
            </a:r>
          </a:p>
          <a:p>
            <a:pPr lvl="2"/>
            <a:r>
              <a:rPr lang="en-GB" dirty="0" smtClean="0"/>
              <a:t>d[1]</a:t>
            </a:r>
          </a:p>
          <a:p>
            <a:pPr lvl="2"/>
            <a:endParaRPr lang="en-GB" baseline="0" dirty="0" smtClean="0"/>
          </a:p>
          <a:p>
            <a:pPr lvl="0"/>
            <a:r>
              <a:rPr lang="en-GB" baseline="0" dirty="0" smtClean="0"/>
              <a:t>And for testing a custom exception:</a:t>
            </a:r>
          </a:p>
          <a:p>
            <a:pPr lvl="1"/>
            <a:r>
              <a:rPr lang="en-GB" dirty="0" err="1" smtClean="0"/>
              <a:t>def</a:t>
            </a:r>
            <a:r>
              <a:rPr lang="en-GB" dirty="0" smtClean="0"/>
              <a:t> </a:t>
            </a:r>
            <a:r>
              <a:rPr lang="en-GB" dirty="0" err="1" smtClean="0"/>
              <a:t>test_bad_token</a:t>
            </a:r>
            <a:r>
              <a:rPr lang="en-GB" dirty="0" smtClean="0"/>
              <a:t>():</a:t>
            </a:r>
          </a:p>
          <a:p>
            <a:pPr lvl="1"/>
            <a:r>
              <a:rPr lang="en-GB" dirty="0" smtClean="0"/>
              <a:t>	</a:t>
            </a:r>
            <a:r>
              <a:rPr lang="en-GB" dirty="0" err="1" smtClean="0"/>
              <a:t>sc</a:t>
            </a:r>
            <a:r>
              <a:rPr lang="en-GB" dirty="0" smtClean="0"/>
              <a:t> = </a:t>
            </a:r>
            <a:r>
              <a:rPr lang="en-GB" dirty="0" err="1" smtClean="0"/>
              <a:t>SomeClass</a:t>
            </a:r>
            <a:r>
              <a:rPr lang="en-GB" dirty="0" smtClean="0"/>
              <a:t>('xxx', </a:t>
            </a:r>
            <a:r>
              <a:rPr lang="en-GB" dirty="0" err="1" smtClean="0"/>
              <a:t>account_number</a:t>
            </a:r>
            <a:r>
              <a:rPr lang="en-GB" dirty="0" smtClean="0"/>
              <a:t>)</a:t>
            </a:r>
          </a:p>
          <a:p>
            <a:pPr lvl="1"/>
            <a:endParaRPr lang="en-GB" dirty="0" smtClean="0"/>
          </a:p>
          <a:p>
            <a:pPr lvl="1"/>
            <a:r>
              <a:rPr lang="en-GB" dirty="0" smtClean="0"/>
              <a:t>	with </a:t>
            </a:r>
            <a:r>
              <a:rPr lang="en-GB" dirty="0" err="1" smtClean="0"/>
              <a:t>assert_raises</a:t>
            </a:r>
            <a:r>
              <a:rPr lang="en-GB" dirty="0" smtClean="0"/>
              <a:t>(</a:t>
            </a:r>
            <a:r>
              <a:rPr lang="en-GB" dirty="0" err="1" smtClean="0"/>
              <a:t>MyCustomException</a:t>
            </a:r>
            <a:r>
              <a:rPr lang="en-GB" dirty="0" smtClean="0"/>
              <a:t>) as e:</a:t>
            </a:r>
          </a:p>
          <a:p>
            <a:pPr lvl="3"/>
            <a:r>
              <a:rPr lang="en-GB" dirty="0" err="1" smtClean="0"/>
              <a:t>sc.method_that_generates_exception</a:t>
            </a:r>
            <a:r>
              <a:rPr lang="en-GB" dirty="0" smtClean="0"/>
              <a:t>()</a:t>
            </a:r>
          </a:p>
          <a:p>
            <a:pPr lvl="2"/>
            <a:endParaRPr lang="en-GB" dirty="0" smtClean="0"/>
          </a:p>
          <a:p>
            <a:pPr lvl="1"/>
            <a:r>
              <a:rPr lang="en-GB" dirty="0" smtClean="0"/>
              <a:t>	</a:t>
            </a:r>
            <a:r>
              <a:rPr lang="en-GB" dirty="0" err="1" smtClean="0"/>
              <a:t>assert_equal</a:t>
            </a:r>
            <a:r>
              <a:rPr lang="en-GB" dirty="0" smtClean="0"/>
              <a:t>(</a:t>
            </a:r>
            <a:r>
              <a:rPr lang="en-GB" dirty="0" err="1" smtClean="0"/>
              <a:t>e.exception.status</a:t>
            </a:r>
            <a:r>
              <a:rPr lang="en-GB" dirty="0" smtClean="0"/>
              <a:t>, 403)</a:t>
            </a:r>
          </a:p>
          <a:p>
            <a:pPr lvl="1"/>
            <a:r>
              <a:rPr lang="en-GB" dirty="0" smtClean="0"/>
              <a:t>	</a:t>
            </a:r>
            <a:r>
              <a:rPr lang="en-GB" dirty="0" err="1" smtClean="0"/>
              <a:t>assert_equal</a:t>
            </a:r>
            <a:r>
              <a:rPr lang="en-GB" dirty="0" smtClean="0"/>
              <a:t>(e.exception.msg, 'Invalid User')</a:t>
            </a:r>
          </a:p>
          <a:p>
            <a:pPr lvl="1"/>
            <a:endParaRPr lang="en-GB" baseline="0" dirty="0" smtClean="0"/>
          </a:p>
          <a:p>
            <a:pPr lvl="0"/>
            <a:r>
              <a:rPr lang="en-GB" baseline="0" dirty="0" smtClean="0"/>
              <a:t>Where:</a:t>
            </a:r>
          </a:p>
          <a:p>
            <a:pPr lvl="1"/>
            <a:r>
              <a:rPr lang="en-GB" dirty="0" smtClean="0"/>
              <a:t>class </a:t>
            </a:r>
            <a:r>
              <a:rPr lang="en-GB" dirty="0" err="1" smtClean="0"/>
              <a:t>MyCustomException</a:t>
            </a:r>
            <a:r>
              <a:rPr lang="en-GB" dirty="0" smtClean="0"/>
              <a:t>(Exception):</a:t>
            </a:r>
          </a:p>
          <a:p>
            <a:pPr lvl="1"/>
            <a:r>
              <a:rPr lang="en-GB" dirty="0" smtClean="0"/>
              <a:t>	</a:t>
            </a:r>
            <a:r>
              <a:rPr lang="en-GB" dirty="0" err="1" smtClean="0"/>
              <a:t>def</a:t>
            </a:r>
            <a:r>
              <a:rPr lang="en-GB" dirty="0" smtClean="0"/>
              <a:t> __</a:t>
            </a:r>
            <a:r>
              <a:rPr lang="en-GB" dirty="0" err="1" smtClean="0"/>
              <a:t>init</a:t>
            </a:r>
            <a:r>
              <a:rPr lang="en-GB" dirty="0" smtClean="0"/>
              <a:t>__(self, status, </a:t>
            </a:r>
            <a:r>
              <a:rPr lang="en-GB" dirty="0" err="1" smtClean="0"/>
              <a:t>uri</a:t>
            </a:r>
            <a:r>
              <a:rPr lang="en-GB" dirty="0" smtClean="0"/>
              <a:t>, </a:t>
            </a:r>
            <a:r>
              <a:rPr lang="en-GB" dirty="0" err="1" smtClean="0"/>
              <a:t>msg</a:t>
            </a:r>
            <a:r>
              <a:rPr lang="en-GB" dirty="0" smtClean="0"/>
              <a:t>=""):</a:t>
            </a:r>
          </a:p>
          <a:p>
            <a:pPr lvl="3"/>
            <a:r>
              <a:rPr lang="en-GB" dirty="0" err="1" smtClean="0"/>
              <a:t>self.uri</a:t>
            </a:r>
            <a:r>
              <a:rPr lang="en-GB" dirty="0" smtClean="0"/>
              <a:t> = </a:t>
            </a:r>
            <a:r>
              <a:rPr lang="en-GB" dirty="0" err="1" smtClean="0"/>
              <a:t>uri</a:t>
            </a:r>
            <a:endParaRPr lang="en-GB" dirty="0" smtClean="0"/>
          </a:p>
          <a:p>
            <a:pPr lvl="3"/>
            <a:r>
              <a:rPr lang="en-GB" dirty="0" err="1" smtClean="0"/>
              <a:t>self.status</a:t>
            </a:r>
            <a:r>
              <a:rPr lang="en-GB" dirty="0" smtClean="0"/>
              <a:t> = status</a:t>
            </a:r>
          </a:p>
          <a:p>
            <a:pPr lvl="3"/>
            <a:r>
              <a:rPr lang="en-GB" dirty="0" smtClean="0"/>
              <a:t>self.msg = </a:t>
            </a:r>
            <a:r>
              <a:rPr lang="en-GB" dirty="0" err="1" smtClean="0"/>
              <a:t>msg</a:t>
            </a:r>
            <a:endParaRPr lang="en-GB" dirty="0" smtClean="0"/>
          </a:p>
          <a:p>
            <a:pPr lvl="3"/>
            <a:r>
              <a:rPr lang="en-GB" dirty="0" smtClean="0"/>
              <a:t>super(Exception, self).__</a:t>
            </a:r>
            <a:r>
              <a:rPr lang="en-GB" dirty="0" err="1" smtClean="0"/>
              <a:t>init</a:t>
            </a:r>
            <a:r>
              <a:rPr lang="en-GB" dirty="0" smtClean="0"/>
              <a:t>__(</a:t>
            </a:r>
            <a:r>
              <a:rPr lang="en-GB" dirty="0" err="1" smtClean="0"/>
              <a:t>msg</a:t>
            </a:r>
            <a:r>
              <a:rPr lang="en-GB" dirty="0" smtClean="0"/>
              <a:t>)</a:t>
            </a:r>
            <a:endParaRPr lang="en-GB" baseline="0" dirty="0" smtClean="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27</a:t>
            </a:fld>
            <a:endParaRPr lang="en-GB" altLang="en-US" dirty="0"/>
          </a:p>
        </p:txBody>
      </p:sp>
    </p:spTree>
    <p:extLst>
      <p:ext uri="{BB962C8B-B14F-4D97-AF65-F5344CB8AC3E}">
        <p14:creationId xmlns:p14="http://schemas.microsoft.com/office/powerpoint/2010/main" val="3790879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Rdg Vesta" pitchFamily="2" charset="0"/>
                <a:ea typeface="+mn-ea"/>
                <a:cs typeface="+mn-cs"/>
              </a:rPr>
              <a:t>In</a:t>
            </a:r>
            <a:r>
              <a:rPr lang="en-GB" sz="1200" b="0" kern="1200" baseline="0" dirty="0" smtClean="0">
                <a:solidFill>
                  <a:schemeClr val="tx1"/>
                </a:solidFill>
                <a:effectLst/>
                <a:latin typeface="Rdg Vesta" pitchFamily="2" charset="0"/>
                <a:ea typeface="+mn-ea"/>
                <a:cs typeface="+mn-cs"/>
              </a:rPr>
              <a:t> </a:t>
            </a:r>
            <a:r>
              <a:rPr lang="en-GB" sz="1200" b="0" kern="1200" baseline="0" dirty="0" err="1" smtClean="0">
                <a:solidFill>
                  <a:schemeClr val="tx1"/>
                </a:solidFill>
                <a:effectLst/>
                <a:latin typeface="Rdg Vesta" pitchFamily="2" charset="0"/>
                <a:ea typeface="+mn-ea"/>
                <a:cs typeface="+mn-cs"/>
              </a:rPr>
              <a:t>class_code</a:t>
            </a:r>
            <a:r>
              <a:rPr lang="en-GB" sz="1200" b="0" kern="1200" baseline="0" dirty="0" smtClean="0">
                <a:solidFill>
                  <a:schemeClr val="tx1"/>
                </a:solidFill>
                <a:effectLst/>
                <a:latin typeface="Rdg Vesta" pitchFamily="2" charset="0"/>
                <a:ea typeface="+mn-ea"/>
                <a:cs typeface="+mn-cs"/>
              </a:rPr>
              <a:t>/classAcode.py:</a:t>
            </a:r>
            <a:endParaRPr lang="en-GB" sz="1200" b="0" kern="1200" dirty="0" smtClean="0">
              <a:solidFill>
                <a:schemeClr val="tx1"/>
              </a:solidFill>
              <a:effectLst/>
              <a:latin typeface="Rdg Vesta" pitchFamily="2" charset="0"/>
              <a:ea typeface="+mn-ea"/>
              <a:cs typeface="+mn-cs"/>
            </a:endParaRPr>
          </a:p>
          <a:p>
            <a:pPr lvl="1"/>
            <a:r>
              <a:rPr lang="en-GB" sz="1200" b="1" kern="1200" dirty="0" smtClean="0">
                <a:solidFill>
                  <a:schemeClr val="tx1"/>
                </a:solidFill>
                <a:effectLst/>
                <a:latin typeface="Rdg Vesta" pitchFamily="2" charset="0"/>
                <a:ea typeface="+mn-ea"/>
                <a:cs typeface="+mn-cs"/>
              </a:rPr>
              <a:t>class </a:t>
            </a:r>
            <a:r>
              <a:rPr lang="en-GB" dirty="0" err="1" smtClean="0"/>
              <a:t>ClassA</a:t>
            </a:r>
            <a:r>
              <a:rPr lang="en-GB" dirty="0" smtClean="0"/>
              <a:t>(</a:t>
            </a:r>
            <a:r>
              <a:rPr lang="en-GB" sz="1200" kern="1200" dirty="0" smtClean="0">
                <a:solidFill>
                  <a:schemeClr val="tx1"/>
                </a:solidFill>
                <a:effectLst/>
                <a:latin typeface="Rdg Vesta" pitchFamily="2" charset="0"/>
                <a:ea typeface="+mn-ea"/>
                <a:cs typeface="+mn-cs"/>
              </a:rPr>
              <a:t>object</a:t>
            </a:r>
            <a:r>
              <a:rPr lang="en-GB" dirty="0" smtClean="0"/>
              <a:t>):</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__</a:t>
            </a:r>
            <a:r>
              <a:rPr lang="en-GB" sz="1200" kern="1200" dirty="0" err="1" smtClean="0">
                <a:solidFill>
                  <a:schemeClr val="tx1"/>
                </a:solidFill>
                <a:effectLst/>
                <a:latin typeface="Rdg Vesta" pitchFamily="2" charset="0"/>
                <a:ea typeface="+mn-ea"/>
                <a:cs typeface="+mn-cs"/>
              </a:rPr>
              <a:t>init</a:t>
            </a:r>
            <a:r>
              <a:rPr lang="en-GB" sz="1200" kern="1200" dirty="0" smtClean="0">
                <a:solidFill>
                  <a:schemeClr val="tx1"/>
                </a:solidFill>
                <a:effectLst/>
                <a:latin typeface="Rdg Vesta" pitchFamily="2" charset="0"/>
                <a:ea typeface="+mn-ea"/>
                <a:cs typeface="+mn-cs"/>
              </a:rPr>
              <a:t>__</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kern="1200" dirty="0" err="1" smtClean="0">
                <a:solidFill>
                  <a:schemeClr val="tx1"/>
                </a:solidFill>
                <a:effectLst/>
                <a:latin typeface="Rdg Vesta" pitchFamily="2" charset="0"/>
                <a:ea typeface="+mn-ea"/>
                <a:cs typeface="+mn-cs"/>
              </a:rPr>
              <a:t>self</a:t>
            </a:r>
            <a:r>
              <a:rPr lang="en-GB" dirty="0" err="1" smtClean="0"/>
              <a:t>.value</a:t>
            </a:r>
            <a:r>
              <a:rPr lang="en-GB" dirty="0" smtClean="0"/>
              <a:t> = </a:t>
            </a:r>
            <a:r>
              <a:rPr lang="en-GB" sz="1200" b="1" kern="1200" dirty="0" smtClean="0">
                <a:solidFill>
                  <a:schemeClr val="tx1"/>
                </a:solidFill>
                <a:effectLst/>
                <a:latin typeface="Rdg Vesta" pitchFamily="2" charset="0"/>
                <a:ea typeface="+mn-ea"/>
                <a:cs typeface="+mn-cs"/>
              </a:rPr>
              <a:t>"Some Value"</a:t>
            </a:r>
            <a:br>
              <a:rPr lang="en-GB" sz="1200" b="1" kern="1200" dirty="0" smtClean="0">
                <a:solidFill>
                  <a:schemeClr val="tx1"/>
                </a:solidFill>
                <a:effectLst/>
                <a:latin typeface="Rdg Vesta" pitchFamily="2" charset="0"/>
                <a:ea typeface="+mn-ea"/>
                <a:cs typeface="+mn-cs"/>
              </a:rPr>
            </a:br>
            <a:r>
              <a:rPr lang="en-GB" sz="1200" b="1" kern="1200" dirty="0" smtClean="0">
                <a:solidFill>
                  <a:schemeClr val="tx1"/>
                </a:solidFill>
                <a:effectLst/>
                <a:latin typeface="Rdg Vesta" pitchFamily="2" charset="0"/>
                <a:ea typeface="+mn-ea"/>
                <a:cs typeface="+mn-cs"/>
              </a:rPr>
              <a:t/>
            </a:r>
            <a:br>
              <a:rPr lang="en-GB" sz="1200" b="1" kern="1200" dirty="0" smtClean="0">
                <a:solidFill>
                  <a:schemeClr val="tx1"/>
                </a:solidFill>
                <a:effectLst/>
                <a:latin typeface="Rdg Vesta" pitchFamily="2" charset="0"/>
                <a:ea typeface="+mn-ea"/>
                <a:cs typeface="+mn-cs"/>
              </a:rPr>
            </a:br>
            <a:r>
              <a:rPr lang="en-GB" sz="1200" b="1" kern="1200" dirty="0" smtClean="0">
                <a:solidFill>
                  <a:schemeClr val="tx1"/>
                </a:solidFill>
                <a:effectLst/>
                <a:latin typeface="Rdg Vesta" pitchFamily="2" charset="0"/>
                <a:ea typeface="+mn-ea"/>
                <a:cs typeface="+mn-cs"/>
              </a:rPr>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return_true</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b="1" kern="1200" dirty="0" smtClean="0">
                <a:solidFill>
                  <a:schemeClr val="tx1"/>
                </a:solidFill>
                <a:effectLst/>
                <a:latin typeface="Rdg Vesta" pitchFamily="2" charset="0"/>
                <a:ea typeface="+mn-ea"/>
                <a:cs typeface="+mn-cs"/>
              </a:rPr>
              <a:t>return True</a:t>
            </a:r>
            <a:br>
              <a:rPr lang="en-GB" sz="1200" b="1" kern="1200" dirty="0" smtClean="0">
                <a:solidFill>
                  <a:schemeClr val="tx1"/>
                </a:solidFill>
                <a:effectLst/>
                <a:latin typeface="Rdg Vesta" pitchFamily="2" charset="0"/>
                <a:ea typeface="+mn-ea"/>
                <a:cs typeface="+mn-cs"/>
              </a:rPr>
            </a:br>
            <a:r>
              <a:rPr lang="en-GB" sz="1200" b="1" kern="1200" dirty="0" smtClean="0">
                <a:solidFill>
                  <a:schemeClr val="tx1"/>
                </a:solidFill>
                <a:effectLst/>
                <a:latin typeface="Rdg Vesta" pitchFamily="2" charset="0"/>
                <a:ea typeface="+mn-ea"/>
                <a:cs typeface="+mn-cs"/>
              </a:rPr>
              <a:t/>
            </a:r>
            <a:br>
              <a:rPr lang="en-GB" sz="1200" b="1" kern="1200" dirty="0" smtClean="0">
                <a:solidFill>
                  <a:schemeClr val="tx1"/>
                </a:solidFill>
                <a:effectLst/>
                <a:latin typeface="Rdg Vesta" pitchFamily="2" charset="0"/>
                <a:ea typeface="+mn-ea"/>
                <a:cs typeface="+mn-cs"/>
              </a:rPr>
            </a:br>
            <a:r>
              <a:rPr lang="en-GB" sz="1200" b="1" kern="1200" dirty="0" smtClean="0">
                <a:solidFill>
                  <a:schemeClr val="tx1"/>
                </a:solidFill>
                <a:effectLst/>
                <a:latin typeface="Rdg Vesta" pitchFamily="2" charset="0"/>
                <a:ea typeface="+mn-ea"/>
                <a:cs typeface="+mn-cs"/>
              </a:rPr>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raise_exc</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 </a:t>
            </a:r>
            <a:r>
              <a:rPr lang="en-GB" dirty="0" err="1" smtClean="0"/>
              <a:t>val</a:t>
            </a:r>
            <a:r>
              <a:rPr lang="en-GB" dirty="0" smtClean="0"/>
              <a:t>):</a:t>
            </a:r>
            <a:br>
              <a:rPr lang="en-GB" dirty="0" smtClean="0"/>
            </a:br>
            <a:r>
              <a:rPr lang="en-GB" dirty="0" smtClean="0"/>
              <a:t>        </a:t>
            </a:r>
            <a:r>
              <a:rPr lang="en-GB" sz="1200" b="1" kern="1200" dirty="0" smtClean="0">
                <a:solidFill>
                  <a:schemeClr val="tx1"/>
                </a:solidFill>
                <a:effectLst/>
                <a:latin typeface="Rdg Vesta" pitchFamily="2" charset="0"/>
                <a:ea typeface="+mn-ea"/>
                <a:cs typeface="+mn-cs"/>
              </a:rPr>
              <a:t>raise </a:t>
            </a:r>
            <a:r>
              <a:rPr lang="en-GB" sz="1200" kern="1200" dirty="0" err="1" smtClean="0">
                <a:solidFill>
                  <a:schemeClr val="tx1"/>
                </a:solidFill>
                <a:effectLst/>
                <a:latin typeface="Rdg Vesta" pitchFamily="2" charset="0"/>
                <a:ea typeface="+mn-ea"/>
                <a:cs typeface="+mn-cs"/>
              </a:rPr>
              <a:t>KeyError</a:t>
            </a:r>
            <a:r>
              <a:rPr lang="en-GB" dirty="0" smtClean="0"/>
              <a:t>(</a:t>
            </a:r>
            <a:r>
              <a:rPr lang="en-GB" dirty="0" err="1" smtClean="0"/>
              <a:t>val</a:t>
            </a:r>
            <a:r>
              <a:rPr lang="en-GB" dirty="0" smtClean="0"/>
              <a:t>)</a:t>
            </a:r>
          </a:p>
          <a:p>
            <a:endParaRPr lang="en-GB" dirty="0" smtClean="0"/>
          </a:p>
          <a:p>
            <a:r>
              <a:rPr lang="en-GB" dirty="0" smtClean="0"/>
              <a:t>And</a:t>
            </a:r>
            <a:r>
              <a:rPr lang="en-GB" baseline="0" dirty="0" smtClean="0"/>
              <a:t> then in </a:t>
            </a:r>
            <a:r>
              <a:rPr lang="en-GB" baseline="0" dirty="0" err="1" smtClean="0"/>
              <a:t>test_code</a:t>
            </a:r>
            <a:r>
              <a:rPr lang="en-GB" baseline="0" dirty="0" smtClean="0"/>
              <a:t>/classAtests.py:</a:t>
            </a:r>
          </a:p>
          <a:p>
            <a:pPr lvl="1"/>
            <a:r>
              <a:rPr lang="en-GB" sz="1200" b="1" kern="1200" dirty="0" smtClean="0">
                <a:solidFill>
                  <a:schemeClr val="tx1"/>
                </a:solidFill>
                <a:effectLst/>
                <a:latin typeface="Rdg Vesta" pitchFamily="2" charset="0"/>
                <a:ea typeface="+mn-ea"/>
                <a:cs typeface="+mn-cs"/>
              </a:rPr>
              <a:t>from </a:t>
            </a:r>
            <a:r>
              <a:rPr lang="en-GB" dirty="0" err="1" smtClean="0"/>
              <a:t>class_code.classAcode</a:t>
            </a:r>
            <a:r>
              <a:rPr lang="en-GB" dirty="0" smtClean="0"/>
              <a:t> </a:t>
            </a:r>
            <a:r>
              <a:rPr lang="en-GB" sz="1200" b="1" kern="1200" dirty="0" smtClean="0">
                <a:solidFill>
                  <a:schemeClr val="tx1"/>
                </a:solidFill>
                <a:effectLst/>
                <a:latin typeface="Rdg Vesta" pitchFamily="2" charset="0"/>
                <a:ea typeface="+mn-ea"/>
                <a:cs typeface="+mn-cs"/>
              </a:rPr>
              <a:t>import </a:t>
            </a:r>
            <a:r>
              <a:rPr lang="en-GB" dirty="0" err="1" smtClean="0"/>
              <a:t>ClassA</a:t>
            </a:r>
            <a:r>
              <a:rPr lang="en-GB" dirty="0" smtClean="0"/>
              <a:t/>
            </a:r>
            <a:br>
              <a:rPr lang="en-GB" dirty="0" smtClean="0"/>
            </a:br>
            <a:r>
              <a:rPr lang="en-GB" sz="1200" b="1" kern="1200" dirty="0" smtClean="0">
                <a:solidFill>
                  <a:schemeClr val="tx1"/>
                </a:solidFill>
                <a:effectLst/>
                <a:latin typeface="Rdg Vesta" pitchFamily="2" charset="0"/>
                <a:ea typeface="+mn-ea"/>
                <a:cs typeface="+mn-cs"/>
              </a:rPr>
              <a:t>import </a:t>
            </a:r>
            <a:r>
              <a:rPr lang="en-GB" dirty="0" err="1" smtClean="0"/>
              <a:t>nose.tools</a:t>
            </a:r>
            <a:r>
              <a:rPr lang="en-GB" dirty="0" smtClean="0"/>
              <a:t> </a:t>
            </a:r>
            <a:r>
              <a:rPr lang="en-GB" sz="1200" b="1" kern="1200" dirty="0" smtClean="0">
                <a:solidFill>
                  <a:schemeClr val="tx1"/>
                </a:solidFill>
                <a:effectLst/>
                <a:latin typeface="Rdg Vesta" pitchFamily="2" charset="0"/>
                <a:ea typeface="+mn-ea"/>
                <a:cs typeface="+mn-cs"/>
              </a:rPr>
              <a:t>as </a:t>
            </a:r>
            <a:r>
              <a:rPr lang="en-GB" dirty="0" smtClean="0"/>
              <a:t>ns</a:t>
            </a:r>
          </a:p>
          <a:p>
            <a:pPr lvl="1"/>
            <a:endParaRPr lang="en-GB" dirty="0" smtClean="0"/>
          </a:p>
          <a:p>
            <a:pPr lvl="1"/>
            <a:r>
              <a:rPr lang="en-GB" sz="1200" b="1" kern="1200" dirty="0" smtClean="0">
                <a:solidFill>
                  <a:schemeClr val="tx1"/>
                </a:solidFill>
                <a:effectLst/>
                <a:latin typeface="Rdg Vesta" pitchFamily="2" charset="0"/>
                <a:ea typeface="+mn-ea"/>
                <a:cs typeface="+mn-cs"/>
              </a:rPr>
              <a:t>class </a:t>
            </a:r>
            <a:r>
              <a:rPr lang="en-GB" dirty="0" err="1" smtClean="0"/>
              <a:t>TestA</a:t>
            </a:r>
            <a:r>
              <a:rPr lang="en-GB" dirty="0" smtClean="0"/>
              <a:t>(</a:t>
            </a:r>
            <a:r>
              <a:rPr lang="en-GB" sz="1200" kern="1200" dirty="0" smtClean="0">
                <a:solidFill>
                  <a:schemeClr val="tx1"/>
                </a:solidFill>
                <a:effectLst/>
                <a:latin typeface="Rdg Vesta" pitchFamily="2" charset="0"/>
                <a:ea typeface="+mn-ea"/>
                <a:cs typeface="+mn-cs"/>
              </a:rPr>
              <a:t>object</a:t>
            </a:r>
            <a:r>
              <a:rPr lang="en-GB" dirty="0" smtClean="0"/>
              <a:t>):</a:t>
            </a:r>
            <a:br>
              <a:rPr lang="en-GB" dirty="0" smtClean="0"/>
            </a:br>
            <a:r>
              <a:rPr lang="en-GB" dirty="0" smtClean="0"/>
              <a:t>    </a:t>
            </a:r>
            <a:r>
              <a:rPr lang="en-GB" sz="1200" kern="1200" dirty="0" smtClean="0">
                <a:solidFill>
                  <a:schemeClr val="tx1"/>
                </a:solidFill>
                <a:effectLst/>
                <a:latin typeface="Rdg Vesta" pitchFamily="2" charset="0"/>
                <a:ea typeface="+mn-ea"/>
                <a:cs typeface="+mn-cs"/>
              </a:rPr>
              <a:t>@</a:t>
            </a:r>
            <a:r>
              <a:rPr lang="en-GB" sz="1200" kern="1200" dirty="0" err="1" smtClean="0">
                <a:solidFill>
                  <a:schemeClr val="tx1"/>
                </a:solidFill>
                <a:effectLst/>
                <a:latin typeface="Rdg Vesta" pitchFamily="2" charset="0"/>
                <a:ea typeface="+mn-ea"/>
                <a:cs typeface="+mn-cs"/>
              </a:rPr>
              <a:t>classmethod</a:t>
            </a:r>
            <a:r>
              <a:rPr lang="en-GB" sz="1200" kern="1200" dirty="0" smtClean="0">
                <a:solidFill>
                  <a:schemeClr val="tx1"/>
                </a:solidFill>
                <a:effectLst/>
                <a:latin typeface="Rdg Vesta" pitchFamily="2" charset="0"/>
                <a:ea typeface="+mn-ea"/>
                <a:cs typeface="+mn-cs"/>
              </a:rPr>
              <a:t/>
            </a:r>
            <a:br>
              <a:rPr lang="en-GB" sz="1200" kern="1200" dirty="0" smtClean="0">
                <a:solidFill>
                  <a:schemeClr val="tx1"/>
                </a:solidFill>
                <a:effectLst/>
                <a:latin typeface="Rdg Vesta" pitchFamily="2" charset="0"/>
                <a:ea typeface="+mn-ea"/>
                <a:cs typeface="+mn-cs"/>
              </a:rPr>
            </a:br>
            <a:r>
              <a:rPr lang="en-GB" sz="1200" kern="1200" dirty="0" smtClean="0">
                <a:solidFill>
                  <a:schemeClr val="tx1"/>
                </a:solidFill>
                <a:effectLst/>
                <a:latin typeface="Rdg Vesta" pitchFamily="2" charset="0"/>
                <a:ea typeface="+mn-ea"/>
                <a:cs typeface="+mn-cs"/>
              </a:rPr>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setup_class</a:t>
            </a:r>
            <a:r>
              <a:rPr lang="en-GB" dirty="0" smtClean="0"/>
              <a:t>(</a:t>
            </a:r>
            <a:r>
              <a:rPr lang="en-GB" sz="1200" kern="1200" dirty="0" err="1" smtClean="0">
                <a:solidFill>
                  <a:schemeClr val="tx1"/>
                </a:solidFill>
                <a:effectLst/>
                <a:latin typeface="Rdg Vesta" pitchFamily="2" charset="0"/>
                <a:ea typeface="+mn-ea"/>
                <a:cs typeface="+mn-cs"/>
              </a:rPr>
              <a:t>cls</a:t>
            </a:r>
            <a:r>
              <a:rPr lang="en-GB" dirty="0" smtClean="0"/>
              <a:t>):</a:t>
            </a:r>
            <a:br>
              <a:rPr lang="en-GB" dirty="0" smtClean="0"/>
            </a:br>
            <a:r>
              <a:rPr lang="en-GB" dirty="0" smtClean="0"/>
              <a:t>        </a:t>
            </a:r>
            <a:r>
              <a:rPr lang="en-GB" sz="1200" i="1" kern="1200" dirty="0" smtClean="0">
                <a:solidFill>
                  <a:schemeClr val="tx1"/>
                </a:solidFill>
                <a:effectLst/>
                <a:latin typeface="Rdg Vesta" pitchFamily="2" charset="0"/>
                <a:ea typeface="+mn-ea"/>
                <a:cs typeface="+mn-cs"/>
              </a:rPr>
              <a:t>"""This method is run once for each class before any tests are run"""</a:t>
            </a:r>
            <a:br>
              <a:rPr lang="en-GB" sz="1200" i="1" kern="1200" dirty="0" smtClean="0">
                <a:solidFill>
                  <a:schemeClr val="tx1"/>
                </a:solidFill>
                <a:effectLst/>
                <a:latin typeface="Rdg Vesta" pitchFamily="2" charset="0"/>
                <a:ea typeface="+mn-ea"/>
                <a:cs typeface="+mn-cs"/>
              </a:rPr>
            </a:br>
            <a:r>
              <a:rPr lang="en-GB" sz="1200" i="1" kern="120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setup_class</a:t>
            </a:r>
            <a:r>
              <a:rPr lang="en-GB" sz="1200" b="1" kern="1200" dirty="0" smtClean="0">
                <a:solidFill>
                  <a:schemeClr val="tx1"/>
                </a:solidFill>
                <a:effectLst/>
                <a:latin typeface="Rdg Vesta" pitchFamily="2" charset="0"/>
                <a:ea typeface="+mn-ea"/>
                <a:cs typeface="+mn-cs"/>
              </a:rPr>
              <a:t>\n'</a:t>
            </a:r>
            <a:r>
              <a:rPr lang="en-GB" dirty="0" smtClean="0"/>
              <a:t>)</a:t>
            </a:r>
            <a:br>
              <a:rPr lang="en-GB" dirty="0" smtClean="0"/>
            </a:br>
            <a:r>
              <a:rPr lang="en-GB" dirty="0" smtClean="0"/>
              <a:t/>
            </a:r>
            <a:br>
              <a:rPr lang="en-GB" dirty="0" smtClean="0"/>
            </a:br>
            <a:r>
              <a:rPr lang="en-GB" dirty="0" smtClean="0"/>
              <a:t>    </a:t>
            </a:r>
            <a:r>
              <a:rPr lang="en-GB" sz="1200" kern="1200" dirty="0" smtClean="0">
                <a:solidFill>
                  <a:schemeClr val="tx1"/>
                </a:solidFill>
                <a:effectLst/>
                <a:latin typeface="Rdg Vesta" pitchFamily="2" charset="0"/>
                <a:ea typeface="+mn-ea"/>
                <a:cs typeface="+mn-cs"/>
              </a:rPr>
              <a:t>@</a:t>
            </a:r>
            <a:r>
              <a:rPr lang="en-GB" sz="1200" kern="1200" dirty="0" err="1" smtClean="0">
                <a:solidFill>
                  <a:schemeClr val="tx1"/>
                </a:solidFill>
                <a:effectLst/>
                <a:latin typeface="Rdg Vesta" pitchFamily="2" charset="0"/>
                <a:ea typeface="+mn-ea"/>
                <a:cs typeface="+mn-cs"/>
              </a:rPr>
              <a:t>classmethod</a:t>
            </a:r>
            <a:r>
              <a:rPr lang="en-GB" sz="1200" kern="1200" dirty="0" smtClean="0">
                <a:solidFill>
                  <a:schemeClr val="tx1"/>
                </a:solidFill>
                <a:effectLst/>
                <a:latin typeface="Rdg Vesta" pitchFamily="2" charset="0"/>
                <a:ea typeface="+mn-ea"/>
                <a:cs typeface="+mn-cs"/>
              </a:rPr>
              <a:t/>
            </a:r>
            <a:br>
              <a:rPr lang="en-GB" sz="1200" kern="1200" dirty="0" smtClean="0">
                <a:solidFill>
                  <a:schemeClr val="tx1"/>
                </a:solidFill>
                <a:effectLst/>
                <a:latin typeface="Rdg Vesta" pitchFamily="2" charset="0"/>
                <a:ea typeface="+mn-ea"/>
                <a:cs typeface="+mn-cs"/>
              </a:rPr>
            </a:br>
            <a:r>
              <a:rPr lang="en-GB" sz="1200" kern="1200" dirty="0" smtClean="0">
                <a:solidFill>
                  <a:schemeClr val="tx1"/>
                </a:solidFill>
                <a:effectLst/>
                <a:latin typeface="Rdg Vesta" pitchFamily="2" charset="0"/>
                <a:ea typeface="+mn-ea"/>
                <a:cs typeface="+mn-cs"/>
              </a:rPr>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teardown_class</a:t>
            </a:r>
            <a:r>
              <a:rPr lang="en-GB" dirty="0" smtClean="0"/>
              <a:t>(</a:t>
            </a:r>
            <a:r>
              <a:rPr lang="en-GB" sz="1200" kern="1200" dirty="0" err="1" smtClean="0">
                <a:solidFill>
                  <a:schemeClr val="tx1"/>
                </a:solidFill>
                <a:effectLst/>
                <a:latin typeface="Rdg Vesta" pitchFamily="2" charset="0"/>
                <a:ea typeface="+mn-ea"/>
                <a:cs typeface="+mn-cs"/>
              </a:rPr>
              <a:t>cls</a:t>
            </a:r>
            <a:r>
              <a:rPr lang="en-GB" dirty="0" smtClean="0"/>
              <a:t>):</a:t>
            </a:r>
            <a:br>
              <a:rPr lang="en-GB" dirty="0" smtClean="0"/>
            </a:br>
            <a:r>
              <a:rPr lang="en-GB" dirty="0" smtClean="0"/>
              <a:t>        </a:t>
            </a:r>
            <a:r>
              <a:rPr lang="en-GB" sz="1200" i="1" kern="1200" dirty="0" smtClean="0">
                <a:solidFill>
                  <a:schemeClr val="tx1"/>
                </a:solidFill>
                <a:effectLst/>
                <a:latin typeface="Rdg Vesta" pitchFamily="2" charset="0"/>
                <a:ea typeface="+mn-ea"/>
                <a:cs typeface="+mn-cs"/>
              </a:rPr>
              <a:t>"""This method is run once for each class _after_ all tests are run"“”</a:t>
            </a:r>
            <a:br>
              <a:rPr lang="en-GB" sz="1200" i="1" kern="1200" dirty="0" smtClean="0">
                <a:solidFill>
                  <a:schemeClr val="tx1"/>
                </a:solidFill>
                <a:effectLst/>
                <a:latin typeface="Rdg Vesta" pitchFamily="2" charset="0"/>
                <a:ea typeface="+mn-ea"/>
                <a:cs typeface="+mn-cs"/>
              </a:rPr>
            </a:br>
            <a:r>
              <a:rPr lang="en-GB" sz="1200" i="1" kern="120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teardown_class</a:t>
            </a:r>
            <a:r>
              <a:rPr lang="en-GB" sz="1200" b="1" kern="1200" dirty="0" smtClean="0">
                <a:solidFill>
                  <a:schemeClr val="tx1"/>
                </a:solidFill>
                <a:effectLst/>
                <a:latin typeface="Rdg Vesta" pitchFamily="2" charset="0"/>
                <a:ea typeface="+mn-ea"/>
                <a:cs typeface="+mn-cs"/>
              </a:rPr>
              <a:t>\n'</a:t>
            </a:r>
            <a:r>
              <a:rPr lang="en-GB" dirty="0" smtClean="0"/>
              <a:t>)</a:t>
            </a:r>
            <a:br>
              <a:rPr lang="en-GB" dirty="0" smtClean="0"/>
            </a:br>
            <a:r>
              <a:rPr lang="en-GB" dirty="0" smtClean="0"/>
              <a:t/>
            </a:r>
            <a:br>
              <a:rPr lang="en-GB" dirty="0" smtClean="0"/>
            </a:br>
            <a:r>
              <a:rPr lang="en-GB" dirty="0" smtClean="0"/>
              <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setUp</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i="1" kern="1200" dirty="0" smtClean="0">
                <a:solidFill>
                  <a:schemeClr val="tx1"/>
                </a:solidFill>
                <a:effectLst/>
                <a:latin typeface="Rdg Vesta" pitchFamily="2" charset="0"/>
                <a:ea typeface="+mn-ea"/>
                <a:cs typeface="+mn-cs"/>
              </a:rPr>
              <a:t>"""This method is run once before _each_ test method is executed"""</a:t>
            </a:r>
            <a:br>
              <a:rPr lang="en-GB" sz="1200" i="1" kern="1200" dirty="0" smtClean="0">
                <a:solidFill>
                  <a:schemeClr val="tx1"/>
                </a:solidFill>
                <a:effectLst/>
                <a:latin typeface="Rdg Vesta" pitchFamily="2" charset="0"/>
                <a:ea typeface="+mn-ea"/>
                <a:cs typeface="+mn-cs"/>
              </a:rPr>
            </a:br>
            <a:r>
              <a:rPr lang="en-GB" sz="1200" i="1" kern="1200" dirty="0" smtClean="0">
                <a:solidFill>
                  <a:schemeClr val="tx1"/>
                </a:solidFill>
                <a:effectLst/>
                <a:latin typeface="Rdg Vesta" pitchFamily="2" charset="0"/>
                <a:ea typeface="+mn-ea"/>
                <a:cs typeface="+mn-cs"/>
              </a:rPr>
              <a:t>        # use </a:t>
            </a:r>
            <a:r>
              <a:rPr lang="en-GB" sz="1200" i="1" kern="1200" dirty="0" err="1" smtClean="0">
                <a:solidFill>
                  <a:schemeClr val="tx1"/>
                </a:solidFill>
                <a:effectLst/>
                <a:latin typeface="Rdg Vesta" pitchFamily="2" charset="0"/>
                <a:ea typeface="+mn-ea"/>
                <a:cs typeface="+mn-cs"/>
              </a:rPr>
              <a:t>self.attribute</a:t>
            </a:r>
            <a:r>
              <a:rPr lang="en-GB" sz="1200" i="1" kern="1200" dirty="0" smtClean="0">
                <a:solidFill>
                  <a:schemeClr val="tx1"/>
                </a:solidFill>
                <a:effectLst/>
                <a:latin typeface="Rdg Vesta" pitchFamily="2" charset="0"/>
                <a:ea typeface="+mn-ea"/>
                <a:cs typeface="+mn-cs"/>
              </a:rPr>
              <a:t> to keep anything which needs to be accessed later</a:t>
            </a:r>
            <a:br>
              <a:rPr lang="en-GB" sz="1200" i="1" kern="1200" dirty="0" smtClean="0">
                <a:solidFill>
                  <a:schemeClr val="tx1"/>
                </a:solidFill>
                <a:effectLst/>
                <a:latin typeface="Rdg Vesta" pitchFamily="2" charset="0"/>
                <a:ea typeface="+mn-ea"/>
                <a:cs typeface="+mn-cs"/>
              </a:rPr>
            </a:br>
            <a:r>
              <a:rPr lang="en-GB" sz="1200" i="1" kern="120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setUp</a:t>
            </a:r>
            <a:r>
              <a:rPr lang="en-GB" sz="1200" b="1" kern="1200" dirty="0" smtClean="0">
                <a:solidFill>
                  <a:schemeClr val="tx1"/>
                </a:solidFill>
                <a:effectLst/>
                <a:latin typeface="Rdg Vesta" pitchFamily="2" charset="0"/>
                <a:ea typeface="+mn-ea"/>
                <a:cs typeface="+mn-cs"/>
              </a:rPr>
              <a:t> method\n'</a:t>
            </a:r>
            <a:r>
              <a:rPr lang="en-GB" dirty="0" smtClean="0"/>
              <a:t>)</a:t>
            </a:r>
            <a:br>
              <a:rPr lang="en-GB" dirty="0" smtClean="0"/>
            </a:br>
            <a:r>
              <a:rPr lang="en-GB" dirty="0" smtClean="0"/>
              <a:t/>
            </a:r>
            <a:br>
              <a:rPr lang="en-GB" dirty="0" smtClean="0"/>
            </a:br>
            <a:r>
              <a:rPr lang="en-GB" dirty="0" smtClean="0"/>
              <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tearDown</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i="1" kern="1200" dirty="0" smtClean="0">
                <a:solidFill>
                  <a:schemeClr val="tx1"/>
                </a:solidFill>
                <a:effectLst/>
                <a:latin typeface="Rdg Vesta" pitchFamily="2" charset="0"/>
                <a:ea typeface="+mn-ea"/>
                <a:cs typeface="+mn-cs"/>
              </a:rPr>
              <a:t>"""This method is run once after _each_ test method is executed"""</a:t>
            </a:r>
            <a:br>
              <a:rPr lang="en-GB" sz="1200" i="1" kern="1200" dirty="0" smtClean="0">
                <a:solidFill>
                  <a:schemeClr val="tx1"/>
                </a:solidFill>
                <a:effectLst/>
                <a:latin typeface="Rdg Vesta" pitchFamily="2" charset="0"/>
                <a:ea typeface="+mn-ea"/>
                <a:cs typeface="+mn-cs"/>
              </a:rPr>
            </a:br>
            <a:r>
              <a:rPr lang="en-GB" sz="1200" i="1" kern="1200" dirty="0" smtClean="0">
                <a:solidFill>
                  <a:schemeClr val="tx1"/>
                </a:solidFill>
                <a:effectLst/>
                <a:latin typeface="Rdg Vesta" pitchFamily="2" charset="0"/>
                <a:ea typeface="+mn-ea"/>
                <a:cs typeface="+mn-cs"/>
              </a:rPr>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tearDown</a:t>
            </a:r>
            <a:r>
              <a:rPr lang="en-GB" sz="1200" b="1" kern="1200" dirty="0" smtClean="0">
                <a:solidFill>
                  <a:schemeClr val="tx1"/>
                </a:solidFill>
                <a:effectLst/>
                <a:latin typeface="Rdg Vesta" pitchFamily="2" charset="0"/>
                <a:ea typeface="+mn-ea"/>
                <a:cs typeface="+mn-cs"/>
              </a:rPr>
              <a:t> method\n'</a:t>
            </a:r>
            <a:r>
              <a:rPr lang="en-GB" dirty="0" smtClean="0"/>
              <a:t>)</a:t>
            </a:r>
            <a:br>
              <a:rPr lang="en-GB" dirty="0" smtClean="0"/>
            </a:br>
            <a:r>
              <a:rPr lang="en-GB" dirty="0" smtClean="0"/>
              <a:t/>
            </a:r>
            <a:br>
              <a:rPr lang="en-GB" dirty="0" smtClean="0"/>
            </a:br>
            <a:r>
              <a:rPr lang="en-GB" dirty="0" smtClean="0"/>
              <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test_init</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test_init</a:t>
            </a:r>
            <a:r>
              <a:rPr lang="en-GB" sz="1200" b="1" kern="1200" dirty="0" smtClean="0">
                <a:solidFill>
                  <a:schemeClr val="tx1"/>
                </a:solidFill>
                <a:effectLst/>
                <a:latin typeface="Rdg Vesta" pitchFamily="2" charset="0"/>
                <a:ea typeface="+mn-ea"/>
                <a:cs typeface="+mn-cs"/>
              </a:rPr>
              <a:t> method\n'</a:t>
            </a:r>
            <a:r>
              <a:rPr lang="en-GB" dirty="0" smtClean="0"/>
              <a:t>)</a:t>
            </a:r>
            <a:br>
              <a:rPr lang="en-GB" dirty="0" smtClean="0"/>
            </a:br>
            <a:r>
              <a:rPr lang="en-GB" dirty="0" smtClean="0"/>
              <a:t>        a = </a:t>
            </a:r>
            <a:r>
              <a:rPr lang="en-GB" dirty="0" err="1" smtClean="0"/>
              <a:t>ClassA</a:t>
            </a:r>
            <a:r>
              <a:rPr lang="en-GB" dirty="0" smtClean="0"/>
              <a:t>()</a:t>
            </a:r>
            <a:br>
              <a:rPr lang="en-GB" dirty="0" smtClean="0"/>
            </a:br>
            <a:r>
              <a:rPr lang="en-GB" dirty="0" smtClean="0"/>
              <a:t>        </a:t>
            </a:r>
            <a:r>
              <a:rPr lang="en-GB" dirty="0" err="1" smtClean="0"/>
              <a:t>ns.assert_equal</a:t>
            </a:r>
            <a:r>
              <a:rPr lang="en-GB" dirty="0" smtClean="0"/>
              <a:t>(</a:t>
            </a:r>
            <a:r>
              <a:rPr lang="en-GB" dirty="0" err="1" smtClean="0"/>
              <a:t>a.value</a:t>
            </a:r>
            <a:r>
              <a:rPr lang="en-GB" dirty="0" smtClean="0"/>
              <a:t>, </a:t>
            </a:r>
            <a:r>
              <a:rPr lang="en-GB" sz="1200" b="1" kern="1200" dirty="0" smtClean="0">
                <a:solidFill>
                  <a:schemeClr val="tx1"/>
                </a:solidFill>
                <a:effectLst/>
                <a:latin typeface="Rdg Vesta" pitchFamily="2" charset="0"/>
                <a:ea typeface="+mn-ea"/>
                <a:cs typeface="+mn-cs"/>
              </a:rPr>
              <a:t>"Some Value"</a:t>
            </a:r>
            <a:r>
              <a:rPr lang="en-GB" dirty="0" smtClean="0"/>
              <a:t>)</a:t>
            </a:r>
            <a:br>
              <a:rPr lang="en-GB" dirty="0" smtClean="0"/>
            </a:br>
            <a:r>
              <a:rPr lang="en-GB" dirty="0" smtClean="0"/>
              <a:t>        </a:t>
            </a:r>
            <a:r>
              <a:rPr lang="en-GB" dirty="0" err="1" smtClean="0"/>
              <a:t>ns.assert_not_equal</a:t>
            </a:r>
            <a:r>
              <a:rPr lang="en-GB" dirty="0" smtClean="0"/>
              <a:t>(</a:t>
            </a:r>
            <a:r>
              <a:rPr lang="en-GB" dirty="0" err="1" smtClean="0"/>
              <a:t>a.value</a:t>
            </a:r>
            <a:r>
              <a:rPr lang="en-GB" dirty="0" smtClean="0"/>
              <a:t>, </a:t>
            </a:r>
            <a:r>
              <a:rPr lang="en-GB" sz="1200" b="1" kern="1200" dirty="0" smtClean="0">
                <a:solidFill>
                  <a:schemeClr val="tx1"/>
                </a:solidFill>
                <a:effectLst/>
                <a:latin typeface="Rdg Vesta" pitchFamily="2" charset="0"/>
                <a:ea typeface="+mn-ea"/>
                <a:cs typeface="+mn-cs"/>
              </a:rPr>
              <a:t>"Incorrect Value"</a:t>
            </a:r>
            <a:r>
              <a:rPr lang="en-GB" dirty="0" smtClean="0"/>
              <a:t>)</a:t>
            </a:r>
            <a:br>
              <a:rPr lang="en-GB" dirty="0" smtClean="0"/>
            </a:br>
            <a:r>
              <a:rPr lang="en-GB" dirty="0" smtClean="0"/>
              <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test_return_true</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test_return_true</a:t>
            </a:r>
            <a:r>
              <a:rPr lang="en-GB" sz="1200" b="1" kern="1200" dirty="0" smtClean="0">
                <a:solidFill>
                  <a:schemeClr val="tx1"/>
                </a:solidFill>
                <a:effectLst/>
                <a:latin typeface="Rdg Vesta" pitchFamily="2" charset="0"/>
                <a:ea typeface="+mn-ea"/>
                <a:cs typeface="+mn-cs"/>
              </a:rPr>
              <a:t> method\n'</a:t>
            </a:r>
            <a:r>
              <a:rPr lang="en-GB" dirty="0" smtClean="0"/>
              <a:t>)</a:t>
            </a:r>
            <a:br>
              <a:rPr lang="en-GB" dirty="0" smtClean="0"/>
            </a:br>
            <a:r>
              <a:rPr lang="en-GB" dirty="0" smtClean="0"/>
              <a:t>        a = </a:t>
            </a:r>
            <a:r>
              <a:rPr lang="en-GB" dirty="0" err="1" smtClean="0"/>
              <a:t>ClassA</a:t>
            </a:r>
            <a:r>
              <a:rPr lang="en-GB" dirty="0" smtClean="0"/>
              <a:t>()</a:t>
            </a:r>
            <a:br>
              <a:rPr lang="en-GB" dirty="0" smtClean="0"/>
            </a:br>
            <a:r>
              <a:rPr lang="en-GB" dirty="0" smtClean="0"/>
              <a:t>        </a:t>
            </a:r>
            <a:r>
              <a:rPr lang="en-GB" dirty="0" err="1" smtClean="0"/>
              <a:t>ns.assert_equal</a:t>
            </a:r>
            <a:r>
              <a:rPr lang="en-GB" dirty="0" smtClean="0"/>
              <a:t>(</a:t>
            </a:r>
            <a:r>
              <a:rPr lang="en-GB" dirty="0" err="1" smtClean="0"/>
              <a:t>a.return_true</a:t>
            </a:r>
            <a:r>
              <a:rPr lang="en-GB" dirty="0" smtClean="0"/>
              <a:t>(), </a:t>
            </a:r>
            <a:r>
              <a:rPr lang="en-GB" sz="1200" b="1" kern="1200" dirty="0" smtClean="0">
                <a:solidFill>
                  <a:schemeClr val="tx1"/>
                </a:solidFill>
                <a:effectLst/>
                <a:latin typeface="Rdg Vesta" pitchFamily="2" charset="0"/>
                <a:ea typeface="+mn-ea"/>
                <a:cs typeface="+mn-cs"/>
              </a:rPr>
              <a:t>True</a:t>
            </a:r>
            <a:r>
              <a:rPr lang="en-GB" dirty="0" smtClean="0"/>
              <a:t>)</a:t>
            </a:r>
            <a:br>
              <a:rPr lang="en-GB" dirty="0" smtClean="0"/>
            </a:br>
            <a:r>
              <a:rPr lang="en-GB" dirty="0" smtClean="0"/>
              <a:t>        </a:t>
            </a:r>
            <a:r>
              <a:rPr lang="en-GB" dirty="0" err="1" smtClean="0"/>
              <a:t>ns.assert_not_equal</a:t>
            </a:r>
            <a:r>
              <a:rPr lang="en-GB" dirty="0" smtClean="0"/>
              <a:t>(</a:t>
            </a:r>
            <a:r>
              <a:rPr lang="en-GB" dirty="0" err="1" smtClean="0"/>
              <a:t>a.return_true</a:t>
            </a:r>
            <a:r>
              <a:rPr lang="en-GB" dirty="0" smtClean="0"/>
              <a:t>(), </a:t>
            </a:r>
            <a:r>
              <a:rPr lang="en-GB" sz="1200" b="1" kern="1200" dirty="0" smtClean="0">
                <a:solidFill>
                  <a:schemeClr val="tx1"/>
                </a:solidFill>
                <a:effectLst/>
                <a:latin typeface="Rdg Vesta" pitchFamily="2" charset="0"/>
                <a:ea typeface="+mn-ea"/>
                <a:cs typeface="+mn-cs"/>
              </a:rPr>
              <a:t>False</a:t>
            </a:r>
            <a:r>
              <a:rPr lang="en-GB" dirty="0" smtClean="0"/>
              <a:t>)</a:t>
            </a:r>
            <a:br>
              <a:rPr lang="en-GB" dirty="0" smtClean="0"/>
            </a:br>
            <a:r>
              <a:rPr lang="en-GB" dirty="0" smtClean="0"/>
              <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test_raise_exc</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test_raise_exc</a:t>
            </a:r>
            <a:r>
              <a:rPr lang="en-GB" sz="1200" b="1" kern="1200" dirty="0" smtClean="0">
                <a:solidFill>
                  <a:schemeClr val="tx1"/>
                </a:solidFill>
                <a:effectLst/>
                <a:latin typeface="Rdg Vesta" pitchFamily="2" charset="0"/>
                <a:ea typeface="+mn-ea"/>
                <a:cs typeface="+mn-cs"/>
              </a:rPr>
              <a:t> method\n'</a:t>
            </a:r>
            <a:r>
              <a:rPr lang="en-GB" dirty="0" smtClean="0"/>
              <a:t>)</a:t>
            </a:r>
            <a:br>
              <a:rPr lang="en-GB" dirty="0" smtClean="0"/>
            </a:br>
            <a:r>
              <a:rPr lang="en-GB" dirty="0" smtClean="0"/>
              <a:t>        a = </a:t>
            </a:r>
            <a:r>
              <a:rPr lang="en-GB" dirty="0" err="1" smtClean="0"/>
              <a:t>ClassA</a:t>
            </a:r>
            <a:r>
              <a:rPr lang="en-GB" dirty="0" smtClean="0"/>
              <a:t>()</a:t>
            </a:r>
            <a:br>
              <a:rPr lang="en-GB" dirty="0" smtClean="0"/>
            </a:br>
            <a:r>
              <a:rPr lang="en-GB" dirty="0" smtClean="0"/>
              <a:t>        </a:t>
            </a:r>
            <a:r>
              <a:rPr lang="en-GB" dirty="0" err="1" smtClean="0"/>
              <a:t>ns.assert_raises</a:t>
            </a:r>
            <a:r>
              <a:rPr lang="en-GB" dirty="0" smtClean="0"/>
              <a:t>(</a:t>
            </a:r>
            <a:r>
              <a:rPr lang="en-GB" sz="1200" kern="1200" dirty="0" err="1" smtClean="0">
                <a:solidFill>
                  <a:schemeClr val="tx1"/>
                </a:solidFill>
                <a:effectLst/>
                <a:latin typeface="Rdg Vesta" pitchFamily="2" charset="0"/>
                <a:ea typeface="+mn-ea"/>
                <a:cs typeface="+mn-cs"/>
              </a:rPr>
              <a:t>KeyError</a:t>
            </a:r>
            <a:r>
              <a:rPr lang="en-GB" dirty="0" smtClean="0"/>
              <a:t>, </a:t>
            </a:r>
            <a:r>
              <a:rPr lang="en-GB" dirty="0" err="1" smtClean="0"/>
              <a:t>a.raise_exc</a:t>
            </a:r>
            <a:r>
              <a:rPr lang="en-GB" dirty="0" smtClean="0"/>
              <a:t>, </a:t>
            </a:r>
            <a:r>
              <a:rPr lang="en-GB" sz="1200" b="1" kern="1200" dirty="0" smtClean="0">
                <a:solidFill>
                  <a:schemeClr val="tx1"/>
                </a:solidFill>
                <a:effectLst/>
                <a:latin typeface="Rdg Vesta" pitchFamily="2" charset="0"/>
                <a:ea typeface="+mn-ea"/>
                <a:cs typeface="+mn-cs"/>
              </a:rPr>
              <a:t>"A value"</a:t>
            </a:r>
            <a:r>
              <a:rPr lang="en-GB" dirty="0" smtClean="0"/>
              <a:t>)</a:t>
            </a:r>
            <a:br>
              <a:rPr lang="en-GB" dirty="0" smtClean="0"/>
            </a:br>
            <a:r>
              <a:rPr lang="en-GB" dirty="0" smtClean="0"/>
              <a:t/>
            </a:r>
            <a:br>
              <a:rPr lang="en-GB" dirty="0" smtClean="0"/>
            </a:br>
            <a:r>
              <a:rPr lang="en-GB" dirty="0" smtClean="0"/>
              <a:t>    @</a:t>
            </a:r>
            <a:r>
              <a:rPr lang="en-GB" sz="1200" kern="1200" dirty="0" err="1" smtClean="0">
                <a:solidFill>
                  <a:schemeClr val="tx1"/>
                </a:solidFill>
                <a:effectLst/>
                <a:latin typeface="Rdg Vesta" pitchFamily="2" charset="0"/>
                <a:ea typeface="+mn-ea"/>
                <a:cs typeface="+mn-cs"/>
              </a:rPr>
              <a:t>ns.raises</a:t>
            </a:r>
            <a:r>
              <a:rPr lang="en-GB" dirty="0" smtClean="0"/>
              <a:t>(</a:t>
            </a:r>
            <a:r>
              <a:rPr lang="en-GB" sz="1200" kern="1200" dirty="0" err="1" smtClean="0">
                <a:solidFill>
                  <a:schemeClr val="tx1"/>
                </a:solidFill>
                <a:effectLst/>
                <a:latin typeface="Rdg Vesta" pitchFamily="2" charset="0"/>
                <a:ea typeface="+mn-ea"/>
                <a:cs typeface="+mn-cs"/>
              </a:rPr>
              <a:t>KeyError</a:t>
            </a:r>
            <a:r>
              <a:rPr lang="en-GB" dirty="0" smtClean="0"/>
              <a:t>)</a:t>
            </a:r>
            <a:br>
              <a:rPr lang="en-GB" dirty="0" smtClean="0"/>
            </a:br>
            <a:r>
              <a:rPr lang="en-GB" dirty="0" smtClean="0"/>
              <a:t>    </a:t>
            </a:r>
            <a:r>
              <a:rPr lang="en-GB" sz="1200" b="1" kern="1200" dirty="0" err="1" smtClean="0">
                <a:solidFill>
                  <a:schemeClr val="tx1"/>
                </a:solidFill>
                <a:effectLst/>
                <a:latin typeface="Rdg Vesta" pitchFamily="2" charset="0"/>
                <a:ea typeface="+mn-ea"/>
                <a:cs typeface="+mn-cs"/>
              </a:rPr>
              <a:t>def</a:t>
            </a:r>
            <a:r>
              <a:rPr lang="en-GB" sz="1200" b="1" kern="1200" dirty="0" smtClean="0">
                <a:solidFill>
                  <a:schemeClr val="tx1"/>
                </a:solidFill>
                <a:effectLst/>
                <a:latin typeface="Rdg Vesta" pitchFamily="2" charset="0"/>
                <a:ea typeface="+mn-ea"/>
                <a:cs typeface="+mn-cs"/>
              </a:rPr>
              <a:t> </a:t>
            </a:r>
            <a:r>
              <a:rPr lang="en-GB" dirty="0" err="1" smtClean="0"/>
              <a:t>test_raise_exc_with_decorator</a:t>
            </a:r>
            <a:r>
              <a:rPr lang="en-GB" dirty="0" smtClean="0"/>
              <a:t>(</a:t>
            </a:r>
            <a:r>
              <a:rPr lang="en-GB" sz="1200" kern="1200" dirty="0" smtClean="0">
                <a:solidFill>
                  <a:schemeClr val="tx1"/>
                </a:solidFill>
                <a:effectLst/>
                <a:latin typeface="Rdg Vesta" pitchFamily="2" charset="0"/>
                <a:ea typeface="+mn-ea"/>
                <a:cs typeface="+mn-cs"/>
              </a:rPr>
              <a:t>self</a:t>
            </a:r>
            <a:r>
              <a:rPr lang="en-GB" dirty="0" smtClean="0"/>
              <a:t>):</a:t>
            </a:r>
            <a:br>
              <a:rPr lang="en-GB" dirty="0" smtClean="0"/>
            </a:br>
            <a:r>
              <a:rPr lang="en-GB" dirty="0" smtClean="0"/>
              <a:t>        </a:t>
            </a:r>
            <a:r>
              <a:rPr lang="en-GB" sz="1200" kern="1200" dirty="0" smtClean="0">
                <a:solidFill>
                  <a:schemeClr val="tx1"/>
                </a:solidFill>
                <a:effectLst/>
                <a:latin typeface="Rdg Vesta" pitchFamily="2" charset="0"/>
                <a:ea typeface="+mn-ea"/>
                <a:cs typeface="+mn-cs"/>
              </a:rPr>
              <a:t>print</a:t>
            </a:r>
            <a:r>
              <a:rPr lang="en-GB" dirty="0" smtClean="0"/>
              <a:t>(</a:t>
            </a:r>
            <a:r>
              <a:rPr lang="en-GB" sz="1200" b="1" kern="1200" dirty="0" smtClean="0">
                <a:solidFill>
                  <a:schemeClr val="tx1"/>
                </a:solidFill>
                <a:effectLst/>
                <a:latin typeface="Rdg Vesta" pitchFamily="2" charset="0"/>
                <a:ea typeface="+mn-ea"/>
                <a:cs typeface="+mn-cs"/>
              </a:rPr>
              <a:t>'</a:t>
            </a:r>
            <a:r>
              <a:rPr lang="en-GB" sz="1200" b="1" kern="1200" dirty="0" err="1" smtClean="0">
                <a:solidFill>
                  <a:schemeClr val="tx1"/>
                </a:solidFill>
                <a:effectLst/>
                <a:latin typeface="Rdg Vesta" pitchFamily="2" charset="0"/>
                <a:ea typeface="+mn-ea"/>
                <a:cs typeface="+mn-cs"/>
              </a:rPr>
              <a:t>test_raise_exc_with_decorator</a:t>
            </a:r>
            <a:r>
              <a:rPr lang="en-GB" sz="1200" b="1" kern="1200" dirty="0" smtClean="0">
                <a:solidFill>
                  <a:schemeClr val="tx1"/>
                </a:solidFill>
                <a:effectLst/>
                <a:latin typeface="Rdg Vesta" pitchFamily="2" charset="0"/>
                <a:ea typeface="+mn-ea"/>
                <a:cs typeface="+mn-cs"/>
              </a:rPr>
              <a:t> method\n'</a:t>
            </a:r>
            <a:r>
              <a:rPr lang="en-GB" dirty="0" smtClean="0"/>
              <a:t>)</a:t>
            </a:r>
            <a:br>
              <a:rPr lang="en-GB" dirty="0" smtClean="0"/>
            </a:br>
            <a:r>
              <a:rPr lang="en-GB" dirty="0" smtClean="0"/>
              <a:t>        a = </a:t>
            </a:r>
            <a:r>
              <a:rPr lang="en-GB" dirty="0" err="1" smtClean="0"/>
              <a:t>ClassA</a:t>
            </a:r>
            <a:r>
              <a:rPr lang="en-GB" dirty="0" smtClean="0"/>
              <a:t>()</a:t>
            </a:r>
            <a:br>
              <a:rPr lang="en-GB" dirty="0" smtClean="0"/>
            </a:br>
            <a:r>
              <a:rPr lang="en-GB" dirty="0" smtClean="0"/>
              <a:t>        </a:t>
            </a:r>
            <a:r>
              <a:rPr lang="en-GB" dirty="0" err="1" smtClean="0"/>
              <a:t>a.raise_exc</a:t>
            </a:r>
            <a:r>
              <a:rPr lang="en-GB" dirty="0" smtClean="0"/>
              <a:t>(</a:t>
            </a:r>
            <a:r>
              <a:rPr lang="en-GB" sz="1200" b="1" kern="1200" dirty="0" smtClean="0">
                <a:solidFill>
                  <a:schemeClr val="tx1"/>
                </a:solidFill>
                <a:effectLst/>
                <a:latin typeface="Rdg Vesta" pitchFamily="2" charset="0"/>
                <a:ea typeface="+mn-ea"/>
                <a:cs typeface="+mn-cs"/>
              </a:rPr>
              <a:t>"A message"</a:t>
            </a:r>
            <a:r>
              <a:rPr lang="en-GB" dirty="0" smtClean="0"/>
              <a:t>)</a:t>
            </a:r>
          </a:p>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28</a:t>
            </a:fld>
            <a:endParaRPr lang="en-GB" altLang="en-US" dirty="0"/>
          </a:p>
        </p:txBody>
      </p:sp>
    </p:spTree>
    <p:extLst>
      <p:ext uri="{BB962C8B-B14F-4D97-AF65-F5344CB8AC3E}">
        <p14:creationId xmlns:p14="http://schemas.microsoft.com/office/powerpoint/2010/main" val="1423849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1" baseline="0" dirty="0" smtClean="0"/>
              <a:t>FEEDBACK</a:t>
            </a:r>
            <a:endParaRPr lang="en-GB" b="0" baseline="0" dirty="0" smtClean="0"/>
          </a:p>
          <a:p>
            <a:pPr lvl="0"/>
            <a:r>
              <a:rPr lang="en-GB" b="0" baseline="0" dirty="0" smtClean="0"/>
              <a:t>This is really important for us so that we can continue to make improvements. Please use the back of the sheet if you want to say anything not covered by the questions, or email us (resc@reading.ac.uk) or me (j.p.lewis@reading.ac.uk).</a:t>
            </a:r>
          </a:p>
          <a:p>
            <a:pPr lvl="0"/>
            <a:endParaRPr lang="en-GB" b="0" baseline="0" dirty="0" smtClean="0"/>
          </a:p>
          <a:p>
            <a:pPr lvl="0"/>
            <a:r>
              <a:rPr lang="en-GB" b="1" baseline="0" dirty="0" smtClean="0"/>
              <a:t>ASSESSMENT</a:t>
            </a:r>
            <a:endParaRPr lang="en-GB" b="0" baseline="0" dirty="0" smtClean="0"/>
          </a:p>
          <a:p>
            <a:pPr lvl="0"/>
            <a:r>
              <a:rPr lang="en-GB" b="0" baseline="0" dirty="0" smtClean="0"/>
              <a:t>This has the purpose of seeing how much you’ve picked up over the course, and seeing whether your approach to a software task has changed since the pre-course assessment (hopefully for the better!). There’s no pass/fail </a:t>
            </a:r>
            <a:r>
              <a:rPr lang="en-GB" b="0" baseline="0" dirty="0" smtClean="0">
                <a:sym typeface="Wingdings" panose="05000000000000000000" pitchFamily="2" charset="2"/>
              </a:rPr>
              <a:t></a:t>
            </a:r>
            <a:endParaRPr lang="en-GB" b="0" baseline="0" dirty="0" smtClean="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29</a:t>
            </a:fld>
            <a:endParaRPr lang="en-GB" altLang="en-US" dirty="0"/>
          </a:p>
        </p:txBody>
      </p:sp>
    </p:spTree>
    <p:extLst>
      <p:ext uri="{BB962C8B-B14F-4D97-AF65-F5344CB8AC3E}">
        <p14:creationId xmlns:p14="http://schemas.microsoft.com/office/powerpoint/2010/main" val="224041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3</a:t>
            </a:fld>
            <a:endParaRPr lang="en-GB" altLang="en-US" dirty="0"/>
          </a:p>
        </p:txBody>
      </p:sp>
    </p:spTree>
    <p:extLst>
      <p:ext uri="{BB962C8B-B14F-4D97-AF65-F5344CB8AC3E}">
        <p14:creationId xmlns:p14="http://schemas.microsoft.com/office/powerpoint/2010/main" val="1079769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30</a:t>
            </a:fld>
            <a:endParaRPr lang="en-GB" altLang="en-US" dirty="0"/>
          </a:p>
        </p:txBody>
      </p:sp>
    </p:spTree>
    <p:extLst>
      <p:ext uri="{BB962C8B-B14F-4D97-AF65-F5344CB8AC3E}">
        <p14:creationId xmlns:p14="http://schemas.microsoft.com/office/powerpoint/2010/main" val="1541864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31</a:t>
            </a:fld>
            <a:endParaRPr lang="en-GB" altLang="en-US" dirty="0"/>
          </a:p>
        </p:txBody>
      </p:sp>
    </p:spTree>
    <p:extLst>
      <p:ext uri="{BB962C8B-B14F-4D97-AF65-F5344CB8AC3E}">
        <p14:creationId xmlns:p14="http://schemas.microsoft.com/office/powerpoint/2010/main" val="234176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4</a:t>
            </a:fld>
            <a:endParaRPr lang="en-GB" altLang="en-US" dirty="0"/>
          </a:p>
        </p:txBody>
      </p:sp>
    </p:spTree>
    <p:extLst>
      <p:ext uri="{BB962C8B-B14F-4D97-AF65-F5344CB8AC3E}">
        <p14:creationId xmlns:p14="http://schemas.microsoft.com/office/powerpoint/2010/main" val="352777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smtClean="0"/>
              <a:t>Scenario</a:t>
            </a:r>
            <a:r>
              <a:rPr lang="en-GB" smtClean="0"/>
              <a:t>: You are an instructor at a conference. Your session is over and now </a:t>
            </a:r>
          </a:p>
          <a:p>
            <a:r>
              <a:rPr lang="en-GB" smtClean="0"/>
              <a:t>conference attendees need to go to their next session</a:t>
            </a:r>
          </a:p>
          <a:p>
            <a:endParaRPr lang="en-GB" smtClean="0"/>
          </a:p>
          <a:p>
            <a:r>
              <a:rPr lang="en-GB" smtClean="0"/>
              <a:t>With functional decomposition, you would develop a program to solve this problem that would have you the instructor do everything:</a:t>
            </a:r>
          </a:p>
          <a:p>
            <a:pPr lvl="1"/>
            <a:r>
              <a:rPr lang="en-GB" smtClean="0"/>
              <a:t>get the roster, loop through each attendee, look up their next session, </a:t>
            </a:r>
          </a:p>
          <a:p>
            <a:pPr lvl="1"/>
            <a:r>
              <a:rPr lang="en-GB" smtClean="0"/>
              <a:t>find its location, generate a route, and, finally,</a:t>
            </a:r>
          </a:p>
          <a:p>
            <a:pPr lvl="1"/>
            <a:r>
              <a:rPr lang="en-GB" smtClean="0"/>
              <a:t>tell the attendee how to get to their next class</a:t>
            </a:r>
          </a:p>
          <a:p>
            <a:endParaRPr lang="en-GB" smtClean="0"/>
          </a:p>
          <a:p>
            <a:r>
              <a:rPr lang="en-GB" smtClean="0"/>
              <a:t>You would do everything, attendees would do (almost) nothing</a:t>
            </a:r>
          </a:p>
          <a:p>
            <a:endParaRPr lang="en-GB" smtClean="0"/>
          </a:p>
          <a:p>
            <a:endParaRPr lang="en-GB" smtClean="0"/>
          </a:p>
          <a:p>
            <a:r>
              <a:rPr lang="en-GB" sz="1200" b="1" kern="1200" smtClean="0">
                <a:solidFill>
                  <a:schemeClr val="tx1"/>
                </a:solidFill>
                <a:effectLst/>
                <a:latin typeface="Rdg Vesta" pitchFamily="2" charset="0"/>
                <a:ea typeface="+mn-ea"/>
                <a:cs typeface="+mn-cs"/>
              </a:rPr>
              <a:t>What would you do instead?</a:t>
            </a:r>
          </a:p>
          <a:p>
            <a:r>
              <a:rPr lang="en-GB" sz="1200" kern="1200" smtClean="0">
                <a:solidFill>
                  <a:schemeClr val="tx1"/>
                </a:solidFill>
                <a:effectLst/>
                <a:latin typeface="Rdg Vesta" pitchFamily="2" charset="0"/>
                <a:ea typeface="+mn-ea"/>
                <a:cs typeface="+mn-cs"/>
              </a:rPr>
              <a:t>You would assume that everyone has a conference program, knows where they need to be next, and will get their on their own. All you would do is end the session and head off to your next activity</a:t>
            </a:r>
          </a:p>
          <a:p>
            <a:endParaRPr lang="en-GB" sz="1200" kern="1200" smtClean="0">
              <a:solidFill>
                <a:schemeClr val="tx1"/>
              </a:solidFill>
              <a:effectLst/>
              <a:latin typeface="Rdg Vesta" pitchFamily="2" charset="0"/>
              <a:ea typeface="+mn-ea"/>
              <a:cs typeface="+mn-cs"/>
            </a:endParaRPr>
          </a:p>
          <a:p>
            <a:r>
              <a:rPr lang="en-GB" sz="1200" kern="1200" smtClean="0">
                <a:solidFill>
                  <a:schemeClr val="tx1"/>
                </a:solidFill>
                <a:effectLst/>
                <a:latin typeface="Rdg Vesta" pitchFamily="2" charset="0"/>
                <a:ea typeface="+mn-ea"/>
                <a:cs typeface="+mn-cs"/>
              </a:rPr>
              <a:t>At worst, you would have a list of the next sessions at the front of the class and you would tell everyone “use this info to locate your next session”</a:t>
            </a:r>
          </a:p>
          <a:p>
            <a:endParaRPr lang="en-GB" sz="1200" kern="1200" smtClean="0">
              <a:solidFill>
                <a:schemeClr val="tx1"/>
              </a:solidFill>
              <a:effectLst/>
              <a:latin typeface="Rdg Vesta" pitchFamily="2" charset="0"/>
              <a:ea typeface="+mn-ea"/>
              <a:cs typeface="+mn-cs"/>
            </a:endParaRPr>
          </a:p>
          <a:p>
            <a:r>
              <a:rPr lang="en-GB" sz="1200" b="1" kern="1200" smtClean="0">
                <a:solidFill>
                  <a:schemeClr val="tx1"/>
                </a:solidFill>
                <a:effectLst/>
                <a:latin typeface="Rdg Vesta" pitchFamily="2" charset="0"/>
                <a:ea typeface="+mn-ea"/>
                <a:cs typeface="+mn-cs"/>
              </a:rPr>
              <a:t>Compare / Contrast</a:t>
            </a:r>
          </a:p>
          <a:p>
            <a:r>
              <a:rPr lang="en-GB" sz="1200" kern="1200" smtClean="0">
                <a:solidFill>
                  <a:schemeClr val="tx1"/>
                </a:solidFill>
                <a:effectLst/>
                <a:latin typeface="Rdg Vesta" pitchFamily="2" charset="0"/>
                <a:ea typeface="+mn-ea"/>
                <a:cs typeface="+mn-cs"/>
              </a:rPr>
              <a:t>In the first scenario,</a:t>
            </a:r>
            <a:r>
              <a:rPr lang="en-GB" sz="1200" kern="1200" baseline="0" smtClean="0">
                <a:solidFill>
                  <a:schemeClr val="tx1"/>
                </a:solidFill>
                <a:effectLst/>
                <a:latin typeface="Rdg Vesta" pitchFamily="2" charset="0"/>
                <a:ea typeface="+mn-ea"/>
                <a:cs typeface="+mn-cs"/>
              </a:rPr>
              <a:t> </a:t>
            </a:r>
            <a:r>
              <a:rPr lang="en-GB" sz="1200" kern="1200" smtClean="0">
                <a:solidFill>
                  <a:schemeClr val="tx1"/>
                </a:solidFill>
                <a:effectLst/>
                <a:latin typeface="Rdg Vesta" pitchFamily="2" charset="0"/>
                <a:ea typeface="+mn-ea"/>
                <a:cs typeface="+mn-cs"/>
              </a:rPr>
              <a:t>you know everything, you are responsible for everything, if something changes you would be responsible for handling it you give very explicit instructions to each entity in the system.</a:t>
            </a:r>
          </a:p>
          <a:p>
            <a:endParaRPr lang="en-GB" sz="1200" kern="1200" smtClean="0">
              <a:solidFill>
                <a:schemeClr val="tx1"/>
              </a:solidFill>
              <a:effectLst/>
              <a:latin typeface="Rdg Vesta" pitchFamily="2" charset="0"/>
              <a:ea typeface="+mn-ea"/>
              <a:cs typeface="+mn-cs"/>
            </a:endParaRPr>
          </a:p>
          <a:p>
            <a:r>
              <a:rPr lang="en-GB" sz="1200" kern="1200" smtClean="0">
                <a:solidFill>
                  <a:schemeClr val="tx1"/>
                </a:solidFill>
                <a:effectLst/>
                <a:latin typeface="Rdg Vesta" pitchFamily="2" charset="0"/>
                <a:ea typeface="+mn-ea"/>
                <a:cs typeface="+mn-cs"/>
              </a:rPr>
              <a:t>In the second scenario, you expect the other entities to be self sufficient you give very general instructions and you expect the other entities to know how to apply those general instructions to their specific situation.</a:t>
            </a:r>
          </a:p>
          <a:p>
            <a:endParaRPr lang="en-GB" sz="1200" kern="1200" smtClean="0">
              <a:solidFill>
                <a:schemeClr val="tx1"/>
              </a:solidFill>
              <a:effectLst/>
              <a:latin typeface="Rdg Vesta" pitchFamily="2" charset="0"/>
              <a:ea typeface="+mn-ea"/>
              <a:cs typeface="+mn-cs"/>
            </a:endParaRPr>
          </a:p>
          <a:p>
            <a:r>
              <a:rPr lang="en-GB" sz="1200" b="1" kern="1200" smtClean="0">
                <a:solidFill>
                  <a:schemeClr val="tx1"/>
                </a:solidFill>
                <a:effectLst/>
                <a:latin typeface="Rdg Vesta" pitchFamily="2" charset="0"/>
                <a:ea typeface="+mn-ea"/>
                <a:cs typeface="+mn-cs"/>
              </a:rPr>
              <a:t>Benefits of the second scenario</a:t>
            </a:r>
          </a:p>
          <a:p>
            <a:r>
              <a:rPr lang="en-GB" sz="1200" kern="1200" smtClean="0">
                <a:solidFill>
                  <a:schemeClr val="tx1"/>
                </a:solidFill>
                <a:effectLst/>
                <a:latin typeface="Rdg Vesta" pitchFamily="2" charset="0"/>
                <a:ea typeface="+mn-ea"/>
                <a:cs typeface="+mn-cs"/>
              </a:rPr>
              <a:t>The biggest benefit is that entities of the system have their own responsibilities. indeed this approach represents a shift of responsibility away from a central control program to the entities themselves.</a:t>
            </a:r>
          </a:p>
          <a:p>
            <a:r>
              <a:rPr lang="en-GB" sz="1200" kern="1200" smtClean="0">
                <a:solidFill>
                  <a:schemeClr val="tx1"/>
                </a:solidFill>
                <a:effectLst/>
                <a:latin typeface="Rdg Vesta" pitchFamily="2" charset="0"/>
                <a:ea typeface="+mn-ea"/>
                <a:cs typeface="+mn-cs"/>
              </a:rPr>
              <a:t>Suppose we had attendees and student volunteers in our session and that volunteers needed to do something special in between sessions:</a:t>
            </a:r>
          </a:p>
          <a:p>
            <a:pPr lvl="1"/>
            <a:r>
              <a:rPr lang="en-GB" sz="1200" kern="1200" smtClean="0">
                <a:solidFill>
                  <a:schemeClr val="tx1"/>
                </a:solidFill>
                <a:effectLst/>
                <a:latin typeface="Rdg Vesta" pitchFamily="2" charset="0"/>
                <a:ea typeface="+mn-ea"/>
                <a:cs typeface="+mn-cs"/>
              </a:rPr>
              <a:t>First approach: the session leader needs to know about the special case and remember to tell volunteers to do it before going to the next session.</a:t>
            </a:r>
          </a:p>
          <a:p>
            <a:pPr lvl="1"/>
            <a:endParaRPr lang="en-GB" sz="1200" kern="1200" smtClean="0">
              <a:solidFill>
                <a:schemeClr val="tx1"/>
              </a:solidFill>
              <a:effectLst/>
              <a:latin typeface="Rdg Vesta" pitchFamily="2" charset="0"/>
              <a:ea typeface="+mn-ea"/>
              <a:cs typeface="+mn-cs"/>
            </a:endParaRPr>
          </a:p>
          <a:p>
            <a:pPr lvl="1"/>
            <a:r>
              <a:rPr lang="en-GB" sz="1200" kern="1200" smtClean="0">
                <a:solidFill>
                  <a:schemeClr val="tx1"/>
                </a:solidFill>
                <a:effectLst/>
                <a:latin typeface="Rdg Vesta" pitchFamily="2" charset="0"/>
                <a:ea typeface="+mn-ea"/>
                <a:cs typeface="+mn-cs"/>
              </a:rPr>
              <a:t>Second approach: the session leader tells each person “Go to your next session”; volunteers will then automatically handle the special case without the session leader needing to know anything about it.</a:t>
            </a:r>
          </a:p>
          <a:p>
            <a:pPr lvl="1"/>
            <a:endParaRPr lang="en-GB" sz="1200" kern="1200" smtClean="0">
              <a:solidFill>
                <a:schemeClr val="tx1"/>
              </a:solidFill>
              <a:effectLst/>
              <a:latin typeface="Rdg Vesta" pitchFamily="2" charset="0"/>
              <a:ea typeface="+mn-ea"/>
              <a:cs typeface="+mn-cs"/>
            </a:endParaRPr>
          </a:p>
          <a:p>
            <a:r>
              <a:rPr lang="en-GB" sz="1200" kern="1200" smtClean="0">
                <a:solidFill>
                  <a:schemeClr val="tx1"/>
                </a:solidFill>
                <a:effectLst/>
                <a:latin typeface="Rdg Vesta" pitchFamily="2" charset="0"/>
                <a:ea typeface="+mn-ea"/>
                <a:cs typeface="+mn-cs"/>
              </a:rPr>
              <a:t>We can add new types of attendees without impacting the leader.</a:t>
            </a:r>
          </a:p>
          <a:p>
            <a:endParaRPr lang="en-GB" sz="1200" kern="1200" smtClean="0">
              <a:solidFill>
                <a:schemeClr val="tx1"/>
              </a:solidFill>
              <a:effectLst/>
              <a:latin typeface="Rdg Vesta" pitchFamily="2" charset="0"/>
              <a:ea typeface="+mn-ea"/>
              <a:cs typeface="+mn-cs"/>
            </a:endParaRPr>
          </a:p>
          <a:p>
            <a:r>
              <a:rPr lang="en-GB" sz="1200" kern="1200" smtClean="0">
                <a:solidFill>
                  <a:schemeClr val="tx1"/>
                </a:solidFill>
                <a:effectLst/>
                <a:latin typeface="Rdg Vesta" pitchFamily="2" charset="0"/>
                <a:ea typeface="+mn-ea"/>
                <a:cs typeface="+mn-cs"/>
              </a:rPr>
              <a:t>(from http://www.cs.colorado.edu/~kena/classes/5448/f12/lectures/02-ooparadigm.pdf</a:t>
            </a:r>
          </a:p>
          <a:p>
            <a:r>
              <a:rPr lang="en-GB" sz="1200" kern="1200" smtClean="0">
                <a:solidFill>
                  <a:schemeClr val="tx1"/>
                </a:solidFill>
                <a:effectLst/>
                <a:latin typeface="Rdg Vesta" pitchFamily="2" charset="0"/>
                <a:ea typeface="+mn-ea"/>
                <a:cs typeface="+mn-cs"/>
              </a:rPr>
              <a:t>which</a:t>
            </a:r>
            <a:r>
              <a:rPr lang="en-GB" sz="1200" kern="1200" baseline="0" smtClean="0">
                <a:solidFill>
                  <a:schemeClr val="tx1"/>
                </a:solidFill>
                <a:effectLst/>
                <a:latin typeface="Rdg Vesta" pitchFamily="2" charset="0"/>
                <a:ea typeface="+mn-ea"/>
                <a:cs typeface="+mn-cs"/>
              </a:rPr>
              <a:t> is highly recommended, no really, look at it!</a:t>
            </a:r>
            <a:r>
              <a:rPr lang="en-GB" sz="1200" kern="1200" smtClean="0">
                <a:solidFill>
                  <a:schemeClr val="tx1"/>
                </a:solidFill>
                <a:effectLst/>
                <a:latin typeface="Rdg Vesta" pitchFamily="2" charset="0"/>
                <a:ea typeface="+mn-ea"/>
                <a:cs typeface="+mn-cs"/>
              </a:rPr>
              <a:t>)</a:t>
            </a:r>
          </a:p>
          <a:p>
            <a:endParaRPr lang="en-GB" sz="1200" kern="1200" smtClean="0">
              <a:solidFill>
                <a:schemeClr val="tx1"/>
              </a:solidFill>
              <a:effectLst/>
              <a:latin typeface="Rdg Vesta" pitchFamily="2" charset="0"/>
              <a:ea typeface="+mn-ea"/>
              <a:cs typeface="+mn-cs"/>
            </a:endParaRPr>
          </a:p>
          <a:p>
            <a:endParaRPr lang="en-GB" sz="1200" kern="1200" smtClean="0">
              <a:solidFill>
                <a:schemeClr val="tx1"/>
              </a:solidFill>
              <a:effectLst/>
              <a:latin typeface="Rdg Vesta" pitchFamily="2" charset="0"/>
              <a:ea typeface="+mn-ea"/>
              <a:cs typeface="+mn-cs"/>
            </a:endParaRPr>
          </a:p>
          <a:p>
            <a:endParaRPr lang="en-GB" smtClean="0"/>
          </a:p>
          <a:p>
            <a:endParaRPr lang="en-GB"/>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5</a:t>
            </a:fld>
            <a:endParaRPr lang="en-GB" altLang="en-US" dirty="0"/>
          </a:p>
        </p:txBody>
      </p:sp>
    </p:spTree>
    <p:extLst>
      <p:ext uri="{BB962C8B-B14F-4D97-AF65-F5344CB8AC3E}">
        <p14:creationId xmlns:p14="http://schemas.microsoft.com/office/powerpoint/2010/main" val="300875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baseline="0" dirty="0" smtClean="0"/>
              <a:t>We need a shift in thinking to go from the functional decomposition design method to the object oriented design paradigm. Here we must think in terms of discrete entities which perform specific tasks, look after their own data and have a public face to interact with each other. Objects send messages to each other without any need to know how the message is processed or what internal data may be involved.</a:t>
            </a:r>
          </a:p>
          <a:p>
            <a:endParaRPr lang="en-GB" b="0" i="0" u="none" baseline="0" dirty="0" smtClean="0"/>
          </a:p>
          <a:p>
            <a:r>
              <a:rPr lang="en-GB" b="0" i="0" u="none" baseline="0" dirty="0" smtClean="0"/>
              <a:t>The data and methods are bound together, but the objects are more independent of each other resulting in a highly cohesive but loosely coupled design. It makes plugging in extra functionality much simpler.</a:t>
            </a:r>
          </a:p>
          <a:p>
            <a:endParaRPr lang="en-GB" b="0" i="0" u="none" baseline="0" dirty="0" smtClean="0"/>
          </a:p>
          <a:p>
            <a:r>
              <a:rPr lang="en-GB" b="0" i="0" u="none" baseline="0" dirty="0" smtClean="0"/>
              <a:t>The four paradigms of OO are:</a:t>
            </a:r>
          </a:p>
          <a:p>
            <a:pPr marL="633359" lvl="1" indent="-172734">
              <a:buFont typeface="Arial" panose="020B0604020202020204" pitchFamily="34" charset="0"/>
              <a:buChar char="•"/>
            </a:pPr>
            <a:r>
              <a:rPr lang="en-GB" b="1" i="0" u="none" baseline="0" dirty="0" smtClean="0"/>
              <a:t>Abstraction</a:t>
            </a:r>
            <a:r>
              <a:rPr lang="en-GB" b="0" i="0" u="none" baseline="0" dirty="0" smtClean="0"/>
              <a:t> – a set of concepts that some entity provides you in order to achieve a task</a:t>
            </a:r>
          </a:p>
          <a:p>
            <a:pPr marL="633359" lvl="1" indent="-172734">
              <a:buFont typeface="Arial" panose="020B0604020202020204" pitchFamily="34" charset="0"/>
              <a:buChar char="•"/>
            </a:pPr>
            <a:r>
              <a:rPr lang="en-GB" b="1" i="0" u="none" baseline="0" dirty="0" smtClean="0"/>
              <a:t>Encapsulation</a:t>
            </a:r>
            <a:r>
              <a:rPr lang="en-GB" b="0" i="0" u="none" baseline="0" dirty="0" smtClean="0"/>
              <a:t> - </a:t>
            </a:r>
            <a:r>
              <a:rPr lang="en-GB" dirty="0" smtClean="0"/>
              <a:t>users see only the services available from an object, but not how those services are implemented</a:t>
            </a:r>
            <a:endParaRPr lang="en-GB" b="0" i="0" u="none" baseline="0" dirty="0" smtClean="0"/>
          </a:p>
          <a:p>
            <a:pPr marL="633359" lvl="1" indent="-172734">
              <a:buFont typeface="Arial" panose="020B0604020202020204" pitchFamily="34" charset="0"/>
              <a:buChar char="•"/>
            </a:pPr>
            <a:r>
              <a:rPr lang="en-GB" b="1" i="0" u="none" baseline="0" dirty="0" smtClean="0"/>
              <a:t>Polymorphism</a:t>
            </a:r>
            <a:r>
              <a:rPr lang="en-GB" b="0" i="0" u="none" baseline="0" dirty="0" smtClean="0"/>
              <a:t> - </a:t>
            </a:r>
            <a:r>
              <a:rPr lang="en-GB" dirty="0" smtClean="0"/>
              <a:t>two or more objects respond to the same message but may do so in different ways</a:t>
            </a:r>
            <a:endParaRPr lang="en-GB" b="0" i="0" u="none" baseline="0" dirty="0" smtClean="0"/>
          </a:p>
          <a:p>
            <a:pPr marL="633359" lvl="1" indent="-172734">
              <a:buFont typeface="Arial" panose="020B0604020202020204" pitchFamily="34" charset="0"/>
              <a:buChar char="•"/>
            </a:pPr>
            <a:r>
              <a:rPr lang="en-GB" b="1" i="0" u="none" baseline="0" dirty="0" smtClean="0"/>
              <a:t>Inheritance</a:t>
            </a:r>
            <a:r>
              <a:rPr lang="en-GB" b="0" i="0" u="none" baseline="0" dirty="0" smtClean="0"/>
              <a:t> - </a:t>
            </a:r>
            <a:r>
              <a:rPr lang="en-GB" dirty="0" smtClean="0"/>
              <a:t>allows an</a:t>
            </a:r>
            <a:r>
              <a:rPr lang="en-GB" baseline="0" dirty="0" smtClean="0"/>
              <a:t> object </a:t>
            </a:r>
            <a:r>
              <a:rPr lang="en-GB" dirty="0" smtClean="0"/>
              <a:t>to have the same behaviour as another and extend or tailor that behaviour to provide special action for specific needs</a:t>
            </a:r>
            <a:endParaRPr lang="en-GB" b="0" i="0" u="none" baseline="0" dirty="0" smtClean="0"/>
          </a:p>
          <a:p>
            <a:r>
              <a:rPr lang="en-GB" b="0" i="0" u="none" baseline="0" dirty="0" smtClean="0"/>
              <a:t>The basic definitions are:</a:t>
            </a:r>
          </a:p>
          <a:p>
            <a:pPr marL="633359" lvl="1" indent="-172734">
              <a:buFont typeface="Arial" panose="020B0604020202020204" pitchFamily="34" charset="0"/>
              <a:buChar char="•"/>
            </a:pPr>
            <a:r>
              <a:rPr lang="en-GB" b="1" dirty="0" smtClean="0"/>
              <a:t>Object</a:t>
            </a:r>
            <a:r>
              <a:rPr lang="en-GB" dirty="0" smtClean="0"/>
              <a:t> a collection of private data and a set of operations that can be performed on that data.</a:t>
            </a:r>
          </a:p>
          <a:p>
            <a:pPr marL="633359" lvl="1" indent="-172734">
              <a:buFont typeface="Arial" panose="020B0604020202020204" pitchFamily="34" charset="0"/>
              <a:buChar char="•"/>
            </a:pPr>
            <a:r>
              <a:rPr lang="en-GB" b="1" dirty="0" smtClean="0"/>
              <a:t>Class</a:t>
            </a:r>
            <a:r>
              <a:rPr lang="en-GB" b="0" dirty="0" smtClean="0"/>
              <a:t> the blueprint for an object such that many objects can be made with identical operations but</a:t>
            </a:r>
            <a:r>
              <a:rPr lang="en-GB" b="0" baseline="0" dirty="0" smtClean="0"/>
              <a:t> varying data.</a:t>
            </a:r>
            <a:endParaRPr lang="en-GB" b="1" dirty="0" smtClean="0"/>
          </a:p>
          <a:p>
            <a:pPr marL="633359" lvl="1" indent="-172734">
              <a:buFont typeface="Arial" panose="020B0604020202020204" pitchFamily="34" charset="0"/>
              <a:buChar char="•"/>
            </a:pPr>
            <a:r>
              <a:rPr lang="en-GB" b="1" dirty="0" smtClean="0"/>
              <a:t>Method</a:t>
            </a:r>
            <a:r>
              <a:rPr lang="en-GB" dirty="0" smtClean="0"/>
              <a:t> an operation for accessing and manipulating data within an object.</a:t>
            </a:r>
          </a:p>
          <a:p>
            <a:pPr marL="633359" lvl="1" indent="-172734">
              <a:buFont typeface="Arial" panose="020B0604020202020204" pitchFamily="34" charset="0"/>
              <a:buChar char="•"/>
            </a:pPr>
            <a:r>
              <a:rPr lang="en-GB" b="1" dirty="0" smtClean="0"/>
              <a:t>Message</a:t>
            </a:r>
            <a:r>
              <a:rPr lang="en-GB" dirty="0" smtClean="0"/>
              <a:t> a request for a specific action to be performed by a specific object.</a:t>
            </a:r>
          </a:p>
          <a:p>
            <a:pPr marL="633359" lvl="1" indent="-172734">
              <a:buFont typeface="Arial" panose="020B0604020202020204" pitchFamily="34" charset="0"/>
              <a:buChar char="•"/>
            </a:pPr>
            <a:r>
              <a:rPr lang="en-GB" b="1" dirty="0" smtClean="0"/>
              <a:t>Interface</a:t>
            </a:r>
            <a:r>
              <a:rPr lang="en-GB" dirty="0" smtClean="0"/>
              <a:t> a collection of methods which specify how messages can be sent to an object.</a:t>
            </a:r>
          </a:p>
          <a:p>
            <a:pPr marL="633359" lvl="1" indent="-172734">
              <a:buFont typeface="Arial" panose="020B0604020202020204" pitchFamily="34" charset="0"/>
              <a:buChar char="•"/>
            </a:pPr>
            <a:endParaRPr lang="en-GB" dirty="0" smtClean="0"/>
          </a:p>
          <a:p>
            <a:pPr marL="3425" lvl="0" indent="0">
              <a:buFont typeface="Arial" panose="020B0604020202020204" pitchFamily="34" charset="0"/>
              <a:buNone/>
            </a:pPr>
            <a:r>
              <a:rPr lang="en-GB" dirty="0" smtClean="0"/>
              <a:t>A starter…</a:t>
            </a:r>
          </a:p>
          <a:p>
            <a:pPr marL="3425" lvl="0" indent="0">
              <a:buFont typeface="Arial" panose="020B0604020202020204" pitchFamily="34" charset="0"/>
              <a:buNone/>
            </a:pPr>
            <a:r>
              <a:rPr lang="en-GB" sz="1200" u="sng" kern="1200" dirty="0" smtClean="0">
                <a:solidFill>
                  <a:schemeClr val="tx1"/>
                </a:solidFill>
                <a:effectLst/>
                <a:latin typeface="Rdg Vesta" pitchFamily="2" charset="0"/>
                <a:ea typeface="+mn-ea"/>
                <a:cs typeface="+mn-cs"/>
                <a:hlinkClick r:id="rId3"/>
              </a:rPr>
              <a:t>https://en.wikipedia.org/wiki/Object-oriented_programming</a:t>
            </a:r>
            <a:endParaRPr lang="en-GB" sz="1200" u="sng" kern="1200" dirty="0" smtClean="0">
              <a:solidFill>
                <a:schemeClr val="tx1"/>
              </a:solidFill>
              <a:effectLst/>
              <a:latin typeface="Rdg Vesta" pitchFamily="2" charset="0"/>
              <a:ea typeface="+mn-ea"/>
              <a:cs typeface="+mn-cs"/>
            </a:endParaRPr>
          </a:p>
          <a:p>
            <a:pPr marL="3425" lvl="0" indent="0">
              <a:buFont typeface="Arial" panose="020B0604020202020204" pitchFamily="34" charset="0"/>
              <a:buNone/>
            </a:pPr>
            <a:r>
              <a:rPr lang="en-GB" sz="1200" u="sng" kern="1200" dirty="0" smtClean="0">
                <a:solidFill>
                  <a:schemeClr val="tx1"/>
                </a:solidFill>
                <a:effectLst/>
                <a:latin typeface="Rdg Vesta" pitchFamily="2" charset="0"/>
                <a:ea typeface="+mn-ea"/>
                <a:cs typeface="+mn-cs"/>
                <a:hlinkClick r:id="rId4"/>
              </a:rPr>
              <a:t>https://www.codeproject.com/Articles/22769/Introduction-to-Object-Oriented-Programming-Concep</a:t>
            </a:r>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6</a:t>
            </a:fld>
            <a:endParaRPr lang="en-GB" altLang="en-US" dirty="0"/>
          </a:p>
        </p:txBody>
      </p:sp>
    </p:spTree>
    <p:extLst>
      <p:ext uri="{BB962C8B-B14F-4D97-AF65-F5344CB8AC3E}">
        <p14:creationId xmlns:p14="http://schemas.microsoft.com/office/powerpoint/2010/main" val="139857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resources:</a:t>
            </a:r>
          </a:p>
          <a:p>
            <a:r>
              <a:rPr lang="en-GB" dirty="0" smtClean="0"/>
              <a:t>http://www.diveintopython.net/</a:t>
            </a:r>
          </a:p>
          <a:p>
            <a:endParaRPr lang="en-GB" dirty="0" smtClean="0"/>
          </a:p>
          <a:p>
            <a:r>
              <a:rPr lang="en-GB" sz="1200" u="sng" kern="1200" dirty="0" smtClean="0">
                <a:solidFill>
                  <a:schemeClr val="tx1"/>
                </a:solidFill>
                <a:effectLst/>
                <a:latin typeface="Rdg Vesta" pitchFamily="2" charset="0"/>
                <a:ea typeface="+mn-ea"/>
                <a:cs typeface="+mn-cs"/>
                <a:hlinkClick r:id="rId3"/>
              </a:rPr>
              <a:t>http://www.tutorialspoint.com/python/python_classes_objects.htm</a:t>
            </a:r>
            <a:r>
              <a:rPr lang="en-GB" sz="1200" kern="1200" dirty="0" smtClean="0">
                <a:solidFill>
                  <a:schemeClr val="tx1"/>
                </a:solidFill>
                <a:effectLst/>
                <a:latin typeface="Rdg Vesta" pitchFamily="2" charset="0"/>
                <a:ea typeface="+mn-ea"/>
                <a:cs typeface="+mn-cs"/>
              </a:rPr>
              <a:t> </a:t>
            </a:r>
            <a:endParaRPr lang="en-GB" dirty="0" smtClean="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7</a:t>
            </a:fld>
            <a:endParaRPr lang="en-GB" altLang="en-US" dirty="0"/>
          </a:p>
        </p:txBody>
      </p:sp>
    </p:spTree>
    <p:extLst>
      <p:ext uri="{BB962C8B-B14F-4D97-AF65-F5344CB8AC3E}">
        <p14:creationId xmlns:p14="http://schemas.microsoft.com/office/powerpoint/2010/main" val="293448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OO Terminology</a:t>
            </a:r>
          </a:p>
          <a:p>
            <a:endParaRPr lang="en-GB" b="1" dirty="0" smtClean="0"/>
          </a:p>
          <a:p>
            <a:r>
              <a:rPr lang="en-GB" b="1" dirty="0" smtClean="0"/>
              <a:t>Class:</a:t>
            </a:r>
            <a:r>
              <a:rPr lang="en-GB" dirty="0" smtClean="0"/>
              <a:t> A user-defined prototype for an object that defines a set of attributes that characterize any object of the class. The attributes are data members (class variables and instance variables) and methods, accessed via dot notation. </a:t>
            </a:r>
          </a:p>
          <a:p>
            <a:r>
              <a:rPr lang="en-GB" b="1" dirty="0" smtClean="0"/>
              <a:t>Class variable:</a:t>
            </a:r>
            <a:r>
              <a:rPr lang="en-GB" dirty="0" smtClean="0"/>
              <a:t> A variable that is shared by all instances of a class. Class variables are defined within a class but outside any of the class's methods. Class variables aren't used as frequently as instance variables are. </a:t>
            </a:r>
          </a:p>
          <a:p>
            <a:r>
              <a:rPr lang="en-GB" b="1" dirty="0" smtClean="0"/>
              <a:t>Data member:</a:t>
            </a:r>
            <a:r>
              <a:rPr lang="en-GB" dirty="0" smtClean="0"/>
              <a:t> A class variable or instance variable that holds data associated with a class and its objects. </a:t>
            </a:r>
          </a:p>
          <a:p>
            <a:r>
              <a:rPr lang="en-GB" b="1" dirty="0" smtClean="0"/>
              <a:t>Function overloading:</a:t>
            </a:r>
            <a:r>
              <a:rPr lang="en-GB" dirty="0" smtClean="0"/>
              <a:t> The assignment of more than one behaviour to a particular function. The operation performed varies by the types of objects (arguments) involved</a:t>
            </a:r>
            <a:r>
              <a:rPr lang="en-GB" baseline="0" dirty="0" smtClean="0"/>
              <a:t>.</a:t>
            </a:r>
            <a:endParaRPr lang="en-GB" dirty="0" smtClean="0"/>
          </a:p>
          <a:p>
            <a:r>
              <a:rPr lang="en-GB" b="1" dirty="0" smtClean="0"/>
              <a:t>Instance variable:</a:t>
            </a:r>
            <a:r>
              <a:rPr lang="en-GB" dirty="0" smtClean="0"/>
              <a:t> A variable that is defined inside a method and belongs only to the current instance of a class. </a:t>
            </a:r>
          </a:p>
          <a:p>
            <a:r>
              <a:rPr lang="en-GB" b="1" dirty="0" smtClean="0"/>
              <a:t>Inheritance :</a:t>
            </a:r>
            <a:r>
              <a:rPr lang="en-GB" dirty="0" smtClean="0"/>
              <a:t> The transfer of the characteristics of a class to other classes that are derived from it. </a:t>
            </a:r>
          </a:p>
          <a:p>
            <a:r>
              <a:rPr lang="en-GB" b="1" dirty="0" smtClean="0"/>
              <a:t>Instance:</a:t>
            </a:r>
            <a:r>
              <a:rPr lang="en-GB" dirty="0" smtClean="0"/>
              <a:t> An individual object of a certain class. An object that belongs to a class Circle, for example, is an instance of the class Circle.</a:t>
            </a:r>
          </a:p>
          <a:p>
            <a:r>
              <a:rPr lang="en-GB" b="1" dirty="0" smtClean="0"/>
              <a:t>Instantiation :</a:t>
            </a:r>
            <a:r>
              <a:rPr lang="en-GB" dirty="0" smtClean="0"/>
              <a:t> The creation of an instance of a class. </a:t>
            </a:r>
          </a:p>
          <a:p>
            <a:r>
              <a:rPr lang="en-GB" b="1" dirty="0" smtClean="0"/>
              <a:t>Method :</a:t>
            </a:r>
            <a:r>
              <a:rPr lang="en-GB" dirty="0" smtClean="0"/>
              <a:t> A special kind of function that is defined in a class definition.</a:t>
            </a:r>
          </a:p>
          <a:p>
            <a:r>
              <a:rPr lang="en-GB" b="1" dirty="0" smtClean="0"/>
              <a:t>Object :</a:t>
            </a:r>
            <a:r>
              <a:rPr lang="en-GB" dirty="0" smtClean="0"/>
              <a:t> A unique instance of a data structure that's defined by its class. An object comprises both data members (class variables and instance variables) and methods. </a:t>
            </a:r>
          </a:p>
          <a:p>
            <a:r>
              <a:rPr lang="en-GB" b="1" dirty="0" smtClean="0"/>
              <a:t>Operator overloading:</a:t>
            </a:r>
            <a:r>
              <a:rPr lang="en-GB" dirty="0" smtClean="0"/>
              <a:t> The assignment of more than one function to a particular operator.</a:t>
            </a:r>
          </a:p>
          <a:p>
            <a:endParaRPr lang="en-GB" dirty="0" smtClean="0"/>
          </a:p>
          <a:p>
            <a:endParaRPr lang="en-GB" dirty="0" smtClean="0"/>
          </a:p>
          <a:p>
            <a:r>
              <a:rPr lang="en-GB" dirty="0" smtClean="0"/>
              <a:t>This is really good and well worth reading thoroughly to get to grips with the syntax:</a:t>
            </a:r>
          </a:p>
          <a:p>
            <a:r>
              <a:rPr lang="en-GB" dirty="0" smtClean="0"/>
              <a:t>http://www.tutorialspoint.com/python/python_classes_objects.htm</a:t>
            </a:r>
          </a:p>
          <a:p>
            <a:endParaRPr lang="en-GB" dirty="0" smtClean="0"/>
          </a:p>
          <a:p>
            <a:endParaRPr lang="en-GB" dirty="0" smtClean="0"/>
          </a:p>
          <a:p>
            <a:r>
              <a:rPr lang="en-GB" dirty="0" smtClean="0"/>
              <a:t>In Python,</a:t>
            </a:r>
            <a:r>
              <a:rPr lang="en-GB" baseline="0" dirty="0" smtClean="0"/>
              <a:t> the runtime environment ‘knows’ which object (i.e. instance of a class) you are using when you call a method or access an attribute. It does this by silently passing a ‘self’ pointer into the class’ code. Therefore all your methods have to have ‘self’ as their first argument, and you should refer to all attributes as ‘</a:t>
            </a:r>
            <a:r>
              <a:rPr lang="en-GB" baseline="0" dirty="0" err="1" smtClean="0"/>
              <a:t>self.attribute</a:t>
            </a:r>
            <a:r>
              <a:rPr lang="en-GB" baseline="0" dirty="0" smtClean="0"/>
              <a:t>’. This maintains the scope of the name you’ve used to be precisely the one which belongs to the object.</a:t>
            </a:r>
            <a:endParaRPr lang="en-GB" dirty="0" smtClean="0"/>
          </a:p>
          <a:p>
            <a:endParaRPr lang="en-GB" dirty="0" smtClean="0"/>
          </a:p>
          <a:p>
            <a:endParaRPr lang="en-GB" dirty="0" smtClean="0"/>
          </a:p>
          <a:p>
            <a:r>
              <a:rPr lang="en-GB" dirty="0" smtClean="0"/>
              <a:t>class X(Y) </a:t>
            </a:r>
          </a:p>
          <a:p>
            <a:pPr lvl="1"/>
            <a:r>
              <a:rPr lang="en-GB" dirty="0" smtClean="0"/>
              <a:t>"Make a class named X that is-a Y." </a:t>
            </a:r>
          </a:p>
          <a:p>
            <a:r>
              <a:rPr lang="en-GB" dirty="0" smtClean="0"/>
              <a:t>class X(object): </a:t>
            </a:r>
            <a:r>
              <a:rPr lang="en-GB" dirty="0" err="1" smtClean="0"/>
              <a:t>def</a:t>
            </a:r>
            <a:r>
              <a:rPr lang="en-GB" dirty="0" smtClean="0"/>
              <a:t> __</a:t>
            </a:r>
            <a:r>
              <a:rPr lang="en-GB" dirty="0" err="1" smtClean="0"/>
              <a:t>init</a:t>
            </a:r>
            <a:r>
              <a:rPr lang="en-GB" dirty="0" smtClean="0"/>
              <a:t>__(self, J)</a:t>
            </a:r>
          </a:p>
          <a:p>
            <a:pPr lvl="1"/>
            <a:r>
              <a:rPr lang="en-GB" dirty="0" smtClean="0"/>
              <a:t>"class X has-a __</a:t>
            </a:r>
            <a:r>
              <a:rPr lang="en-GB" dirty="0" err="1" smtClean="0"/>
              <a:t>init</a:t>
            </a:r>
            <a:r>
              <a:rPr lang="en-GB" dirty="0" smtClean="0"/>
              <a:t>__ that takes self and J parameters." </a:t>
            </a:r>
          </a:p>
          <a:p>
            <a:r>
              <a:rPr lang="en-GB" dirty="0" smtClean="0"/>
              <a:t>class X(object): </a:t>
            </a:r>
            <a:r>
              <a:rPr lang="en-GB" dirty="0" err="1" smtClean="0"/>
              <a:t>def</a:t>
            </a:r>
            <a:r>
              <a:rPr lang="en-GB" dirty="0" smtClean="0"/>
              <a:t> M(self, J) </a:t>
            </a:r>
          </a:p>
          <a:p>
            <a:pPr lvl="1"/>
            <a:r>
              <a:rPr lang="en-GB" dirty="0" smtClean="0"/>
              <a:t>"class X has-a function named M that takes self and J parameters.“</a:t>
            </a:r>
          </a:p>
          <a:p>
            <a:pPr lvl="1"/>
            <a:r>
              <a:rPr lang="en-GB" dirty="0" smtClean="0"/>
              <a:t>&lt;in both of</a:t>
            </a:r>
            <a:r>
              <a:rPr lang="en-GB" baseline="0" dirty="0" smtClean="0"/>
              <a:t> the above, the class is declared to explicitly inherit from the base ‘object’ class common to all Python types.&gt;</a:t>
            </a:r>
            <a:r>
              <a:rPr lang="en-GB" dirty="0" smtClean="0"/>
              <a:t> </a:t>
            </a:r>
          </a:p>
          <a:p>
            <a:r>
              <a:rPr lang="en-GB" dirty="0" smtClean="0"/>
              <a:t>foo = X() </a:t>
            </a:r>
          </a:p>
          <a:p>
            <a:pPr lvl="1"/>
            <a:r>
              <a:rPr lang="en-GB" dirty="0" smtClean="0"/>
              <a:t>"Set foo to an instance of class X." </a:t>
            </a:r>
          </a:p>
          <a:p>
            <a:r>
              <a:rPr lang="en-GB" dirty="0" err="1" smtClean="0"/>
              <a:t>foo.M</a:t>
            </a:r>
            <a:r>
              <a:rPr lang="en-GB" dirty="0" smtClean="0"/>
              <a:t>(J) </a:t>
            </a:r>
          </a:p>
          <a:p>
            <a:pPr lvl="1"/>
            <a:r>
              <a:rPr lang="en-GB" dirty="0" smtClean="0"/>
              <a:t>"From foo get the M function, and call it with parameters self, J." </a:t>
            </a:r>
          </a:p>
          <a:p>
            <a:r>
              <a:rPr lang="en-GB" dirty="0" err="1" smtClean="0"/>
              <a:t>foo.K</a:t>
            </a:r>
            <a:r>
              <a:rPr lang="en-GB" dirty="0" smtClean="0"/>
              <a:t> = Q </a:t>
            </a:r>
          </a:p>
          <a:p>
            <a:pPr lvl="1"/>
            <a:r>
              <a:rPr lang="en-GB" dirty="0" smtClean="0"/>
              <a:t>"From foo get the K attribute and set it to Q." </a:t>
            </a:r>
          </a:p>
          <a:p>
            <a:pPr lvl="0"/>
            <a:r>
              <a:rPr lang="en-GB" dirty="0" smtClean="0"/>
              <a:t>(http://learnpythonthehardway.org/book/ex41.html)</a:t>
            </a:r>
          </a:p>
          <a:p>
            <a:pPr lvl="0"/>
            <a:endParaRPr lang="en-GB" dirty="0" smtClean="0"/>
          </a:p>
          <a:p>
            <a:pPr lvl="0"/>
            <a:endParaRPr lang="en-GB" dirty="0" smtClean="0"/>
          </a:p>
          <a:p>
            <a:r>
              <a:rPr lang="en-GB" dirty="0" smtClean="0"/>
              <a:t>Other very good resources:</a:t>
            </a:r>
          </a:p>
          <a:p>
            <a:r>
              <a:rPr lang="en-GB" dirty="0" smtClean="0"/>
              <a:t>http://www.toptal.com/python/python-class-attributes-an-overly-thorough-guide</a:t>
            </a:r>
          </a:p>
          <a:p>
            <a:r>
              <a:rPr lang="en-GB" dirty="0" smtClean="0"/>
              <a:t>http://www.diveintopython.net/object_oriented_framework/class_attributes.html</a:t>
            </a:r>
          </a:p>
          <a:p>
            <a:endParaRPr lang="en-GB" dirty="0" smtClean="0"/>
          </a:p>
          <a:p>
            <a:r>
              <a:rPr lang="en-GB" dirty="0" smtClean="0"/>
              <a:t>http://effbot.org/pyfaq/how-can-i-overload-constructors-or-methods-in-python.htm</a:t>
            </a:r>
          </a:p>
          <a:p>
            <a:r>
              <a:rPr lang="en-GB" dirty="0" smtClean="0"/>
              <a:t>http://stackoverflow.com/questions/682504/what-is-a-clean-pythonic-way-to-have-multiple-constructors-in-python (also factory methods)</a:t>
            </a:r>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solidFill>
                  <a:prstClr val="black"/>
                </a:solidFill>
              </a:rPr>
              <a:pPr/>
              <a:t>8</a:t>
            </a:fld>
            <a:endParaRPr lang="en-GB" altLang="en-US" dirty="0">
              <a:solidFill>
                <a:prstClr val="black"/>
              </a:solidFill>
            </a:endParaRPr>
          </a:p>
        </p:txBody>
      </p:sp>
    </p:spTree>
    <p:extLst>
      <p:ext uri="{BB962C8B-B14F-4D97-AF65-F5344CB8AC3E}">
        <p14:creationId xmlns:p14="http://schemas.microsoft.com/office/powerpoint/2010/main" val="5370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Scope</a:t>
            </a:r>
          </a:p>
          <a:p>
            <a:r>
              <a:rPr lang="en-GB" dirty="0" smtClean="0"/>
              <a:t>What’s in and what’s out… who are the users? (actors) and what do they do? (use cases)</a:t>
            </a:r>
            <a:r>
              <a:rPr lang="en-GB" baseline="0" dirty="0" smtClean="0"/>
              <a:t> This is the equivalent of a requirement specification which you saw when doing procedural design.</a:t>
            </a:r>
          </a:p>
          <a:p>
            <a:endParaRPr lang="en-GB" baseline="0" dirty="0" smtClean="0"/>
          </a:p>
          <a:p>
            <a:r>
              <a:rPr lang="en-GB" b="1" baseline="0" dirty="0" smtClean="0"/>
              <a:t>Domain Concepts</a:t>
            </a:r>
          </a:p>
          <a:p>
            <a:r>
              <a:rPr lang="en-GB" baseline="0" dirty="0" smtClean="0"/>
              <a:t>Use cases are an external view of the system, so we need a framework to hang the internals on, and the concepts provide the vocabulary by identifying atomic entities, their definitions and their relationships.</a:t>
            </a:r>
          </a:p>
          <a:p>
            <a:endParaRPr lang="en-GB" baseline="0" dirty="0" smtClean="0"/>
          </a:p>
          <a:p>
            <a:r>
              <a:rPr lang="en-GB" b="1" baseline="0" dirty="0" smtClean="0"/>
              <a:t>Detailed Requirements</a:t>
            </a:r>
          </a:p>
          <a:p>
            <a:r>
              <a:rPr lang="en-GB" baseline="0" dirty="0" smtClean="0"/>
              <a:t>We flesh out the system using objects and classes and identify the relationships between them. If it’s a large system, then we’d actually start with bigger ‘lumps’ of functional responsibility and develop a component diagram.</a:t>
            </a:r>
          </a:p>
          <a:p>
            <a:endParaRPr lang="en-GB" baseline="0" dirty="0" smtClean="0"/>
          </a:p>
          <a:p>
            <a:r>
              <a:rPr lang="en-GB" b="1" baseline="0" dirty="0" smtClean="0"/>
              <a:t>Object Behaviour</a:t>
            </a:r>
          </a:p>
          <a:p>
            <a:r>
              <a:rPr lang="en-GB" baseline="0" dirty="0" smtClean="0"/>
              <a:t>We think about scenarios and construct sequence diagrams to model behaviour. We might look at state diagrams to represent the behaviour of a single object – an object may behave differently to the same message depending upon its internal state.</a:t>
            </a:r>
            <a:endParaRPr lang="en-GB" dirty="0"/>
          </a:p>
        </p:txBody>
      </p:sp>
      <p:sp>
        <p:nvSpPr>
          <p:cNvPr id="4" name="Slide Number Placeholder 3"/>
          <p:cNvSpPr>
            <a:spLocks noGrp="1"/>
          </p:cNvSpPr>
          <p:nvPr>
            <p:ph type="sldNum" sz="quarter" idx="10"/>
          </p:nvPr>
        </p:nvSpPr>
        <p:spPr/>
        <p:txBody>
          <a:bodyPr/>
          <a:lstStyle/>
          <a:p>
            <a:fld id="{5CA33347-AC5D-4578-A57E-8AEEFFFAFCAF}" type="slidenum">
              <a:rPr lang="en-GB" altLang="en-US" smtClean="0"/>
              <a:pPr/>
              <a:t>9</a:t>
            </a:fld>
            <a:endParaRPr lang="en-GB" altLang="en-US" dirty="0"/>
          </a:p>
        </p:txBody>
      </p:sp>
    </p:spTree>
    <p:extLst>
      <p:ext uri="{BB962C8B-B14F-4D97-AF65-F5344CB8AC3E}">
        <p14:creationId xmlns:p14="http://schemas.microsoft.com/office/powerpoint/2010/main" val="203614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5" name="Slide Number Placeholder 4"/>
          <p:cNvSpPr>
            <a:spLocks noGrp="1"/>
          </p:cNvSpPr>
          <p:nvPr>
            <p:ph type="sldNum" sz="quarter" idx="10"/>
          </p:nvPr>
        </p:nvSpPr>
        <p:spPr/>
        <p:txBody>
          <a:bodyPr/>
          <a:lstStyle>
            <a:lvl1pPr>
              <a:defRPr/>
            </a:lvl1pPr>
          </a:lstStyle>
          <a:p>
            <a:fld id="{2286F0A2-62D1-48A7-A1AA-946461E1A1C8}" type="slidenum">
              <a:rPr lang="en-GB" altLang="en-US" smtClean="0"/>
              <a:pPr/>
              <a:t>‹#›</a:t>
            </a:fld>
            <a:endParaRPr lang="en-GB" altLang="en-US" dirty="0"/>
          </a:p>
        </p:txBody>
      </p:sp>
      <p:sp>
        <p:nvSpPr>
          <p:cNvPr id="6" name="Content Placeholder 2"/>
          <p:cNvSpPr>
            <a:spLocks noGrp="1"/>
          </p:cNvSpPr>
          <p:nvPr>
            <p:ph idx="11"/>
          </p:nvPr>
        </p:nvSpPr>
        <p:spPr>
          <a:xfrm>
            <a:off x="424800" y="2214000"/>
            <a:ext cx="3888000" cy="4320000"/>
          </a:xfrm>
        </p:spPr>
        <p:txBody>
          <a:bodyPr/>
          <a:lstStyle>
            <a:lvl1pPr>
              <a:buClr>
                <a:schemeClr val="accent1"/>
              </a:buClr>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2"/>
          <p:cNvSpPr>
            <a:spLocks noGrp="1"/>
          </p:cNvSpPr>
          <p:nvPr>
            <p:ph idx="12"/>
          </p:nvPr>
        </p:nvSpPr>
        <p:spPr>
          <a:xfrm>
            <a:off x="4581327" y="2214000"/>
            <a:ext cx="3888000" cy="4320000"/>
          </a:xfrm>
        </p:spPr>
        <p:txBody>
          <a:bodyPr/>
          <a:lstStyle>
            <a:lvl1pPr>
              <a:buClr>
                <a:schemeClr val="accent1"/>
              </a:buClr>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690513654"/>
      </p:ext>
    </p:extLst>
  </p:cSld>
  <p:clrMapOvr>
    <a:masterClrMapping/>
  </p:clrMapOvr>
  <p:transition>
    <p:fade/>
  </p:transition>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p:cSld name="Image and subtitle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2286F0A2-62D1-48A7-A1AA-946461E1A1C8}" type="slidenum">
              <a:rPr lang="en-GB" altLang="en-US" smtClean="0"/>
              <a:pPr/>
              <a:t>‹#›</a:t>
            </a:fld>
            <a:endParaRPr lang="en-GB" altLang="en-US" dirty="0"/>
          </a:p>
        </p:txBody>
      </p:sp>
      <p:sp>
        <p:nvSpPr>
          <p:cNvPr id="3" name="Rectangle 2"/>
          <p:cNvSpPr/>
          <p:nvPr/>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smtClean="0"/>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200">
                <a:solidFill>
                  <a:schemeClr val="bg1"/>
                </a:solidFill>
              </a:defRPr>
            </a:lvl1pPr>
          </a:lstStyle>
          <a:p>
            <a:r>
              <a:rPr lang="en-US" dirty="0" smtClean="0"/>
              <a:t>Click to edit Master title style on two lines maximum</a:t>
            </a:r>
            <a:endParaRPr lang="en-GB" dirty="0"/>
          </a:p>
        </p:txBody>
      </p:sp>
    </p:spTree>
    <p:extLst>
      <p:ext uri="{BB962C8B-B14F-4D97-AF65-F5344CB8AC3E}">
        <p14:creationId xmlns:p14="http://schemas.microsoft.com/office/powerpoint/2010/main" val="624369632"/>
      </p:ext>
    </p:extLst>
  </p:cSld>
  <p:clrMapOvr>
    <a:masterClrMapping/>
  </p:clrMapOvr>
  <p:transition>
    <p:fade/>
  </p:transition>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p:cSld name="Image and subtitle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2286F0A2-62D1-48A7-A1AA-946461E1A1C8}" type="slidenum">
              <a:rPr lang="en-GB" altLang="en-US" smtClean="0"/>
              <a:pPr/>
              <a:t>‹#›</a:t>
            </a:fld>
            <a:endParaRPr lang="en-GB" altLang="en-US" dirty="0"/>
          </a:p>
        </p:txBody>
      </p:sp>
      <p:sp>
        <p:nvSpPr>
          <p:cNvPr id="3" name="Rectangle 2"/>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smtClean="0"/>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200">
                <a:solidFill>
                  <a:schemeClr val="bg1"/>
                </a:solidFill>
              </a:defRPr>
            </a:lvl1pPr>
          </a:lstStyle>
          <a:p>
            <a:r>
              <a:rPr lang="en-US" dirty="0" smtClean="0"/>
              <a:t>Click to edit Master title style on two lines maximum</a:t>
            </a:r>
            <a:endParaRPr lang="en-GB" dirty="0"/>
          </a:p>
        </p:txBody>
      </p:sp>
    </p:spTree>
    <p:extLst>
      <p:ext uri="{BB962C8B-B14F-4D97-AF65-F5344CB8AC3E}">
        <p14:creationId xmlns:p14="http://schemas.microsoft.com/office/powerpoint/2010/main" val="2960513363"/>
      </p:ext>
    </p:extLst>
  </p:cSld>
  <p:clrMapOvr>
    <a:masterClrMapping/>
  </p:clrMapOvr>
  <p:transition>
    <p:fade/>
  </p:transition>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p:cSld name="Image and subtitle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2286F0A2-62D1-48A7-A1AA-946461E1A1C8}" type="slidenum">
              <a:rPr lang="en-GB" altLang="en-US" smtClean="0"/>
              <a:pPr/>
              <a:t>‹#›</a:t>
            </a:fld>
            <a:endParaRPr lang="en-GB" altLang="en-US" dirty="0"/>
          </a:p>
        </p:txBody>
      </p:sp>
      <p:sp>
        <p:nvSpPr>
          <p:cNvPr id="3" name="Rectangle 2"/>
          <p:cNvSpPr/>
          <p:nvPr/>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smtClean="0"/>
              <a:t>Click icon to add picture</a:t>
            </a:r>
            <a:endParaRPr lang="en-GB" dirty="0"/>
          </a:p>
        </p:txBody>
      </p:sp>
      <p:sp>
        <p:nvSpPr>
          <p:cNvPr id="9" name="Title 1"/>
          <p:cNvSpPr>
            <a:spLocks noGrp="1"/>
          </p:cNvSpPr>
          <p:nvPr>
            <p:ph type="title" hasCustomPrompt="1"/>
          </p:nvPr>
        </p:nvSpPr>
        <p:spPr>
          <a:xfrm>
            <a:off x="251520" y="5785870"/>
            <a:ext cx="8568952" cy="955498"/>
          </a:xfrm>
        </p:spPr>
        <p:txBody>
          <a:bodyPr wrap="square" anchor="t" anchorCtr="0"/>
          <a:lstStyle>
            <a:lvl1pPr>
              <a:lnSpc>
                <a:spcPct val="80000"/>
              </a:lnSpc>
              <a:defRPr sz="3200">
                <a:solidFill>
                  <a:schemeClr val="accent1"/>
                </a:solidFill>
              </a:defRPr>
            </a:lvl1pPr>
          </a:lstStyle>
          <a:p>
            <a:r>
              <a:rPr lang="en-US" dirty="0" smtClean="0"/>
              <a:t>Click to edit Master title style on two lines maximum</a:t>
            </a:r>
            <a:endParaRPr lang="en-GB" dirty="0"/>
          </a:p>
        </p:txBody>
      </p:sp>
    </p:spTree>
    <p:extLst>
      <p:ext uri="{BB962C8B-B14F-4D97-AF65-F5344CB8AC3E}">
        <p14:creationId xmlns:p14="http://schemas.microsoft.com/office/powerpoint/2010/main" val="2623436866"/>
      </p:ext>
    </p:extLst>
  </p:cSld>
  <p:clrMapOvr>
    <a:masterClrMapping/>
  </p:clrMapOvr>
  <p:transition>
    <p:fade/>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p:cSld name="Image and sidebar (Re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2286F0A2-62D1-48A7-A1AA-946461E1A1C8}" type="slidenum">
              <a:rPr lang="en-GB" altLang="en-US" smtClean="0"/>
              <a:pPr/>
              <a:t>‹#›</a:t>
            </a:fld>
            <a:endParaRPr lang="en-GB" altLang="en-US" dirty="0"/>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smtClean="0"/>
              <a:t>Click icon to add picture</a:t>
            </a:r>
            <a:endParaRPr lang="en-GB" dirty="0"/>
          </a:p>
        </p:txBody>
      </p:sp>
      <p:sp>
        <p:nvSpPr>
          <p:cNvPr id="4" name="Rectangle 3"/>
          <p:cNvSpPr/>
          <p:nvPr/>
        </p:nvSpPr>
        <p:spPr bwMode="auto">
          <a:xfrm>
            <a:off x="6095769" y="0"/>
            <a:ext cx="3045600" cy="6877404"/>
          </a:xfrm>
          <a:prstGeom prst="rect">
            <a:avLst/>
          </a:prstGeom>
          <a:solidFill>
            <a:schemeClr val="accent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smtClean="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702119259"/>
      </p:ext>
    </p:extLst>
  </p:cSld>
  <p:clrMapOvr>
    <a:masterClrMapping/>
  </p:clrMapOvr>
  <p:transition>
    <p:fade/>
  </p:transition>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p:cSld name="Image and sidebar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2286F0A2-62D1-48A7-A1AA-946461E1A1C8}" type="slidenum">
              <a:rPr lang="en-GB" altLang="en-US" smtClean="0"/>
              <a:pPr/>
              <a:t>‹#›</a:t>
            </a:fld>
            <a:endParaRPr lang="en-GB" altLang="en-US" dirty="0"/>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smtClean="0"/>
              <a:t>Click icon to add picture</a:t>
            </a:r>
            <a:endParaRPr lang="en-GB" dirty="0"/>
          </a:p>
        </p:txBody>
      </p:sp>
      <p:sp>
        <p:nvSpPr>
          <p:cNvPr id="4" name="Rectangle 3"/>
          <p:cNvSpPr/>
          <p:nvPr/>
        </p:nvSpPr>
        <p:spPr bwMode="auto">
          <a:xfrm>
            <a:off x="6095769" y="0"/>
            <a:ext cx="3045600" cy="6877404"/>
          </a:xfrm>
          <a:prstGeom prst="rect">
            <a:avLst/>
          </a:prstGeom>
          <a:solidFill>
            <a:schemeClr val="tx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smtClean="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86530072"/>
      </p:ext>
    </p:extLst>
  </p:cSld>
  <p:clrMapOvr>
    <a:masterClrMapping/>
  </p:clrMapOvr>
  <p:transition>
    <p:fade/>
  </p:transition>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p:cSld name="Image and sidebar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2286F0A2-62D1-48A7-A1AA-946461E1A1C8}" type="slidenum">
              <a:rPr lang="en-GB" altLang="en-US" smtClean="0"/>
              <a:pPr/>
              <a:t>‹#›</a:t>
            </a:fld>
            <a:endParaRPr lang="en-GB" altLang="en-US" dirty="0"/>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smtClean="0"/>
              <a:t>Click icon to add picture</a:t>
            </a:r>
            <a:endParaRPr lang="en-GB" dirty="0"/>
          </a:p>
        </p:txBody>
      </p:sp>
      <p:sp>
        <p:nvSpPr>
          <p:cNvPr id="4" name="Rectangle 3"/>
          <p:cNvSpPr/>
          <p:nvPr/>
        </p:nvSpPr>
        <p:spPr bwMode="auto">
          <a:xfrm>
            <a:off x="6095769" y="0"/>
            <a:ext cx="3045600" cy="6877404"/>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accent1"/>
                </a:solidFill>
              </a:defRPr>
            </a:lvl1pPr>
          </a:lstStyle>
          <a:p>
            <a:r>
              <a:rPr lang="en-US" smtClean="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a:solidFill>
                  <a:schemeClr val="tx2"/>
                </a:solidFill>
              </a:defRPr>
            </a:lvl1pPr>
            <a:lvl2pPr marL="54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a:solidFill>
                  <a:schemeClr val="tx2"/>
                </a:solidFill>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a:solidFill>
                  <a:schemeClr val="tx2"/>
                </a:solidFill>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a:solidFill>
                  <a:schemeClr val="tx2"/>
                </a:solidFill>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a:solidFill>
                  <a:schemeClr val="tx2"/>
                </a:solidFill>
              </a:defRPr>
            </a:lvl5pPr>
          </a:lstStyle>
          <a:p>
            <a:pPr marL="180000" marR="0" lvl="0" indent="-180000" algn="l" defTabSz="914400" rtl="0" eaLnBrk="1" fontAlgn="base" latinLnBrk="0" hangingPunct="1">
              <a:lnSpc>
                <a:spcPct val="100000"/>
              </a:lnSpc>
              <a:spcBef>
                <a:spcPct val="20000"/>
              </a:spcBef>
              <a:spcAft>
                <a:spcPct val="0"/>
              </a:spcAft>
              <a:buClr>
                <a:srgbClr val="D2002E"/>
              </a:buClr>
              <a:buSzTx/>
              <a:buFont typeface="Arial" charset="0"/>
              <a:buChar char="•"/>
              <a:tabLst/>
              <a:defRPr/>
            </a:pPr>
            <a:r>
              <a:rPr kumimoji="0" lang="en-US" sz="2000" b="0" i="0" u="none" strike="noStrike" kern="0" cap="none" spc="0" normalizeH="0" baseline="0" noProof="0" smtClean="0">
                <a:ln>
                  <a:noFill/>
                </a:ln>
                <a:solidFill>
                  <a:srgbClr val="000000"/>
                </a:solidFill>
                <a:effectLst/>
                <a:uLnTx/>
                <a:uFillTx/>
                <a:latin typeface="+mn-lt"/>
              </a:rPr>
              <a:t>Edit Master text styles</a:t>
            </a:r>
          </a:p>
          <a:p>
            <a:pPr marL="180000" marR="0" lvl="1" indent="-180000" algn="l" defTabSz="914400" rtl="0" eaLnBrk="1" fontAlgn="base" latinLnBrk="0" hangingPunct="1">
              <a:lnSpc>
                <a:spcPct val="100000"/>
              </a:lnSpc>
              <a:spcBef>
                <a:spcPct val="20000"/>
              </a:spcBef>
              <a:spcAft>
                <a:spcPct val="0"/>
              </a:spcAft>
              <a:buClr>
                <a:srgbClr val="D2002E"/>
              </a:buClr>
              <a:buSzTx/>
              <a:buFont typeface="Arial" charset="0"/>
              <a:buChar char="•"/>
              <a:tabLst/>
              <a:defRPr/>
            </a:pPr>
            <a:r>
              <a:rPr kumimoji="0" lang="en-US" sz="2000" b="0" i="0" u="none" strike="noStrike" kern="0" cap="none" spc="0" normalizeH="0" baseline="0" noProof="0" smtClean="0">
                <a:ln>
                  <a:noFill/>
                </a:ln>
                <a:solidFill>
                  <a:srgbClr val="000000"/>
                </a:solidFill>
                <a:effectLst/>
                <a:uLnTx/>
                <a:uFillTx/>
                <a:latin typeface="+mn-lt"/>
              </a:rPr>
              <a:t>Second level</a:t>
            </a:r>
          </a:p>
          <a:p>
            <a:pPr marL="180000" marR="0" lvl="2" indent="-180000" algn="l" defTabSz="914400" rtl="0" eaLnBrk="1" fontAlgn="base" latinLnBrk="0" hangingPunct="1">
              <a:lnSpc>
                <a:spcPct val="100000"/>
              </a:lnSpc>
              <a:spcBef>
                <a:spcPct val="20000"/>
              </a:spcBef>
              <a:spcAft>
                <a:spcPct val="0"/>
              </a:spcAft>
              <a:buClr>
                <a:srgbClr val="D2002E"/>
              </a:buClr>
              <a:buSzTx/>
              <a:buFont typeface="Arial" charset="0"/>
              <a:buChar char="•"/>
              <a:tabLst/>
              <a:defRPr/>
            </a:pPr>
            <a:r>
              <a:rPr kumimoji="0" lang="en-US" sz="2000" b="0" i="0" u="none" strike="noStrike" kern="0" cap="none" spc="0" normalizeH="0" baseline="0" noProof="0" smtClean="0">
                <a:ln>
                  <a:noFill/>
                </a:ln>
                <a:solidFill>
                  <a:srgbClr val="000000"/>
                </a:solidFill>
                <a:effectLst/>
                <a:uLnTx/>
                <a:uFillTx/>
                <a:latin typeface="+mn-lt"/>
              </a:rPr>
              <a:t>Third level</a:t>
            </a:r>
          </a:p>
          <a:p>
            <a:pPr marL="180000" marR="0" lvl="3" indent="-180000" algn="l" defTabSz="914400" rtl="0" eaLnBrk="1" fontAlgn="base" latinLnBrk="0" hangingPunct="1">
              <a:lnSpc>
                <a:spcPct val="100000"/>
              </a:lnSpc>
              <a:spcBef>
                <a:spcPct val="20000"/>
              </a:spcBef>
              <a:spcAft>
                <a:spcPct val="0"/>
              </a:spcAft>
              <a:buClr>
                <a:srgbClr val="D2002E"/>
              </a:buClr>
              <a:buSzTx/>
              <a:buFont typeface="Arial" charset="0"/>
              <a:buChar char="•"/>
              <a:tabLst/>
              <a:defRPr/>
            </a:pPr>
            <a:r>
              <a:rPr kumimoji="0" lang="en-US" sz="2000" b="0" i="0" u="none" strike="noStrike" kern="0" cap="none" spc="0" normalizeH="0" baseline="0" noProof="0" smtClean="0">
                <a:ln>
                  <a:noFill/>
                </a:ln>
                <a:solidFill>
                  <a:srgbClr val="000000"/>
                </a:solidFill>
                <a:effectLst/>
                <a:uLnTx/>
                <a:uFillTx/>
                <a:latin typeface="+mn-lt"/>
              </a:rPr>
              <a:t>Fourth level</a:t>
            </a:r>
          </a:p>
          <a:p>
            <a:pPr marL="180000" marR="0" lvl="4" indent="-180000" algn="l" defTabSz="914400" rtl="0" eaLnBrk="1" fontAlgn="base" latinLnBrk="0" hangingPunct="1">
              <a:lnSpc>
                <a:spcPct val="100000"/>
              </a:lnSpc>
              <a:spcBef>
                <a:spcPct val="20000"/>
              </a:spcBef>
              <a:spcAft>
                <a:spcPct val="0"/>
              </a:spcAft>
              <a:buClr>
                <a:srgbClr val="D2002E"/>
              </a:buClr>
              <a:buSzTx/>
              <a:buFont typeface="Arial" charset="0"/>
              <a:buChar char="•"/>
              <a:tabLst/>
              <a:defRPr/>
            </a:pPr>
            <a:r>
              <a:rPr kumimoji="0" lang="en-US" sz="2000" b="0" i="0" u="none" strike="noStrike" kern="0" cap="none" spc="0" normalizeH="0" baseline="0" noProof="0" smtClean="0">
                <a:ln>
                  <a:noFill/>
                </a:ln>
                <a:solidFill>
                  <a:srgbClr val="000000"/>
                </a:solidFill>
                <a:effectLst/>
                <a:uLnTx/>
                <a:uFillTx/>
                <a:latin typeface="+mn-lt"/>
              </a:rPr>
              <a:t>Fifth level</a:t>
            </a:r>
            <a:endParaRPr kumimoji="0" lang="en-GB" sz="20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240534876"/>
      </p:ext>
    </p:extLst>
  </p:cSld>
  <p:clrMapOvr>
    <a:masterClrMapping/>
  </p:clrMapOvr>
  <p:transition>
    <p:fade/>
  </p:transition>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p:cSld name="Timetable (Colour)">
    <p:spTree>
      <p:nvGrpSpPr>
        <p:cNvPr id="1" name=""/>
        <p:cNvGrpSpPr/>
        <p:nvPr/>
      </p:nvGrpSpPr>
      <p:grpSpPr>
        <a:xfrm>
          <a:off x="0" y="0"/>
          <a:ext cx="0" cy="0"/>
          <a:chOff x="0" y="0"/>
          <a:chExt cx="0" cy="0"/>
        </a:xfrm>
      </p:grpSpPr>
      <p:sp>
        <p:nvSpPr>
          <p:cNvPr id="3" name="Rectangle 2"/>
          <p:cNvSpPr/>
          <p:nvPr/>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200" baseline="0">
                <a:solidFill>
                  <a:schemeClr val="bg1"/>
                </a:solidFill>
              </a:defRPr>
            </a:lvl1pPr>
          </a:lstStyle>
          <a:p>
            <a:r>
              <a:rPr lang="en-US" dirty="0" smtClean="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smtClean="0"/>
              <a:t>Click icon to add table</a:t>
            </a:r>
            <a:endParaRPr lang="en-GB" dirty="0"/>
          </a:p>
        </p:txBody>
      </p:sp>
      <p:sp>
        <p:nvSpPr>
          <p:cNvPr id="6" name="Rectangle 13"/>
          <p:cNvSpPr>
            <a:spLocks noGrp="1" noChangeArrowheads="1"/>
          </p:cNvSpPr>
          <p:nvPr>
            <p:ph type="sldNum" sz="quarter" idx="4"/>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defRPr sz="1200">
                <a:solidFill>
                  <a:schemeClr val="tx1"/>
                </a:solidFill>
                <a:latin typeface="+mn-lt"/>
              </a:defRPr>
            </a:lvl1pPr>
          </a:lstStyle>
          <a:p>
            <a:fld id="{2286F0A2-62D1-48A7-A1AA-946461E1A1C8}" type="slidenum">
              <a:rPr lang="en-GB" altLang="en-US" smtClean="0"/>
              <a:pPr/>
              <a:t>‹#›</a:t>
            </a:fld>
            <a:endParaRPr lang="en-GB" altLang="en-US" dirty="0"/>
          </a:p>
        </p:txBody>
      </p:sp>
      <p:sp>
        <p:nvSpPr>
          <p:cNvPr id="8" name="TextBox 7"/>
          <p:cNvSpPr txBox="1">
            <a:spLocks noChangeArrowheads="1"/>
          </p:cNvSpPr>
          <p:nvPr/>
        </p:nvSpPr>
        <p:spPr bwMode="auto">
          <a:xfrm>
            <a:off x="2144524" y="6573838"/>
            <a:ext cx="595586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smtClean="0">
                <a:solidFill>
                  <a:srgbClr val="00AEEF"/>
                </a:solidFill>
                <a:latin typeface="Effra Light" pitchFamily="34" charset="0"/>
              </a:rPr>
              <a:t>DELIVERING</a:t>
            </a:r>
            <a:r>
              <a:rPr lang="en-GB" altLang="en-US" sz="1400" baseline="0" dirty="0" smtClean="0">
                <a:solidFill>
                  <a:srgbClr val="00AEEF"/>
                </a:solidFill>
                <a:latin typeface="Effra Light" pitchFamily="34" charset="0"/>
              </a:rPr>
              <a:t> VALUE FROM BIG DATA</a:t>
            </a:r>
            <a:endParaRPr lang="en-GB" altLang="en-US" sz="1400" dirty="0">
              <a:solidFill>
                <a:srgbClr val="00AEEF"/>
              </a:solidFill>
              <a:latin typeface="+mj-lt"/>
            </a:endParaRPr>
          </a:p>
        </p:txBody>
      </p:sp>
    </p:spTree>
    <p:extLst>
      <p:ext uri="{BB962C8B-B14F-4D97-AF65-F5344CB8AC3E}">
        <p14:creationId xmlns:p14="http://schemas.microsoft.com/office/powerpoint/2010/main" val="3434593187"/>
      </p:ext>
    </p:extLst>
  </p:cSld>
  <p:clrMapOvr>
    <a:masterClrMapping/>
  </p:clrMapOvr>
  <p:transition>
    <p:fade/>
  </p:transition>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p:cSld name="Timetable (Grey)">
    <p:spTree>
      <p:nvGrpSpPr>
        <p:cNvPr id="1" name=""/>
        <p:cNvGrpSpPr/>
        <p:nvPr/>
      </p:nvGrpSpPr>
      <p:grpSpPr>
        <a:xfrm>
          <a:off x="0" y="0"/>
          <a:ext cx="0" cy="0"/>
          <a:chOff x="0" y="0"/>
          <a:chExt cx="0" cy="0"/>
        </a:xfrm>
      </p:grpSpPr>
      <p:sp>
        <p:nvSpPr>
          <p:cNvPr id="3" name="Rectangle 2"/>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200" baseline="0">
                <a:solidFill>
                  <a:schemeClr val="bg1"/>
                </a:solidFill>
              </a:defRPr>
            </a:lvl1pPr>
          </a:lstStyle>
          <a:p>
            <a:r>
              <a:rPr lang="en-US" dirty="0" smtClean="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smtClean="0"/>
              <a:t>Click icon to add table</a:t>
            </a:r>
            <a:endParaRPr lang="en-GB"/>
          </a:p>
        </p:txBody>
      </p:sp>
      <p:sp>
        <p:nvSpPr>
          <p:cNvPr id="6" name="Rectangle 13"/>
          <p:cNvSpPr>
            <a:spLocks noGrp="1" noChangeArrowheads="1"/>
          </p:cNvSpPr>
          <p:nvPr>
            <p:ph type="sldNum" sz="quarter" idx="4"/>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defRPr sz="1200">
                <a:solidFill>
                  <a:schemeClr val="tx1"/>
                </a:solidFill>
                <a:latin typeface="+mn-lt"/>
              </a:defRPr>
            </a:lvl1pPr>
          </a:lstStyle>
          <a:p>
            <a:fld id="{2286F0A2-62D1-48A7-A1AA-946461E1A1C8}" type="slidenum">
              <a:rPr lang="en-GB" altLang="en-US" smtClean="0"/>
              <a:pPr/>
              <a:t>‹#›</a:t>
            </a:fld>
            <a:endParaRPr lang="en-GB" altLang="en-US" dirty="0"/>
          </a:p>
        </p:txBody>
      </p:sp>
      <p:sp>
        <p:nvSpPr>
          <p:cNvPr id="8" name="TextBox 7"/>
          <p:cNvSpPr txBox="1">
            <a:spLocks noChangeArrowheads="1"/>
          </p:cNvSpPr>
          <p:nvPr/>
        </p:nvSpPr>
        <p:spPr bwMode="auto">
          <a:xfrm>
            <a:off x="2144524" y="6573838"/>
            <a:ext cx="595586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smtClean="0">
                <a:solidFill>
                  <a:schemeClr val="tx1"/>
                </a:solidFill>
                <a:latin typeface="Effra Light" pitchFamily="34" charset="0"/>
              </a:rPr>
              <a:t>TRANSLATING </a:t>
            </a:r>
            <a:r>
              <a:rPr lang="en-GB" altLang="en-US" sz="1400" dirty="0" smtClean="0">
                <a:solidFill>
                  <a:schemeClr val="accent1"/>
                </a:solidFill>
                <a:latin typeface="+mj-lt"/>
              </a:rPr>
              <a:t>SCIENCE</a:t>
            </a:r>
            <a:r>
              <a:rPr lang="en-GB" altLang="en-US" sz="1400" dirty="0" smtClean="0">
                <a:solidFill>
                  <a:schemeClr val="accent1"/>
                </a:solidFill>
                <a:latin typeface="Effra Light" pitchFamily="34" charset="0"/>
              </a:rPr>
              <a:t> </a:t>
            </a:r>
            <a:r>
              <a:rPr lang="en-GB" altLang="en-US" sz="1400" dirty="0" smtClean="0">
                <a:solidFill>
                  <a:schemeClr val="tx1"/>
                </a:solidFill>
                <a:latin typeface="Effra Light" pitchFamily="34" charset="0"/>
              </a:rPr>
              <a:t>INTO </a:t>
            </a:r>
            <a:r>
              <a:rPr lang="en-GB" altLang="en-US" sz="1400" dirty="0" smtClean="0">
                <a:solidFill>
                  <a:schemeClr val="accent1"/>
                </a:solidFill>
                <a:latin typeface="+mj-lt"/>
              </a:rPr>
              <a:t>BUSINESS IMPACT</a:t>
            </a:r>
            <a:endParaRPr lang="en-GB" altLang="en-US" sz="1400" dirty="0">
              <a:solidFill>
                <a:schemeClr val="accent1"/>
              </a:solidFill>
              <a:latin typeface="+mj-lt"/>
            </a:endParaRPr>
          </a:p>
        </p:txBody>
      </p:sp>
    </p:spTree>
    <p:extLst>
      <p:ext uri="{BB962C8B-B14F-4D97-AF65-F5344CB8AC3E}">
        <p14:creationId xmlns:p14="http://schemas.microsoft.com/office/powerpoint/2010/main" val="742664822"/>
      </p:ext>
    </p:extLst>
  </p:cSld>
  <p:clrMapOvr>
    <a:masterClrMapping/>
  </p:clrMapOvr>
  <p:transition>
    <p:fade/>
  </p:transition>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p:cSld name="Timetable (White)">
    <p:spTree>
      <p:nvGrpSpPr>
        <p:cNvPr id="1" name=""/>
        <p:cNvGrpSpPr/>
        <p:nvPr/>
      </p:nvGrpSpPr>
      <p:grpSpPr>
        <a:xfrm>
          <a:off x="0" y="0"/>
          <a:ext cx="0" cy="0"/>
          <a:chOff x="0" y="0"/>
          <a:chExt cx="0" cy="0"/>
        </a:xfrm>
      </p:grpSpPr>
      <p:sp>
        <p:nvSpPr>
          <p:cNvPr id="3" name="Rectangle 2"/>
          <p:cNvSpPr/>
          <p:nvPr/>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smtClean="0">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200" baseline="0">
                <a:solidFill>
                  <a:schemeClr val="accent1"/>
                </a:solidFill>
              </a:defRPr>
            </a:lvl1pPr>
          </a:lstStyle>
          <a:p>
            <a:r>
              <a:rPr lang="en-US" dirty="0" smtClean="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smtClean="0"/>
              <a:t>Click icon to add table</a:t>
            </a:r>
            <a:endParaRPr lang="en-GB"/>
          </a:p>
        </p:txBody>
      </p:sp>
      <p:sp>
        <p:nvSpPr>
          <p:cNvPr id="6" name="Rectangle 13"/>
          <p:cNvSpPr>
            <a:spLocks noGrp="1" noChangeArrowheads="1"/>
          </p:cNvSpPr>
          <p:nvPr>
            <p:ph type="sldNum" sz="quarter" idx="4"/>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defRPr sz="1200">
                <a:solidFill>
                  <a:schemeClr val="tx1"/>
                </a:solidFill>
                <a:latin typeface="+mn-lt"/>
              </a:defRPr>
            </a:lvl1pPr>
          </a:lstStyle>
          <a:p>
            <a:fld id="{2286F0A2-62D1-48A7-A1AA-946461E1A1C8}" type="slidenum">
              <a:rPr lang="en-GB" altLang="en-US" smtClean="0"/>
              <a:pPr/>
              <a:t>‹#›</a:t>
            </a:fld>
            <a:endParaRPr lang="en-GB" altLang="en-US" dirty="0"/>
          </a:p>
        </p:txBody>
      </p:sp>
      <p:sp>
        <p:nvSpPr>
          <p:cNvPr id="8" name="TextBox 7"/>
          <p:cNvSpPr txBox="1">
            <a:spLocks noChangeArrowheads="1"/>
          </p:cNvSpPr>
          <p:nvPr/>
        </p:nvSpPr>
        <p:spPr bwMode="auto">
          <a:xfrm>
            <a:off x="2144524" y="6573838"/>
            <a:ext cx="595586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smtClean="0">
                <a:solidFill>
                  <a:schemeClr val="tx1"/>
                </a:solidFill>
                <a:latin typeface="Effra Light" pitchFamily="34" charset="0"/>
              </a:rPr>
              <a:t>TRANSLATING </a:t>
            </a:r>
            <a:r>
              <a:rPr lang="en-GB" altLang="en-US" sz="1400" dirty="0" smtClean="0">
                <a:solidFill>
                  <a:schemeClr val="accent1"/>
                </a:solidFill>
                <a:latin typeface="+mj-lt"/>
              </a:rPr>
              <a:t>SCIENCE</a:t>
            </a:r>
            <a:r>
              <a:rPr lang="en-GB" altLang="en-US" sz="1400" dirty="0" smtClean="0">
                <a:solidFill>
                  <a:schemeClr val="accent1"/>
                </a:solidFill>
                <a:latin typeface="Effra Light" pitchFamily="34" charset="0"/>
              </a:rPr>
              <a:t> </a:t>
            </a:r>
            <a:r>
              <a:rPr lang="en-GB" altLang="en-US" sz="1400" dirty="0" smtClean="0">
                <a:solidFill>
                  <a:schemeClr val="tx1"/>
                </a:solidFill>
                <a:latin typeface="Effra Light" pitchFamily="34" charset="0"/>
              </a:rPr>
              <a:t>INTO </a:t>
            </a:r>
            <a:r>
              <a:rPr lang="en-GB" altLang="en-US" sz="1400" dirty="0" smtClean="0">
                <a:solidFill>
                  <a:schemeClr val="accent1"/>
                </a:solidFill>
                <a:latin typeface="+mj-lt"/>
              </a:rPr>
              <a:t>BUSINESS IMPACT</a:t>
            </a:r>
            <a:endParaRPr lang="en-GB" altLang="en-US" sz="1400" dirty="0">
              <a:solidFill>
                <a:schemeClr val="accent1"/>
              </a:solidFill>
              <a:latin typeface="+mj-lt"/>
            </a:endParaRPr>
          </a:p>
        </p:txBody>
      </p:sp>
    </p:spTree>
    <p:extLst>
      <p:ext uri="{BB962C8B-B14F-4D97-AF65-F5344CB8AC3E}">
        <p14:creationId xmlns:p14="http://schemas.microsoft.com/office/powerpoint/2010/main" val="4216175459"/>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Blank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286F0A2-62D1-48A7-A1AA-946461E1A1C8}" type="slidenum">
              <a:rPr lang="en-GB" altLang="en-US" smtClean="0"/>
              <a:pPr/>
              <a:t>‹#›</a:t>
            </a:fld>
            <a:endParaRPr lang="en-GB" altLang="en-US" dirty="0"/>
          </a:p>
        </p:txBody>
      </p:sp>
      <p:sp>
        <p:nvSpPr>
          <p:cNvPr id="3" name="Rectangle 2"/>
          <p:cNvSpPr/>
          <p:nvPr/>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3835816"/>
            <a:ext cx="2808312" cy="91136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5982" y="3202230"/>
            <a:ext cx="3242668" cy="2178537"/>
          </a:xfrm>
          <a:prstGeom prst="rect">
            <a:avLst/>
          </a:prstGeom>
        </p:spPr>
      </p:pic>
      <p:sp>
        <p:nvSpPr>
          <p:cNvPr id="7" name="TextBox 6"/>
          <p:cNvSpPr txBox="1"/>
          <p:nvPr/>
        </p:nvSpPr>
        <p:spPr>
          <a:xfrm>
            <a:off x="1187624" y="1772816"/>
            <a:ext cx="6840760" cy="1015663"/>
          </a:xfrm>
          <a:prstGeom prst="rect">
            <a:avLst/>
          </a:prstGeom>
          <a:noFill/>
        </p:spPr>
        <p:txBody>
          <a:bodyPr wrap="square" rtlCol="0">
            <a:spAutoFit/>
          </a:bodyPr>
          <a:lstStyle/>
          <a:p>
            <a:r>
              <a:rPr lang="en-GB" dirty="0" smtClean="0">
                <a:solidFill>
                  <a:schemeClr val="bg1"/>
                </a:solidFill>
                <a:latin typeface="+mn-lt"/>
              </a:rPr>
              <a:t>The Institute for Environmental Analytics is a unique flagship centre, formed in January 2015 with £5.6m from the HEFCE Catalyst Fund and coordinated by the University of Reading. </a:t>
            </a:r>
          </a:p>
        </p:txBody>
      </p:sp>
      <p:cxnSp>
        <p:nvCxnSpPr>
          <p:cNvPr id="9" name="Straight Connector 8"/>
          <p:cNvCxnSpPr/>
          <p:nvPr/>
        </p:nvCxnSpPr>
        <p:spPr bwMode="auto">
          <a:xfrm>
            <a:off x="1259632" y="3202230"/>
            <a:ext cx="6624736" cy="0"/>
          </a:xfrm>
          <a:prstGeom prst="line">
            <a:avLst/>
          </a:prstGeom>
          <a:noFill/>
          <a:ln w="12700"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655830146"/>
      </p:ext>
    </p:extLst>
  </p:cSld>
  <p:clrMapOvr>
    <a:masterClrMapping/>
  </p:clrMapOvr>
  <p:transition>
    <p:fade/>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accent1"/>
                </a:solidFill>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lide Number Placeholder 3"/>
          <p:cNvSpPr>
            <a:spLocks noGrp="1"/>
          </p:cNvSpPr>
          <p:nvPr>
            <p:ph type="sldNum" sz="quarter" idx="10"/>
          </p:nvPr>
        </p:nvSpPr>
        <p:spPr/>
        <p:txBody>
          <a:bodyPr/>
          <a:lstStyle>
            <a:lvl1pPr>
              <a:defRPr/>
            </a:lvl1pPr>
          </a:lstStyle>
          <a:p>
            <a:fld id="{0D533CBF-1D1D-4C29-AE4D-E36A7FE83E9F}" type="slidenum">
              <a:rPr lang="en-GB" altLang="en-US" smtClean="0"/>
              <a:pPr/>
              <a:t>‹#›</a:t>
            </a:fld>
            <a:endParaRPr lang="en-GB" altLang="en-US" dirty="0"/>
          </a:p>
        </p:txBody>
      </p:sp>
    </p:spTree>
    <p:extLst>
      <p:ext uri="{BB962C8B-B14F-4D97-AF65-F5344CB8AC3E}">
        <p14:creationId xmlns:p14="http://schemas.microsoft.com/office/powerpoint/2010/main" val="583277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type="title">
  <p:cSld name="Title Slide">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a:xfrm>
            <a:off x="755650" y="2987675"/>
            <a:ext cx="7920038" cy="2387600"/>
          </a:xfrm>
        </p:spPr>
        <p:txBody>
          <a:bodyPr wrap="square"/>
          <a:lstStyle>
            <a:lvl1pPr>
              <a:lnSpc>
                <a:spcPct val="90000"/>
              </a:lnSpc>
              <a:tabLst>
                <a:tab pos="4038600" algn="l"/>
              </a:tabLst>
              <a:defRPr sz="8200">
                <a:solidFill>
                  <a:srgbClr val="FFFFFF"/>
                </a:solidFill>
              </a:defRPr>
            </a:lvl1pPr>
          </a:lstStyle>
          <a:p>
            <a:pPr lvl="0"/>
            <a:r>
              <a:rPr lang="en-US" altLang="en-US" noProof="0" smtClean="0"/>
              <a:t>Click to edit Master title style</a:t>
            </a:r>
            <a:endParaRPr lang="en-GB" altLang="en-US" noProof="0" smtClean="0"/>
          </a:p>
        </p:txBody>
      </p:sp>
      <p:sp>
        <p:nvSpPr>
          <p:cNvPr id="3084" name="Rectangle 12"/>
          <p:cNvSpPr>
            <a:spLocks noGrp="1" noChangeArrowheads="1"/>
          </p:cNvSpPr>
          <p:nvPr>
            <p:ph type="subTitle" idx="1"/>
          </p:nvPr>
        </p:nvSpPr>
        <p:spPr>
          <a:xfrm>
            <a:off x="755650" y="5373688"/>
            <a:ext cx="7920038" cy="925512"/>
          </a:xfrm>
        </p:spPr>
        <p:txBody>
          <a:bodyPr/>
          <a:lstStyle>
            <a:lvl1pPr marL="0" indent="0">
              <a:buFontTx/>
              <a:buNone/>
              <a:defRPr sz="3600">
                <a:solidFill>
                  <a:srgbClr val="FFFFFF"/>
                </a:solidFill>
              </a:defRPr>
            </a:lvl1pPr>
          </a:lstStyle>
          <a:p>
            <a:pPr lvl="0"/>
            <a:r>
              <a:rPr lang="en-US" altLang="en-US" noProof="0" smtClean="0"/>
              <a:t>Click to edit Master subtitle style</a:t>
            </a:r>
            <a:endParaRPr lang="en-GB" altLang="en-US" noProof="0" smtClean="0"/>
          </a:p>
        </p:txBody>
      </p:sp>
      <p:sp>
        <p:nvSpPr>
          <p:cNvPr id="3089" name="Rectangle 17"/>
          <p:cNvSpPr>
            <a:spLocks noGrp="1" noChangeArrowheads="1"/>
          </p:cNvSpPr>
          <p:nvPr>
            <p:ph type="dt" sz="half" idx="2"/>
          </p:nvPr>
        </p:nvSpPr>
        <p:spPr bwMode="auto">
          <a:xfrm>
            <a:off x="755650" y="6519863"/>
            <a:ext cx="1773238"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FFFFF"/>
                </a:solidFill>
              </a:defRPr>
            </a:lvl1pPr>
          </a:lstStyle>
          <a:p>
            <a:fld id="{5522CFFB-7FC1-4564-B584-9B3F015B9162}" type="datetime4">
              <a:rPr lang="en-GB" altLang="en-US"/>
              <a:pPr/>
              <a:t>28 March 2018</a:t>
            </a:fld>
            <a:endParaRPr lang="en-GB" altLang="en-US" dirty="0"/>
          </a:p>
        </p:txBody>
      </p:sp>
      <p:pic>
        <p:nvPicPr>
          <p:cNvPr id="3124" name="Picture 52" descr="Rdg Device Reverse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9738"/>
            <a:ext cx="1184275" cy="3857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8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83"/>
                                        </p:tgtEl>
                                        <p:attrNameLst>
                                          <p:attrName>style.visibility</p:attrName>
                                        </p:attrNameLst>
                                      </p:cBhvr>
                                      <p:to>
                                        <p:strVal val="visible"/>
                                      </p:to>
                                    </p:set>
                                    <p:animEffect transition="in" filter="fade">
                                      <p:cBhvr>
                                        <p:cTn id="7" dur="2000"/>
                                        <p:tgtEl>
                                          <p:spTgt spid="30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84">
                                            <p:txEl>
                                              <p:pRg st="0" end="0"/>
                                            </p:txEl>
                                          </p:spTgt>
                                        </p:tgtEl>
                                        <p:attrNameLst>
                                          <p:attrName>style.visibility</p:attrName>
                                        </p:attrNameLst>
                                      </p:cBhvr>
                                      <p:to>
                                        <p:strVal val="visible"/>
                                      </p:to>
                                    </p:set>
                                    <p:animEffect transition="in" filter="fade">
                                      <p:cBhvr>
                                        <p:cTn id="10" dur="2000"/>
                                        <p:tgtEl>
                                          <p:spTgt spid="308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89"/>
                                        </p:tgtEl>
                                        <p:attrNameLst>
                                          <p:attrName>style.visibility</p:attrName>
                                        </p:attrNameLst>
                                      </p:cBhvr>
                                      <p:to>
                                        <p:strVal val="visible"/>
                                      </p:to>
                                    </p:set>
                                    <p:animEffect transition="in" filter="fade">
                                      <p:cBhvr>
                                        <p:cTn id="13" dur="20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p:bldP spid="3084" grpId="0" build="p">
        <p:tmplLst>
          <p:tmpl lvl="1">
            <p:tnLst>
              <p:par>
                <p:cTn presetID="10" presetClass="entr" presetSubtype="0" fill="hold" nodeType="withEffect">
                  <p:stCondLst>
                    <p:cond delay="0"/>
                  </p:stCondLst>
                  <p:childTnLst>
                    <p:set>
                      <p:cBhvr>
                        <p:cTn dur="1" fill="hold">
                          <p:stCondLst>
                            <p:cond delay="0"/>
                          </p:stCondLst>
                        </p:cTn>
                        <p:tgtEl>
                          <p:spTgt spid="3084"/>
                        </p:tgtEl>
                        <p:attrNameLst>
                          <p:attrName>style.visibility</p:attrName>
                        </p:attrNameLst>
                      </p:cBhvr>
                      <p:to>
                        <p:strVal val="visible"/>
                      </p:to>
                    </p:set>
                    <p:animEffect transition="in" filter="fade">
                      <p:cBhvr>
                        <p:cTn dur="2000"/>
                        <p:tgtEl>
                          <p:spTgt spid="3084"/>
                        </p:tgtEl>
                      </p:cBhvr>
                    </p:animEffect>
                  </p:childTnLst>
                </p:cTn>
              </p:par>
            </p:tnLst>
          </p:tmpl>
        </p:tmplLst>
      </p:bldP>
      <p:bldP spid="308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55650" y="1600200"/>
            <a:ext cx="38893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97425" y="1600200"/>
            <a:ext cx="38893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DF65DEEF-AD9D-4756-A95B-1D0F9F6A97B6}" type="slidenum">
              <a:rPr lang="en-GB" altLang="en-US"/>
              <a:pPr/>
              <a:t>‹#›</a:t>
            </a:fld>
            <a:endParaRPr lang="en-GB" altLang="en-US" dirty="0"/>
          </a:p>
        </p:txBody>
      </p:sp>
    </p:spTree>
    <p:extLst>
      <p:ext uri="{BB962C8B-B14F-4D97-AF65-F5344CB8AC3E}">
        <p14:creationId xmlns:p14="http://schemas.microsoft.com/office/powerpoint/2010/main" val="404531926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5C2C559-1427-4471-9261-604C62308E09}" type="slidenum">
              <a:rPr lang="en-GB" altLang="en-US"/>
              <a:pPr/>
              <a:t>‹#›</a:t>
            </a:fld>
            <a:endParaRPr lang="en-GB" altLang="en-US" dirty="0"/>
          </a:p>
        </p:txBody>
      </p:sp>
    </p:spTree>
    <p:extLst>
      <p:ext uri="{BB962C8B-B14F-4D97-AF65-F5344CB8AC3E}">
        <p14:creationId xmlns:p14="http://schemas.microsoft.com/office/powerpoint/2010/main" val="351916192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p:cSld name="1_Title Slide (Grey)">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6802732" y="-99392"/>
            <a:ext cx="2277346" cy="1530000"/>
          </a:xfrm>
          <a:prstGeom prst="rect">
            <a:avLst/>
          </a:prstGeom>
        </p:spPr>
      </p:pic>
      <p:sp>
        <p:nvSpPr>
          <p:cNvPr id="23" name="Rectangle 22"/>
          <p:cNvSpPr/>
          <p:nvPr/>
        </p:nvSpPr>
        <p:spPr bwMode="hidden">
          <a:xfrm>
            <a:off x="-6350" y="0"/>
            <a:ext cx="9156700" cy="5039618"/>
          </a:xfrm>
          <a:custGeom>
            <a:avLst/>
            <a:gdLst>
              <a:gd name="connsiteX0" fmla="*/ 0 w 9144000"/>
              <a:gd name="connsiteY0" fmla="*/ 0 h 3140968"/>
              <a:gd name="connsiteX1" fmla="*/ 9144000 w 9144000"/>
              <a:gd name="connsiteY1" fmla="*/ 0 h 3140968"/>
              <a:gd name="connsiteX2" fmla="*/ 9144000 w 9144000"/>
              <a:gd name="connsiteY2" fmla="*/ 3140968 h 3140968"/>
              <a:gd name="connsiteX3" fmla="*/ 0 w 9144000"/>
              <a:gd name="connsiteY3" fmla="*/ 3140968 h 3140968"/>
              <a:gd name="connsiteX4" fmla="*/ 0 w 9144000"/>
              <a:gd name="connsiteY4" fmla="*/ 0 h 3140968"/>
              <a:gd name="connsiteX0" fmla="*/ 6350 w 9150350"/>
              <a:gd name="connsiteY0" fmla="*/ 0 h 5039618"/>
              <a:gd name="connsiteX1" fmla="*/ 9150350 w 9150350"/>
              <a:gd name="connsiteY1" fmla="*/ 0 h 5039618"/>
              <a:gd name="connsiteX2" fmla="*/ 9150350 w 9150350"/>
              <a:gd name="connsiteY2" fmla="*/ 3140968 h 5039618"/>
              <a:gd name="connsiteX3" fmla="*/ 0 w 9150350"/>
              <a:gd name="connsiteY3" fmla="*/ 5039618 h 5039618"/>
              <a:gd name="connsiteX4" fmla="*/ 6350 w 9150350"/>
              <a:gd name="connsiteY4" fmla="*/ 0 h 5039618"/>
              <a:gd name="connsiteX0" fmla="*/ 6350 w 9156700"/>
              <a:gd name="connsiteY0" fmla="*/ 0 h 5039618"/>
              <a:gd name="connsiteX1" fmla="*/ 9150350 w 9156700"/>
              <a:gd name="connsiteY1" fmla="*/ 0 h 5039618"/>
              <a:gd name="connsiteX2" fmla="*/ 9156700 w 9156700"/>
              <a:gd name="connsiteY2" fmla="*/ 3293368 h 5039618"/>
              <a:gd name="connsiteX3" fmla="*/ 0 w 9156700"/>
              <a:gd name="connsiteY3" fmla="*/ 5039618 h 5039618"/>
              <a:gd name="connsiteX4" fmla="*/ 6350 w 9156700"/>
              <a:gd name="connsiteY4" fmla="*/ 0 h 5039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700" h="5039618">
                <a:moveTo>
                  <a:pt x="6350" y="0"/>
                </a:moveTo>
                <a:lnTo>
                  <a:pt x="9150350" y="0"/>
                </a:lnTo>
                <a:cubicBezTo>
                  <a:pt x="9152467" y="1097789"/>
                  <a:pt x="9154583" y="2195579"/>
                  <a:pt x="9156700" y="3293368"/>
                </a:cubicBezTo>
                <a:lnTo>
                  <a:pt x="0" y="5039618"/>
                </a:lnTo>
                <a:cubicBezTo>
                  <a:pt x="2117" y="3359745"/>
                  <a:pt x="4233" y="1679873"/>
                  <a:pt x="63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fontAlgn="auto">
              <a:spcBef>
                <a:spcPts val="0"/>
              </a:spcBef>
              <a:spcAft>
                <a:spcPts val="0"/>
              </a:spcAft>
              <a:defRPr/>
            </a:pPr>
            <a:endParaRPr lang="en-GB"/>
          </a:p>
        </p:txBody>
      </p:sp>
      <p:sp>
        <p:nvSpPr>
          <p:cNvPr id="3083" name="Rectangle 11"/>
          <p:cNvSpPr>
            <a:spLocks noGrp="1" noChangeArrowheads="1"/>
          </p:cNvSpPr>
          <p:nvPr>
            <p:ph type="ctrTitle"/>
          </p:nvPr>
        </p:nvSpPr>
        <p:spPr>
          <a:xfrm>
            <a:off x="424800" y="1628800"/>
            <a:ext cx="8280000" cy="1063799"/>
          </a:xfrm>
        </p:spPr>
        <p:txBody>
          <a:bodyPr wrap="square" anchor="b" anchorCtr="0">
            <a:noAutofit/>
          </a:bodyPr>
          <a:lstStyle>
            <a:lvl1pPr>
              <a:lnSpc>
                <a:spcPct val="90000"/>
              </a:lnSpc>
              <a:tabLst>
                <a:tab pos="4038600" algn="l"/>
              </a:tabLst>
              <a:defRPr sz="3200" cap="all" baseline="0">
                <a:solidFill>
                  <a:schemeClr val="bg1"/>
                </a:solidFill>
              </a:defRPr>
            </a:lvl1pPr>
          </a:lstStyle>
          <a:p>
            <a:pPr lvl="0"/>
            <a:r>
              <a:rPr lang="en-US" altLang="en-US" noProof="0" smtClean="0"/>
              <a:t>Click to edit Master title style</a:t>
            </a:r>
            <a:endParaRPr lang="en-GB" altLang="en-US" noProof="0" dirty="0" smtClean="0"/>
          </a:p>
        </p:txBody>
      </p:sp>
      <p:sp>
        <p:nvSpPr>
          <p:cNvPr id="29" name="Date Placeholder 1"/>
          <p:cNvSpPr>
            <a:spLocks noGrp="1"/>
          </p:cNvSpPr>
          <p:nvPr>
            <p:ph type="dt" sz="half" idx="2"/>
          </p:nvPr>
        </p:nvSpPr>
        <p:spPr>
          <a:xfrm>
            <a:off x="430684" y="6582618"/>
            <a:ext cx="2133600" cy="198736"/>
          </a:xfrm>
          <a:prstGeom prst="rect">
            <a:avLst/>
          </a:prstGeom>
        </p:spPr>
        <p:txBody>
          <a:bodyPr vert="horz" lIns="0" tIns="0" rIns="0" bIns="0" rtlCol="0" anchor="t" anchorCtr="0"/>
          <a:lstStyle>
            <a:lvl1pPr algn="l">
              <a:defRPr sz="1200">
                <a:solidFill>
                  <a:schemeClr val="accent1"/>
                </a:solidFill>
                <a:latin typeface="+mn-lt"/>
              </a:defRPr>
            </a:lvl1pPr>
          </a:lstStyle>
          <a:p>
            <a:r>
              <a:rPr lang="en-GB" dirty="0" smtClean="0"/>
              <a:t>Wednesday, 11 June 2014</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hidden">
          <a:xfrm>
            <a:off x="6804248" y="-99392"/>
            <a:ext cx="2275830" cy="1528982"/>
          </a:xfrm>
          <a:prstGeom prst="rect">
            <a:avLst/>
          </a:prstGeom>
        </p:spPr>
      </p:pic>
      <p:sp>
        <p:nvSpPr>
          <p:cNvPr id="3084" name="Rectangle 12"/>
          <p:cNvSpPr>
            <a:spLocks noGrp="1" noChangeArrowheads="1"/>
          </p:cNvSpPr>
          <p:nvPr>
            <p:ph type="subTitle" idx="1"/>
          </p:nvPr>
        </p:nvSpPr>
        <p:spPr>
          <a:xfrm>
            <a:off x="424800" y="2780928"/>
            <a:ext cx="8280000" cy="637480"/>
          </a:xfrm>
        </p:spPr>
        <p:txBody>
          <a:bodyPr/>
          <a:lstStyle>
            <a:lvl1pPr marL="0" indent="0">
              <a:buFontTx/>
              <a:buNone/>
              <a:defRPr sz="2400">
                <a:solidFill>
                  <a:schemeClr val="bg1"/>
                </a:solidFill>
              </a:defRPr>
            </a:lvl1pPr>
          </a:lstStyle>
          <a:p>
            <a:pPr lvl="0"/>
            <a:r>
              <a:rPr lang="en-US" altLang="en-US" noProof="0" smtClean="0"/>
              <a:t>Click to edit Master subtitle style</a:t>
            </a:r>
            <a:endParaRPr lang="en-GB" altLang="en-US" noProof="0" dirty="0"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12976"/>
            <a:ext cx="9144000" cy="2290600"/>
          </a:xfrm>
          <a:prstGeom prst="rect">
            <a:avLst/>
          </a:prstGeom>
        </p:spPr>
      </p:pic>
      <p:sp>
        <p:nvSpPr>
          <p:cNvPr id="21" name="Rectangle 13"/>
          <p:cNvSpPr txBox="1">
            <a:spLocks noChangeArrowheads="1"/>
          </p:cNvSpPr>
          <p:nvPr/>
        </p:nvSpPr>
        <p:spPr bwMode="auto">
          <a:xfrm>
            <a:off x="8028525" y="6555788"/>
            <a:ext cx="676275"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a:lstStyle>
          <a:p>
            <a:fld id="{44C01B32-D1A0-401C-8867-70456BBB1E87}" type="slidenum">
              <a:rPr lang="en-GB" altLang="en-US" smtClean="0"/>
              <a:pPr/>
              <a:t>‹#›</a:t>
            </a:fld>
            <a:endParaRPr lang="en-GB" altLang="en-US" dirty="0"/>
          </a:p>
        </p:txBody>
      </p:sp>
    </p:spTree>
    <p:extLst>
      <p:ext uri="{BB962C8B-B14F-4D97-AF65-F5344CB8AC3E}">
        <p14:creationId xmlns:p14="http://schemas.microsoft.com/office/powerpoint/2010/main" val="939392569"/>
      </p:ext>
    </p:extLst>
  </p:cSld>
  <p:clrMapOvr>
    <a:masterClrMapping/>
  </p:clrMapOvr>
  <p:transition spd="med">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p:cSld name="2_Title Slide (Grey)">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a:xfrm>
            <a:off x="424800" y="1628800"/>
            <a:ext cx="8280000" cy="1063799"/>
          </a:xfrm>
        </p:spPr>
        <p:txBody>
          <a:bodyPr wrap="square" anchor="b" anchorCtr="0">
            <a:noAutofit/>
          </a:bodyPr>
          <a:lstStyle>
            <a:lvl1pPr>
              <a:lnSpc>
                <a:spcPct val="90000"/>
              </a:lnSpc>
              <a:tabLst>
                <a:tab pos="4038600" algn="l"/>
              </a:tabLst>
              <a:defRPr sz="3200" cap="all" baseline="0">
                <a:solidFill>
                  <a:schemeClr val="accent1"/>
                </a:solidFill>
              </a:defRPr>
            </a:lvl1pPr>
          </a:lstStyle>
          <a:p>
            <a:pPr lvl="0"/>
            <a:r>
              <a:rPr lang="en-US" altLang="en-US" noProof="0" smtClean="0"/>
              <a:t>Click to edit Master title style</a:t>
            </a:r>
            <a:endParaRPr lang="en-GB" altLang="en-US" noProof="0" dirty="0" smtClean="0"/>
          </a:p>
        </p:txBody>
      </p:sp>
      <p:sp>
        <p:nvSpPr>
          <p:cNvPr id="29" name="Date Placeholder 1"/>
          <p:cNvSpPr>
            <a:spLocks noGrp="1"/>
          </p:cNvSpPr>
          <p:nvPr>
            <p:ph type="dt" sz="half" idx="2"/>
          </p:nvPr>
        </p:nvSpPr>
        <p:spPr>
          <a:xfrm>
            <a:off x="430684" y="6582618"/>
            <a:ext cx="2133600" cy="198736"/>
          </a:xfrm>
          <a:prstGeom prst="rect">
            <a:avLst/>
          </a:prstGeom>
        </p:spPr>
        <p:txBody>
          <a:bodyPr vert="horz" lIns="0" tIns="0" rIns="0" bIns="0" rtlCol="0" anchor="t" anchorCtr="0"/>
          <a:lstStyle>
            <a:lvl1pPr algn="l">
              <a:defRPr sz="1200">
                <a:solidFill>
                  <a:schemeClr val="accent1"/>
                </a:solidFill>
                <a:latin typeface="+mn-lt"/>
              </a:defRPr>
            </a:lvl1pPr>
          </a:lstStyle>
          <a:p>
            <a:r>
              <a:rPr lang="en-GB" dirty="0" smtClean="0"/>
              <a:t>Wednesday, 11 June 2014</a:t>
            </a:r>
            <a:endParaRPr lang="en-GB" dirty="0"/>
          </a:p>
        </p:txBody>
      </p:sp>
      <p:sp>
        <p:nvSpPr>
          <p:cNvPr id="3084" name="Rectangle 12"/>
          <p:cNvSpPr>
            <a:spLocks noGrp="1" noChangeArrowheads="1"/>
          </p:cNvSpPr>
          <p:nvPr>
            <p:ph type="subTitle" idx="1"/>
          </p:nvPr>
        </p:nvSpPr>
        <p:spPr>
          <a:xfrm>
            <a:off x="424800" y="2780928"/>
            <a:ext cx="8280000" cy="637480"/>
          </a:xfrm>
        </p:spPr>
        <p:txBody>
          <a:bodyPr/>
          <a:lstStyle>
            <a:lvl1pPr marL="0" indent="0">
              <a:buFontTx/>
              <a:buNone/>
              <a:defRPr sz="2400">
                <a:solidFill>
                  <a:schemeClr val="tx1"/>
                </a:solidFill>
              </a:defRPr>
            </a:lvl1pPr>
          </a:lstStyle>
          <a:p>
            <a:pPr lvl="0"/>
            <a:r>
              <a:rPr lang="en-US" altLang="en-US" noProof="0" smtClean="0"/>
              <a:t>Click to edit Master subtitle style</a:t>
            </a:r>
            <a:endParaRPr lang="en-GB" altLang="en-US" noProof="0" dirty="0" smtClean="0"/>
          </a:p>
        </p:txBody>
      </p:sp>
      <p:sp>
        <p:nvSpPr>
          <p:cNvPr id="21" name="Rectangle 13"/>
          <p:cNvSpPr txBox="1">
            <a:spLocks noChangeArrowheads="1"/>
          </p:cNvSpPr>
          <p:nvPr/>
        </p:nvSpPr>
        <p:spPr bwMode="auto">
          <a:xfrm>
            <a:off x="8028525" y="6555788"/>
            <a:ext cx="676275"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a:lstStyle>
          <a:p>
            <a:fld id="{44C01B32-D1A0-401C-8867-70456BBB1E87}" type="slidenum">
              <a:rPr lang="en-GB" altLang="en-US" smtClean="0"/>
              <a:pPr/>
              <a:t>‹#›</a:t>
            </a:fld>
            <a:endParaRPr lang="en-GB" alt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976"/>
            <a:ext cx="9144000" cy="2290600"/>
          </a:xfrm>
          <a:prstGeom prst="rect">
            <a:avLst/>
          </a:prstGeom>
        </p:spPr>
      </p:pic>
    </p:spTree>
    <p:extLst>
      <p:ext uri="{BB962C8B-B14F-4D97-AF65-F5344CB8AC3E}">
        <p14:creationId xmlns:p14="http://schemas.microsoft.com/office/powerpoint/2010/main" val="656821372"/>
      </p:ext>
    </p:extLst>
  </p:cSld>
  <p:clrMapOvr>
    <a:masterClrMapping/>
  </p:clrMapOvr>
  <p:transition spd="med">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cSld name="Title Slide (Grey)">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6132" r="24852" b="11715"/>
          <a:stretch/>
        </p:blipFill>
        <p:spPr bwMode="hidden">
          <a:xfrm>
            <a:off x="0" y="823988"/>
            <a:ext cx="9144000" cy="6034013"/>
          </a:xfrm>
          <a:prstGeom prst="rect">
            <a:avLst/>
          </a:prstGeom>
        </p:spPr>
      </p:pic>
      <p:sp>
        <p:nvSpPr>
          <p:cNvPr id="16" name="Rectangle 15"/>
          <p:cNvSpPr/>
          <p:nvPr/>
        </p:nvSpPr>
        <p:spPr bwMode="hidden">
          <a:xfrm flipH="1">
            <a:off x="-611" y="260647"/>
            <a:ext cx="9150961" cy="2249016"/>
          </a:xfrm>
          <a:custGeom>
            <a:avLst/>
            <a:gdLst>
              <a:gd name="connsiteX0" fmla="*/ 0 w 9144000"/>
              <a:gd name="connsiteY0" fmla="*/ 0 h 5373216"/>
              <a:gd name="connsiteX1" fmla="*/ 9144000 w 9144000"/>
              <a:gd name="connsiteY1" fmla="*/ 0 h 5373216"/>
              <a:gd name="connsiteX2" fmla="*/ 9144000 w 9144000"/>
              <a:gd name="connsiteY2" fmla="*/ 5373216 h 5373216"/>
              <a:gd name="connsiteX3" fmla="*/ 0 w 9144000"/>
              <a:gd name="connsiteY3" fmla="*/ 5373216 h 5373216"/>
              <a:gd name="connsiteX4" fmla="*/ 0 w 9144000"/>
              <a:gd name="connsiteY4" fmla="*/ 0 h 5373216"/>
              <a:gd name="connsiteX0" fmla="*/ 0 w 9150350"/>
              <a:gd name="connsiteY0" fmla="*/ 0 h 5373216"/>
              <a:gd name="connsiteX1" fmla="*/ 9144000 w 9150350"/>
              <a:gd name="connsiteY1" fmla="*/ 0 h 5373216"/>
              <a:gd name="connsiteX2" fmla="*/ 9150350 w 9150350"/>
              <a:gd name="connsiteY2" fmla="*/ 2725266 h 5373216"/>
              <a:gd name="connsiteX3" fmla="*/ 0 w 9150350"/>
              <a:gd name="connsiteY3" fmla="*/ 5373216 h 5373216"/>
              <a:gd name="connsiteX4" fmla="*/ 0 w 9150350"/>
              <a:gd name="connsiteY4" fmla="*/ 0 h 5373216"/>
              <a:gd name="connsiteX0" fmla="*/ 6350 w 9156700"/>
              <a:gd name="connsiteY0" fmla="*/ 0 h 4382616"/>
              <a:gd name="connsiteX1" fmla="*/ 9150350 w 9156700"/>
              <a:gd name="connsiteY1" fmla="*/ 0 h 4382616"/>
              <a:gd name="connsiteX2" fmla="*/ 9156700 w 9156700"/>
              <a:gd name="connsiteY2" fmla="*/ 2725266 h 4382616"/>
              <a:gd name="connsiteX3" fmla="*/ 0 w 9156700"/>
              <a:gd name="connsiteY3" fmla="*/ 4382616 h 4382616"/>
              <a:gd name="connsiteX4" fmla="*/ 6350 w 9156700"/>
              <a:gd name="connsiteY4" fmla="*/ 0 h 4382616"/>
              <a:gd name="connsiteX0" fmla="*/ 6350 w 9156700"/>
              <a:gd name="connsiteY0" fmla="*/ 0 h 2844287"/>
              <a:gd name="connsiteX1" fmla="*/ 9150350 w 9156700"/>
              <a:gd name="connsiteY1" fmla="*/ 0 h 2844287"/>
              <a:gd name="connsiteX2" fmla="*/ 9156700 w 9156700"/>
              <a:gd name="connsiteY2" fmla="*/ 2725266 h 2844287"/>
              <a:gd name="connsiteX3" fmla="*/ 0 w 9156700"/>
              <a:gd name="connsiteY3" fmla="*/ 2249016 h 2844287"/>
              <a:gd name="connsiteX4" fmla="*/ 6350 w 9156700"/>
              <a:gd name="connsiteY4" fmla="*/ 0 h 2844287"/>
              <a:gd name="connsiteX0" fmla="*/ 6350 w 9150961"/>
              <a:gd name="connsiteY0" fmla="*/ 0 h 2249016"/>
              <a:gd name="connsiteX1" fmla="*/ 9150350 w 9150961"/>
              <a:gd name="connsiteY1" fmla="*/ 0 h 2249016"/>
              <a:gd name="connsiteX2" fmla="*/ 9150350 w 9150961"/>
              <a:gd name="connsiteY2" fmla="*/ 820266 h 2249016"/>
              <a:gd name="connsiteX3" fmla="*/ 0 w 9150961"/>
              <a:gd name="connsiteY3" fmla="*/ 2249016 h 2249016"/>
              <a:gd name="connsiteX4" fmla="*/ 6350 w 9150961"/>
              <a:gd name="connsiteY4" fmla="*/ 0 h 224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0961" h="2249016">
                <a:moveTo>
                  <a:pt x="6350" y="0"/>
                </a:moveTo>
                <a:lnTo>
                  <a:pt x="9150350" y="0"/>
                </a:lnTo>
                <a:cubicBezTo>
                  <a:pt x="9152467" y="908422"/>
                  <a:pt x="9148233" y="-88156"/>
                  <a:pt x="9150350" y="820266"/>
                </a:cubicBezTo>
                <a:cubicBezTo>
                  <a:pt x="6098117" y="1372716"/>
                  <a:pt x="3052233" y="1696566"/>
                  <a:pt x="0" y="2249016"/>
                </a:cubicBezTo>
                <a:cubicBezTo>
                  <a:pt x="2117" y="788144"/>
                  <a:pt x="4233" y="1460872"/>
                  <a:pt x="6350" y="0"/>
                </a:cubicBezTo>
                <a:close/>
              </a:path>
            </a:pathLst>
          </a:custGeom>
          <a:solidFill>
            <a:schemeClr val="bg1"/>
          </a:solidFill>
          <a:ln w="38100">
            <a:noFill/>
          </a:ln>
        </p:spPr>
        <p:txBody>
          <a:bodyPr wrap="square" rtlCol="0" anchor="ctr">
            <a:spAutoFit/>
          </a:bodyPr>
          <a:lstStyle/>
          <a:p>
            <a:pPr algn="ctr"/>
            <a:endParaRPr lang="en-GB" dirty="0">
              <a:solidFill>
                <a:schemeClr val="tx2"/>
              </a:solidFill>
              <a:latin typeface="+mn-l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2732" y="-99392"/>
            <a:ext cx="2277346" cy="1530000"/>
          </a:xfrm>
          <a:prstGeom prst="rect">
            <a:avLst/>
          </a:prstGeom>
        </p:spPr>
      </p:pic>
      <p:sp>
        <p:nvSpPr>
          <p:cNvPr id="3083" name="Rectangle 11"/>
          <p:cNvSpPr>
            <a:spLocks noGrp="1" noChangeArrowheads="1"/>
          </p:cNvSpPr>
          <p:nvPr>
            <p:ph type="ctrTitle"/>
          </p:nvPr>
        </p:nvSpPr>
        <p:spPr>
          <a:xfrm>
            <a:off x="424800" y="2132856"/>
            <a:ext cx="5299328" cy="1656184"/>
          </a:xfrm>
        </p:spPr>
        <p:txBody>
          <a:bodyPr wrap="square" anchor="b" anchorCtr="0">
            <a:noAutofit/>
          </a:bodyPr>
          <a:lstStyle>
            <a:lvl1pPr>
              <a:lnSpc>
                <a:spcPct val="90000"/>
              </a:lnSpc>
              <a:tabLst>
                <a:tab pos="4038600" algn="l"/>
              </a:tabLst>
              <a:defRPr sz="4000" cap="all" baseline="0">
                <a:solidFill>
                  <a:schemeClr val="bg1"/>
                </a:solidFill>
              </a:defRPr>
            </a:lvl1pPr>
          </a:lstStyle>
          <a:p>
            <a:pPr lvl="0"/>
            <a:r>
              <a:rPr lang="en-US" altLang="en-US" noProof="0" smtClean="0"/>
              <a:t>Click to edit Master title style</a:t>
            </a:r>
            <a:endParaRPr lang="en-GB" altLang="en-US" noProof="0" dirty="0" smtClean="0"/>
          </a:p>
        </p:txBody>
      </p:sp>
      <p:sp>
        <p:nvSpPr>
          <p:cNvPr id="29" name="Date Placeholder 1"/>
          <p:cNvSpPr>
            <a:spLocks noGrp="1"/>
          </p:cNvSpPr>
          <p:nvPr>
            <p:ph type="dt" sz="half" idx="2"/>
          </p:nvPr>
        </p:nvSpPr>
        <p:spPr>
          <a:xfrm>
            <a:off x="430684" y="6582618"/>
            <a:ext cx="2133600" cy="198736"/>
          </a:xfrm>
          <a:prstGeom prst="rect">
            <a:avLst/>
          </a:prstGeom>
        </p:spPr>
        <p:txBody>
          <a:bodyPr vert="horz" lIns="0" tIns="0" rIns="0" bIns="0" rtlCol="0" anchor="t" anchorCtr="0"/>
          <a:lstStyle>
            <a:lvl1pPr algn="l">
              <a:defRPr sz="1200">
                <a:solidFill>
                  <a:schemeClr val="bg1"/>
                </a:solidFill>
                <a:latin typeface="+mn-lt"/>
              </a:defRPr>
            </a:lvl1pPr>
          </a:lstStyle>
          <a:p>
            <a:r>
              <a:rPr lang="en-GB" dirty="0" smtClean="0"/>
              <a:t>Wednesday, 11 June 2014</a:t>
            </a:r>
            <a:endParaRPr lang="en-GB" dirty="0"/>
          </a:p>
        </p:txBody>
      </p:sp>
      <p:sp>
        <p:nvSpPr>
          <p:cNvPr id="21" name="Rectangle 13"/>
          <p:cNvSpPr txBox="1">
            <a:spLocks noChangeArrowheads="1"/>
          </p:cNvSpPr>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a:lstStyle>
          <a:p>
            <a:fld id="{44C01B32-D1A0-401C-8867-70456BBB1E87}" type="slidenum">
              <a:rPr lang="en-GB" altLang="en-US" smtClean="0">
                <a:solidFill>
                  <a:schemeClr val="bg1"/>
                </a:solidFill>
              </a:rPr>
              <a:pPr/>
              <a:t>‹#›</a:t>
            </a:fld>
            <a:endParaRPr lang="en-GB" altLang="en-US" dirty="0">
              <a:solidFill>
                <a:schemeClr val="bg1"/>
              </a:solidFill>
            </a:endParaRPr>
          </a:p>
        </p:txBody>
      </p:sp>
      <p:sp>
        <p:nvSpPr>
          <p:cNvPr id="3084" name="Rectangle 12"/>
          <p:cNvSpPr>
            <a:spLocks noGrp="1" noChangeArrowheads="1"/>
          </p:cNvSpPr>
          <p:nvPr>
            <p:ph type="subTitle" idx="1"/>
          </p:nvPr>
        </p:nvSpPr>
        <p:spPr>
          <a:xfrm>
            <a:off x="424800" y="3861048"/>
            <a:ext cx="5299328" cy="864096"/>
          </a:xfrm>
        </p:spPr>
        <p:txBody>
          <a:bodyPr/>
          <a:lstStyle>
            <a:lvl1pPr marL="0" indent="0">
              <a:buFontTx/>
              <a:buNone/>
              <a:defRPr sz="2000">
                <a:solidFill>
                  <a:schemeClr val="bg1"/>
                </a:solidFill>
              </a:defRPr>
            </a:lvl1pPr>
          </a:lstStyle>
          <a:p>
            <a:pPr lvl="0"/>
            <a:r>
              <a:rPr lang="en-US" altLang="en-US" noProof="0" smtClean="0"/>
              <a:t>Click to edit Master subtitle style</a:t>
            </a:r>
            <a:endParaRPr lang="en-GB" altLang="en-US" noProof="0" dirty="0" smtClean="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hidden">
          <a:xfrm flipH="1">
            <a:off x="0" y="675902"/>
            <a:ext cx="9144000" cy="2290600"/>
          </a:xfrm>
          <a:prstGeom prst="rect">
            <a:avLst/>
          </a:prstGeom>
        </p:spPr>
      </p:pic>
      <p:sp>
        <p:nvSpPr>
          <p:cNvPr id="34" name="TextBox 33"/>
          <p:cNvSpPr txBox="1">
            <a:spLocks noChangeArrowheads="1"/>
          </p:cNvSpPr>
          <p:nvPr/>
        </p:nvSpPr>
        <p:spPr bwMode="auto">
          <a:xfrm>
            <a:off x="2144524" y="6573838"/>
            <a:ext cx="595586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smtClean="0">
                <a:solidFill>
                  <a:schemeClr val="bg1"/>
                </a:solidFill>
                <a:latin typeface="Effra Light" pitchFamily="34" charset="0"/>
              </a:rPr>
              <a:t>DELIVERING VALUE FROM BIG DATA</a:t>
            </a:r>
            <a:endParaRPr lang="en-GB" altLang="en-US" sz="1400" dirty="0">
              <a:solidFill>
                <a:schemeClr val="bg1"/>
              </a:solidFill>
              <a:latin typeface="+mj-lt"/>
            </a:endParaRPr>
          </a:p>
        </p:txBody>
      </p:sp>
    </p:spTree>
    <p:extLst>
      <p:ext uri="{BB962C8B-B14F-4D97-AF65-F5344CB8AC3E}">
        <p14:creationId xmlns:p14="http://schemas.microsoft.com/office/powerpoint/2010/main" val="273289177"/>
      </p:ext>
    </p:extLst>
  </p:cSld>
  <p:clrMapOvr>
    <a:masterClrMapping/>
  </p:clrMapOvr>
  <p:transition spd="med">
    <p:fade/>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5" name="Rectangle 4"/>
          <p:cNvSpPr/>
          <p:nvPr/>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Box 7"/>
          <p:cNvSpPr txBox="1">
            <a:spLocks noChangeArrowheads="1"/>
          </p:cNvSpPr>
          <p:nvPr/>
        </p:nvSpPr>
        <p:spPr bwMode="auto">
          <a:xfrm>
            <a:off x="1928500" y="6573838"/>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a:solidFill>
                  <a:schemeClr val="bg1"/>
                </a:solidFill>
                <a:latin typeface="Effra Light" pitchFamily="34" charset="0"/>
              </a:rPr>
              <a:t>LIMITLESS </a:t>
            </a:r>
            <a:r>
              <a:rPr lang="en-GB" altLang="en-US" sz="1400" dirty="0">
                <a:solidFill>
                  <a:schemeClr val="bg1"/>
                </a:solidFill>
                <a:latin typeface="Effra Heavy"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Heavy"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Heavy" pitchFamily="34" charset="0"/>
              </a:rPr>
              <a:t>IMPACT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6804248" y="-99392"/>
            <a:ext cx="2275830" cy="1528982"/>
          </a:xfrm>
          <a:prstGeom prst="rect">
            <a:avLst/>
          </a:prstGeom>
        </p:spPr>
      </p:pic>
    </p:spTree>
    <p:extLst>
      <p:ext uri="{BB962C8B-B14F-4D97-AF65-F5344CB8AC3E}">
        <p14:creationId xmlns:p14="http://schemas.microsoft.com/office/powerpoint/2010/main" val="3255286882"/>
      </p:ext>
    </p:extLst>
  </p:cSld>
  <p:clrMapOvr>
    <a:masterClrMapping/>
  </p:clrMapOvr>
  <p:transition>
    <p:fade/>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Grey)">
    <p:spTree>
      <p:nvGrpSpPr>
        <p:cNvPr id="1" name=""/>
        <p:cNvGrpSpPr/>
        <p:nvPr/>
      </p:nvGrpSpPr>
      <p:grpSpPr>
        <a:xfrm>
          <a:off x="0" y="0"/>
          <a:ext cx="0" cy="0"/>
          <a:chOff x="0" y="0"/>
          <a:chExt cx="0" cy="0"/>
        </a:xfrm>
      </p:grpSpPr>
      <p:sp>
        <p:nvSpPr>
          <p:cNvPr id="6" name="Rectangle 5"/>
          <p:cNvSpPr/>
          <p:nvPr/>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GB" dirty="0"/>
          </a:p>
        </p:txBody>
      </p:sp>
      <p:sp>
        <p:nvSpPr>
          <p:cNvPr id="8" name="TextBox 7"/>
          <p:cNvSpPr txBox="1">
            <a:spLocks noChangeArrowheads="1"/>
          </p:cNvSpPr>
          <p:nvPr/>
        </p:nvSpPr>
        <p:spPr bwMode="auto">
          <a:xfrm>
            <a:off x="1928500" y="6573838"/>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a:solidFill>
                  <a:schemeClr val="bg1"/>
                </a:solidFill>
                <a:latin typeface="Effra Light" pitchFamily="34" charset="0"/>
              </a:rPr>
              <a:t>LIMITLESS </a:t>
            </a:r>
            <a:r>
              <a:rPr lang="en-GB" altLang="en-US" sz="1400" dirty="0">
                <a:solidFill>
                  <a:schemeClr val="bg1"/>
                </a:solidFill>
                <a:latin typeface="Effra Heavy"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Heavy"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Heavy" pitchFamily="34" charset="0"/>
              </a:rPr>
              <a:t>IMPACT</a:t>
            </a:r>
          </a:p>
        </p:txBody>
      </p:sp>
      <p:sp>
        <p:nvSpPr>
          <p:cNvPr id="9" name="Content Placeholder 2"/>
          <p:cNvSpPr>
            <a:spLocks noGrp="1"/>
          </p:cNvSpPr>
          <p:nvPr>
            <p:ph idx="11"/>
          </p:nvPr>
        </p:nvSpPr>
        <p:spPr>
          <a:xfrm>
            <a:off x="424800"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12"/>
          </p:nvPr>
        </p:nvSpPr>
        <p:spPr>
          <a:xfrm>
            <a:off x="4581327"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6804248" y="-99392"/>
            <a:ext cx="2275830" cy="1528982"/>
          </a:xfrm>
          <a:prstGeom prst="rect">
            <a:avLst/>
          </a:prstGeom>
        </p:spPr>
      </p:pic>
    </p:spTree>
    <p:extLst>
      <p:ext uri="{BB962C8B-B14F-4D97-AF65-F5344CB8AC3E}">
        <p14:creationId xmlns:p14="http://schemas.microsoft.com/office/powerpoint/2010/main" val="277720646"/>
      </p:ext>
    </p:extLst>
  </p:cSld>
  <p:clrMapOvr>
    <a:masterClrMapping/>
  </p:clrMapOvr>
  <p:transition>
    <p:fade/>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286F0A2-62D1-48A7-A1AA-946461E1A1C8}" type="slidenum">
              <a:rPr lang="en-GB" altLang="en-US" smtClean="0"/>
              <a:pPr/>
              <a:t>‹#›</a:t>
            </a:fld>
            <a:endParaRPr lang="en-GB" altLang="en-US" dirty="0"/>
          </a:p>
        </p:txBody>
      </p:sp>
      <p:sp>
        <p:nvSpPr>
          <p:cNvPr id="3" name="Rectangle 2"/>
          <p:cNvSpPr/>
          <p:nvPr/>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Content Placeholder 5"/>
          <p:cNvSpPr>
            <a:spLocks noGrp="1"/>
          </p:cNvSpPr>
          <p:nvPr>
            <p:ph sz="quarter" idx="11"/>
          </p:nvPr>
        </p:nvSpPr>
        <p:spPr>
          <a:xfrm>
            <a:off x="424800" y="476672"/>
            <a:ext cx="8280000" cy="5904656"/>
          </a:xfrm>
        </p:spPr>
        <p:txBody>
          <a:bodyPr/>
          <a:lstStyle>
            <a:lvl1pPr>
              <a:buClr>
                <a:schemeClr val="accent1"/>
              </a:buClr>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13"/>
          <p:cNvSpPr txBox="1">
            <a:spLocks noChangeArrowheads="1"/>
          </p:cNvSpPr>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a:lstStyle>
          <a:p>
            <a:fld id="{44C01B32-D1A0-401C-8867-70456BBB1E87}" type="slidenum">
              <a:rPr lang="en-GB" altLang="en-US" smtClean="0"/>
              <a:pPr/>
              <a:t>‹#›</a:t>
            </a:fld>
            <a:endParaRPr lang="en-GB" altLang="en-US" dirty="0"/>
          </a:p>
        </p:txBody>
      </p:sp>
      <p:sp>
        <p:nvSpPr>
          <p:cNvPr id="7" name="TextBox 6"/>
          <p:cNvSpPr txBox="1">
            <a:spLocks noChangeArrowheads="1"/>
          </p:cNvSpPr>
          <p:nvPr/>
        </p:nvSpPr>
        <p:spPr bwMode="auto">
          <a:xfrm>
            <a:off x="2144524" y="6573838"/>
            <a:ext cx="595586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dirty="0" smtClean="0">
                <a:solidFill>
                  <a:schemeClr val="tx1"/>
                </a:solidFill>
                <a:latin typeface="Effra Light" pitchFamily="34" charset="0"/>
              </a:rPr>
              <a:t>TRANSLATING </a:t>
            </a:r>
            <a:r>
              <a:rPr lang="en-GB" altLang="en-US" sz="1400" dirty="0" smtClean="0">
                <a:solidFill>
                  <a:schemeClr val="accent1"/>
                </a:solidFill>
                <a:latin typeface="+mj-lt"/>
              </a:rPr>
              <a:t>SCIENCE</a:t>
            </a:r>
            <a:r>
              <a:rPr lang="en-GB" altLang="en-US" sz="1400" dirty="0" smtClean="0">
                <a:solidFill>
                  <a:schemeClr val="accent1"/>
                </a:solidFill>
                <a:latin typeface="Effra Light" pitchFamily="34" charset="0"/>
              </a:rPr>
              <a:t> </a:t>
            </a:r>
            <a:r>
              <a:rPr lang="en-GB" altLang="en-US" sz="1400" dirty="0" smtClean="0">
                <a:solidFill>
                  <a:schemeClr val="tx1"/>
                </a:solidFill>
                <a:latin typeface="Effra Light" pitchFamily="34" charset="0"/>
              </a:rPr>
              <a:t>INTO </a:t>
            </a:r>
            <a:r>
              <a:rPr lang="en-GB" altLang="en-US" sz="1400" dirty="0" smtClean="0">
                <a:solidFill>
                  <a:schemeClr val="accent1"/>
                </a:solidFill>
                <a:latin typeface="+mj-lt"/>
              </a:rPr>
              <a:t>BUSINESS IMPACT</a:t>
            </a:r>
            <a:endParaRPr lang="en-GB" altLang="en-US" sz="1400" dirty="0">
              <a:solidFill>
                <a:schemeClr val="accent1"/>
              </a:solidFill>
              <a:latin typeface="+mj-lt"/>
            </a:endParaRPr>
          </a:p>
        </p:txBody>
      </p:sp>
    </p:spTree>
    <p:extLst>
      <p:ext uri="{BB962C8B-B14F-4D97-AF65-F5344CB8AC3E}">
        <p14:creationId xmlns:p14="http://schemas.microsoft.com/office/powerpoint/2010/main" val="589182968"/>
      </p:ext>
    </p:extLst>
  </p:cSld>
  <p:clrMapOvr>
    <a:masterClrMapping/>
  </p:clrMapOvr>
  <p:transition>
    <p:fade/>
  </p:transition>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286F0A2-62D1-48A7-A1AA-946461E1A1C8}" type="slidenum">
              <a:rPr lang="en-GB" altLang="en-US" smtClean="0"/>
              <a:pPr/>
              <a:t>‹#›</a:t>
            </a:fld>
            <a:endParaRPr lang="en-GB" altLang="en-US" dirty="0"/>
          </a:p>
        </p:txBody>
      </p:sp>
      <p:sp>
        <p:nvSpPr>
          <p:cNvPr id="3" name="Rectangle 2"/>
          <p:cNvSpPr/>
          <p:nvPr/>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Content Placeholder 5"/>
          <p:cNvSpPr>
            <a:spLocks noGrp="1"/>
          </p:cNvSpPr>
          <p:nvPr>
            <p:ph sz="quarter" idx="11"/>
          </p:nvPr>
        </p:nvSpPr>
        <p:spPr>
          <a:xfrm>
            <a:off x="424800" y="476672"/>
            <a:ext cx="8280000" cy="5904656"/>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13"/>
          <p:cNvSpPr txBox="1">
            <a:spLocks noChangeArrowheads="1"/>
          </p:cNvSpPr>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GB"/>
            </a:defPPr>
            <a:lvl1pPr algn="r"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a:lstStyle>
          <a:p>
            <a:fld id="{44C01B32-D1A0-401C-8867-70456BBB1E87}" type="slidenum">
              <a:rPr lang="en-GB" altLang="en-US" smtClean="0"/>
              <a:pPr/>
              <a:t>‹#›</a:t>
            </a:fld>
            <a:endParaRPr lang="en-GB" altLang="en-US" dirty="0"/>
          </a:p>
        </p:txBody>
      </p:sp>
    </p:spTree>
    <p:extLst>
      <p:ext uri="{BB962C8B-B14F-4D97-AF65-F5344CB8AC3E}">
        <p14:creationId xmlns:p14="http://schemas.microsoft.com/office/powerpoint/2010/main" val="172595188"/>
      </p:ext>
    </p:extLst>
  </p:cSld>
  <p:clrMapOvr>
    <a:masterClrMapping/>
  </p:clrMapOvr>
  <p:transition>
    <p:fade/>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802732" y="-102914"/>
            <a:ext cx="2277346" cy="1530000"/>
          </a:xfrm>
          <a:prstGeom prst="rect">
            <a:avLst/>
          </a:prstGeom>
        </p:spPr>
      </p:pic>
      <p:sp>
        <p:nvSpPr>
          <p:cNvPr id="3" name="Rectangle 2"/>
          <p:cNvSpPr/>
          <p:nvPr/>
        </p:nvSpPr>
        <p:spPr bwMode="hidden">
          <a:xfrm>
            <a:off x="34037" y="0"/>
            <a:ext cx="9144000" cy="6858000"/>
          </a:xfrm>
          <a:prstGeom prst="rect">
            <a:avLst/>
          </a:prstGeom>
          <a:solidFill>
            <a:schemeClr val="bg1"/>
          </a:solidFill>
          <a:ln w="38100">
            <a:noFill/>
          </a:ln>
        </p:spPr>
        <p:txBody>
          <a:bodyPr wrap="none" rtlCol="0" anchor="ctr">
            <a:spAutoFit/>
          </a:bodyPr>
          <a:lstStyle/>
          <a:p>
            <a:pPr algn="ctr"/>
            <a:endParaRPr lang="en-GB" dirty="0">
              <a:solidFill>
                <a:schemeClr val="tx2"/>
              </a:solidFill>
              <a:latin typeface="+mn-lt"/>
            </a:endParaRPr>
          </a:p>
        </p:txBody>
      </p:sp>
      <p:sp>
        <p:nvSpPr>
          <p:cNvPr id="1026" name="Rectangle 2"/>
          <p:cNvSpPr>
            <a:spLocks noGrp="1" noChangeArrowheads="1"/>
          </p:cNvSpPr>
          <p:nvPr>
            <p:ph type="title"/>
          </p:nvPr>
        </p:nvSpPr>
        <p:spPr bwMode="auto">
          <a:xfrm>
            <a:off x="424800" y="1234800"/>
            <a:ext cx="8280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r>
              <a:rPr lang="en-US" altLang="en-US" smtClean="0"/>
              <a:t>Click to edit Master title style</a:t>
            </a:r>
            <a:endParaRPr lang="en-GB" altLang="en-US" dirty="0" smtClean="0"/>
          </a:p>
        </p:txBody>
      </p:sp>
      <p:sp>
        <p:nvSpPr>
          <p:cNvPr id="1027" name="Rectangle 3"/>
          <p:cNvSpPr>
            <a:spLocks noGrp="1" noChangeArrowheads="1"/>
          </p:cNvSpPr>
          <p:nvPr>
            <p:ph type="body" idx="1"/>
          </p:nvPr>
        </p:nvSpPr>
        <p:spPr bwMode="auto">
          <a:xfrm>
            <a:off x="424800" y="2214000"/>
            <a:ext cx="8280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37" name="Rectangle 13"/>
          <p:cNvSpPr>
            <a:spLocks noGrp="1" noChangeArrowheads="1"/>
          </p:cNvSpPr>
          <p:nvPr>
            <p:ph type="sldNum" sz="quarter" idx="4"/>
          </p:nvPr>
        </p:nvSpPr>
        <p:spPr bwMode="auto">
          <a:xfrm>
            <a:off x="8244408" y="6555788"/>
            <a:ext cx="460392" cy="2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defRPr sz="1200">
                <a:solidFill>
                  <a:schemeClr val="tx1"/>
                </a:solidFill>
                <a:latin typeface="+mn-lt"/>
              </a:defRPr>
            </a:lvl1pPr>
          </a:lstStyle>
          <a:p>
            <a:fld id="{2286F0A2-62D1-48A7-A1AA-946461E1A1C8}" type="slidenum">
              <a:rPr lang="en-GB" altLang="en-US" smtClean="0"/>
              <a:pPr/>
              <a:t>‹#›</a:t>
            </a:fld>
            <a:endParaRPr lang="en-GB" altLang="en-US" dirty="0"/>
          </a:p>
        </p:txBody>
      </p:sp>
      <p:sp>
        <p:nvSpPr>
          <p:cNvPr id="9" name="TextBox 8"/>
          <p:cNvSpPr txBox="1">
            <a:spLocks noChangeArrowheads="1"/>
          </p:cNvSpPr>
          <p:nvPr/>
        </p:nvSpPr>
        <p:spPr bwMode="auto">
          <a:xfrm>
            <a:off x="2051720" y="6539122"/>
            <a:ext cx="595586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400" kern="1200" dirty="0" smtClean="0">
                <a:solidFill>
                  <a:schemeClr val="accent1"/>
                </a:solidFill>
                <a:latin typeface="+mj-lt"/>
                <a:ea typeface="+mn-ea"/>
                <a:cs typeface="+mn-cs"/>
              </a:rPr>
              <a:t>DELIVERING VALUE</a:t>
            </a:r>
            <a:r>
              <a:rPr lang="en-GB" altLang="en-US" sz="1400" kern="1200" baseline="0" dirty="0" smtClean="0">
                <a:solidFill>
                  <a:schemeClr val="accent1"/>
                </a:solidFill>
                <a:latin typeface="+mj-lt"/>
                <a:ea typeface="+mn-ea"/>
                <a:cs typeface="+mn-cs"/>
              </a:rPr>
              <a:t> FROM BIG DATA</a:t>
            </a:r>
            <a:endParaRPr lang="en-GB" altLang="en-US" sz="1400" kern="1200" dirty="0">
              <a:solidFill>
                <a:schemeClr val="accent1"/>
              </a:solidFill>
              <a:latin typeface="+mj-lt"/>
              <a:ea typeface="+mn-ea"/>
              <a:cs typeface="+mn-cs"/>
            </a:endParaRPr>
          </a:p>
        </p:txBody>
      </p:sp>
      <p:pic>
        <p:nvPicPr>
          <p:cNvPr id="11" name="Picture 1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bwMode="hidden">
          <a:xfrm>
            <a:off x="6802732" y="-99392"/>
            <a:ext cx="2277346" cy="1530000"/>
          </a:xfrm>
          <a:prstGeom prst="rect">
            <a:avLst/>
          </a:prstGeom>
        </p:spPr>
      </p:pic>
    </p:spTree>
    <p:extLst>
      <p:ext uri="{BB962C8B-B14F-4D97-AF65-F5344CB8AC3E}">
        <p14:creationId xmlns:p14="http://schemas.microsoft.com/office/powerpoint/2010/main" val="411713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1000"/>
                                        <p:tgtEl>
                                          <p:spTgt spid="10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1000"/>
                                        <p:tgtEl>
                                          <p:spTgt spid="10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7">
                                            <p:txEl>
                                              <p:pRg st="3" end="3"/>
                                            </p:txEl>
                                          </p:spTgt>
                                        </p:tgtEl>
                                        <p:attrNameLst>
                                          <p:attrName>style.visibility</p:attrName>
                                        </p:attrNameLst>
                                      </p:cBhvr>
                                      <p:to>
                                        <p:strVal val="visible"/>
                                      </p:to>
                                    </p:set>
                                    <p:animEffect transition="in" filter="fade">
                                      <p:cBhvr>
                                        <p:cTn id="21" dur="1000"/>
                                        <p:tgtEl>
                                          <p:spTgt spid="10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7">
                                            <p:txEl>
                                              <p:pRg st="4" end="4"/>
                                            </p:txEl>
                                          </p:spTgt>
                                        </p:tgtEl>
                                        <p:attrNameLst>
                                          <p:attrName>style.visibility</p:attrName>
                                        </p:attrNameLst>
                                      </p:cBhvr>
                                      <p:to>
                                        <p:strVal val="visible"/>
                                      </p:to>
                                    </p:set>
                                    <p:animEffect transition="in" filter="fade">
                                      <p:cBhvr>
                                        <p:cTn id="24" dur="10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allAtOnce"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eaLnBrk="1" fontAlgn="base" hangingPunct="1">
        <a:spcBef>
          <a:spcPct val="0"/>
        </a:spcBef>
        <a:spcAft>
          <a:spcPct val="0"/>
        </a:spcAft>
        <a:defRPr sz="3200" b="1" cap="all" baseline="0">
          <a:solidFill>
            <a:schemeClr val="accent1"/>
          </a:solidFill>
          <a:latin typeface="+mj-lt"/>
          <a:ea typeface="+mj-ea"/>
          <a:cs typeface="+mj-cs"/>
        </a:defRPr>
      </a:lvl1pPr>
      <a:lvl2pPr algn="l" rtl="0" eaLnBrk="1" fontAlgn="base" hangingPunct="1">
        <a:spcBef>
          <a:spcPct val="0"/>
        </a:spcBef>
        <a:spcAft>
          <a:spcPct val="0"/>
        </a:spcAft>
        <a:defRPr sz="3600">
          <a:solidFill>
            <a:schemeClr val="tx2"/>
          </a:solidFill>
          <a:latin typeface="+mn-lt"/>
        </a:defRPr>
      </a:lvl2pPr>
      <a:lvl3pPr algn="l" rtl="0" eaLnBrk="1" fontAlgn="base" hangingPunct="1">
        <a:spcBef>
          <a:spcPct val="0"/>
        </a:spcBef>
        <a:spcAft>
          <a:spcPct val="0"/>
        </a:spcAft>
        <a:defRPr sz="3600">
          <a:solidFill>
            <a:schemeClr val="tx2"/>
          </a:solidFill>
          <a:latin typeface="+mn-lt"/>
        </a:defRPr>
      </a:lvl3pPr>
      <a:lvl4pPr algn="l" rtl="0" eaLnBrk="1" fontAlgn="base" hangingPunct="1">
        <a:spcBef>
          <a:spcPct val="0"/>
        </a:spcBef>
        <a:spcAft>
          <a:spcPct val="0"/>
        </a:spcAft>
        <a:defRPr sz="3600">
          <a:solidFill>
            <a:schemeClr val="tx2"/>
          </a:solidFill>
          <a:latin typeface="+mn-lt"/>
        </a:defRPr>
      </a:lvl4pPr>
      <a:lvl5pPr algn="l" rtl="0" eaLnBrk="1" fontAlgn="base" hangingPunct="1">
        <a:spcBef>
          <a:spcPct val="0"/>
        </a:spcBef>
        <a:spcAft>
          <a:spcPct val="0"/>
        </a:spcAft>
        <a:defRPr sz="3600">
          <a:solidFill>
            <a:schemeClr val="tx2"/>
          </a:solidFill>
          <a:latin typeface="+mn-lt"/>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sz="2000" baseline="0">
          <a:solidFill>
            <a:schemeClr val="tx2"/>
          </a:solidFill>
          <a:latin typeface="+mn-lt"/>
          <a:ea typeface="+mn-ea"/>
          <a:cs typeface="+mn-cs"/>
        </a:defRPr>
      </a:lvl1pPr>
      <a:lvl2pPr marL="54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sz="2000" baseline="0">
          <a:solidFill>
            <a:schemeClr val="tx2"/>
          </a:solidFill>
          <a:latin typeface="+mn-lt"/>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mn-lt"/>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sz="2000" baseline="0">
          <a:solidFill>
            <a:schemeClr val="tx2"/>
          </a:solidFill>
          <a:latin typeface="+mn-lt"/>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eading-eScience-Centre/edal-java/blob/master/common/src/main/java/uk/ac/rdg/resc/edal/dataset/DatasetFactory.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eading-eScience-Centre/edal-java/blob/master/common/src/main/java/uk/ac/rdg/resc/edal/util/Array1D.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ctrTitle"/>
          </p:nvPr>
        </p:nvSpPr>
        <p:spPr>
          <a:xfrm>
            <a:off x="424800" y="2132856"/>
            <a:ext cx="8251656" cy="1656184"/>
          </a:xfrm>
        </p:spPr>
        <p:txBody>
          <a:bodyPr/>
          <a:lstStyle/>
          <a:p>
            <a:r>
              <a:rPr lang="en-US" altLang="en-US" sz="4400" dirty="0" smtClean="0"/>
              <a:t>Software Development for Environmental Scientists</a:t>
            </a:r>
            <a:endParaRPr lang="en-US" altLang="en-US" sz="4400" dirty="0"/>
          </a:p>
        </p:txBody>
      </p:sp>
      <p:sp>
        <p:nvSpPr>
          <p:cNvPr id="4" name="Rectangle 17"/>
          <p:cNvSpPr>
            <a:spLocks noGrp="1" noChangeArrowheads="1"/>
          </p:cNvSpPr>
          <p:nvPr>
            <p:ph type="dt" sz="half" idx="2"/>
          </p:nvPr>
        </p:nvSpPr>
        <p:spPr/>
        <p:txBody>
          <a:bodyPr/>
          <a:lstStyle/>
          <a:p>
            <a:fld id="{5522CFFB-7FC1-4564-B584-9B3F015B9162}" type="datetime4">
              <a:rPr lang="en-GB" altLang="en-US"/>
              <a:pPr/>
              <a:t>28 March 2018</a:t>
            </a:fld>
            <a:endParaRPr lang="en-GB" altLang="en-US" dirty="0"/>
          </a:p>
        </p:txBody>
      </p:sp>
      <p:sp>
        <p:nvSpPr>
          <p:cNvPr id="534531" name="Rectangle 3"/>
          <p:cNvSpPr>
            <a:spLocks noGrp="1" noChangeArrowheads="1"/>
          </p:cNvSpPr>
          <p:nvPr>
            <p:ph type="subTitle" idx="1"/>
          </p:nvPr>
        </p:nvSpPr>
        <p:spPr/>
        <p:txBody>
          <a:bodyPr/>
          <a:lstStyle/>
          <a:p>
            <a:r>
              <a:rPr lang="en-US" altLang="en-US" dirty="0" smtClean="0"/>
              <a:t>Level 2 : </a:t>
            </a:r>
            <a:r>
              <a:rPr lang="en-US" altLang="en-US" dirty="0"/>
              <a:t>9</a:t>
            </a:r>
            <a:r>
              <a:rPr lang="en-US" altLang="en-US" baseline="30000" dirty="0" smtClean="0"/>
              <a:t>th</a:t>
            </a:r>
            <a:r>
              <a:rPr lang="en-US" altLang="en-US" dirty="0" smtClean="0"/>
              <a:t>, 23</a:t>
            </a:r>
            <a:r>
              <a:rPr lang="en-US" altLang="en-US" baseline="30000" dirty="0" smtClean="0"/>
              <a:t>rd</a:t>
            </a:r>
            <a:r>
              <a:rPr lang="en-US" altLang="en-US" dirty="0" smtClean="0"/>
              <a:t> March 2018</a:t>
            </a:r>
            <a:endParaRPr lang="en-US" alt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00" y="4322492"/>
            <a:ext cx="1691680" cy="474660"/>
          </a:xfrm>
          <a:prstGeom prst="rect">
            <a:avLst/>
          </a:prstGeo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Modelling the problem: CRC</a:t>
            </a:r>
            <a:endParaRPr lang="en-GB" dirty="0"/>
          </a:p>
        </p:txBody>
      </p:sp>
      <p:sp>
        <p:nvSpPr>
          <p:cNvPr id="3" name="Content Placeholder 2"/>
          <p:cNvSpPr>
            <a:spLocks noGrp="1"/>
          </p:cNvSpPr>
          <p:nvPr>
            <p:ph idx="1"/>
          </p:nvPr>
        </p:nvSpPr>
        <p:spPr/>
        <p:txBody>
          <a:bodyPr/>
          <a:lstStyle/>
          <a:p>
            <a:r>
              <a:rPr lang="en-GB" dirty="0" smtClean="0"/>
              <a:t>Class, Responsibility &amp; Collaboration</a:t>
            </a:r>
          </a:p>
          <a:p>
            <a:r>
              <a:rPr lang="en-GB" dirty="0" smtClean="0"/>
              <a:t>A way to identify your classes, their jobs and their interactions</a:t>
            </a:r>
          </a:p>
          <a:p>
            <a:r>
              <a:rPr lang="en-GB" dirty="0" smtClean="0"/>
              <a:t>Scenario based</a:t>
            </a:r>
          </a:p>
          <a:p>
            <a:r>
              <a:rPr lang="en-GB" dirty="0" smtClean="0"/>
              <a:t>Start simply, move features around as necessary</a:t>
            </a:r>
          </a:p>
          <a:p>
            <a:r>
              <a:rPr lang="en-GB" dirty="0" smtClean="0"/>
              <a:t>All ideas are potential good ideas</a:t>
            </a:r>
          </a:p>
          <a:p>
            <a:endParaRPr lang="en-GB" dirty="0"/>
          </a:p>
          <a:p>
            <a:endParaRPr lang="en-GB" dirty="0" smtClean="0"/>
          </a:p>
          <a:p>
            <a:r>
              <a:rPr lang="en-GB" u="sng" dirty="0"/>
              <a:t>Exercise</a:t>
            </a:r>
            <a:r>
              <a:rPr lang="en-GB" dirty="0"/>
              <a:t>: Library </a:t>
            </a:r>
            <a:r>
              <a:rPr lang="en-GB" dirty="0" smtClean="0"/>
              <a:t>system CRC</a:t>
            </a:r>
            <a:endParaRPr lang="en-GB" dirty="0"/>
          </a:p>
          <a:p>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10</a:t>
            </a:fld>
            <a:endParaRPr lang="en-GB" altLang="en-US" dirty="0"/>
          </a:p>
        </p:txBody>
      </p:sp>
    </p:spTree>
    <p:extLst>
      <p:ext uri="{BB962C8B-B14F-4D97-AF65-F5344CB8AC3E}">
        <p14:creationId xmlns:p14="http://schemas.microsoft.com/office/powerpoint/2010/main" val="25702119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well-formed class?</a:t>
            </a:r>
            <a:endParaRPr lang="en-GB" dirty="0"/>
          </a:p>
        </p:txBody>
      </p:sp>
      <p:sp>
        <p:nvSpPr>
          <p:cNvPr id="3" name="Content Placeholder 2"/>
          <p:cNvSpPr>
            <a:spLocks noGrp="1"/>
          </p:cNvSpPr>
          <p:nvPr>
            <p:ph idx="1"/>
          </p:nvPr>
        </p:nvSpPr>
        <p:spPr/>
        <p:txBody>
          <a:bodyPr/>
          <a:lstStyle/>
          <a:p>
            <a:r>
              <a:rPr lang="en-GB" smtClean="0"/>
              <a:t>Completeness</a:t>
            </a:r>
          </a:p>
          <a:p>
            <a:r>
              <a:rPr lang="en-GB" smtClean="0"/>
              <a:t>Sufficiency</a:t>
            </a:r>
          </a:p>
          <a:p>
            <a:r>
              <a:rPr lang="en-GB" smtClean="0"/>
              <a:t>Primitiveness</a:t>
            </a:r>
          </a:p>
          <a:p>
            <a:r>
              <a:rPr lang="en-GB" smtClean="0"/>
              <a:t>High cohesion</a:t>
            </a:r>
          </a:p>
          <a:p>
            <a:r>
              <a:rPr lang="en-GB" smtClean="0"/>
              <a:t>Low coupling</a:t>
            </a:r>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11</a:t>
            </a:fld>
            <a:endParaRPr lang="en-GB" altLang="en-US" dirty="0"/>
          </a:p>
        </p:txBody>
      </p:sp>
    </p:spTree>
    <p:extLst>
      <p:ext uri="{BB962C8B-B14F-4D97-AF65-F5344CB8AC3E}">
        <p14:creationId xmlns:p14="http://schemas.microsoft.com/office/powerpoint/2010/main" val="35510898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Diagrams</a:t>
            </a:r>
            <a:endParaRPr lang="en-GB" dirty="0"/>
          </a:p>
        </p:txBody>
      </p:sp>
      <p:sp>
        <p:nvSpPr>
          <p:cNvPr id="3" name="Content Placeholder 2"/>
          <p:cNvSpPr>
            <a:spLocks noGrp="1"/>
          </p:cNvSpPr>
          <p:nvPr>
            <p:ph idx="1"/>
          </p:nvPr>
        </p:nvSpPr>
        <p:spPr/>
        <p:txBody>
          <a:bodyPr/>
          <a:lstStyle/>
          <a:p>
            <a:r>
              <a:rPr lang="en-GB" dirty="0" smtClean="0"/>
              <a:t>Structure</a:t>
            </a:r>
          </a:p>
          <a:p>
            <a:pPr lvl="1"/>
            <a:r>
              <a:rPr lang="en-GB" dirty="0"/>
              <a:t>Component</a:t>
            </a:r>
          </a:p>
          <a:p>
            <a:pPr lvl="1"/>
            <a:r>
              <a:rPr lang="en-GB" dirty="0" smtClean="0"/>
              <a:t>Class</a:t>
            </a:r>
          </a:p>
          <a:p>
            <a:pPr lvl="1"/>
            <a:endParaRPr lang="en-GB" dirty="0"/>
          </a:p>
          <a:p>
            <a:r>
              <a:rPr lang="en-GB" dirty="0" smtClean="0"/>
              <a:t>Behaviour</a:t>
            </a:r>
          </a:p>
          <a:p>
            <a:pPr lvl="1"/>
            <a:r>
              <a:rPr lang="en-GB" dirty="0" smtClean="0"/>
              <a:t>Use case</a:t>
            </a:r>
          </a:p>
          <a:p>
            <a:pPr lvl="1"/>
            <a:r>
              <a:rPr lang="en-GB" dirty="0" smtClean="0"/>
              <a:t>Sequence</a:t>
            </a:r>
          </a:p>
          <a:p>
            <a:pPr lvl="1"/>
            <a:endParaRPr lang="en-GB" dirty="0"/>
          </a:p>
          <a:p>
            <a:r>
              <a:rPr lang="en-GB" u="sng" dirty="0"/>
              <a:t>Exercise</a:t>
            </a:r>
            <a:r>
              <a:rPr lang="en-GB" dirty="0"/>
              <a:t> </a:t>
            </a:r>
            <a:r>
              <a:rPr lang="en-GB" dirty="0" smtClean="0"/>
              <a:t>: diagrams for library system</a:t>
            </a:r>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12</a:t>
            </a:fld>
            <a:endParaRPr lang="en-GB" altLang="en-US" dirty="0"/>
          </a:p>
        </p:txBody>
      </p:sp>
    </p:spTree>
    <p:extLst>
      <p:ext uri="{BB962C8B-B14F-4D97-AF65-F5344CB8AC3E}">
        <p14:creationId xmlns:p14="http://schemas.microsoft.com/office/powerpoint/2010/main" val="3255396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Class Diagram</a:t>
            </a:r>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13</a:t>
            </a:fld>
            <a:endParaRPr lang="en-GB"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629855"/>
            <a:ext cx="45148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853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Sequence </a:t>
            </a:r>
            <a:r>
              <a:rPr lang="en-GB" dirty="0" smtClean="0"/>
              <a:t>Diagram</a:t>
            </a:r>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14</a:t>
            </a:fld>
            <a:endParaRPr lang="en-GB"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23" y="2276872"/>
            <a:ext cx="6256353" cy="3459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84734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a:t>
            </a:r>
            <a:r>
              <a:rPr lang="en-GB" dirty="0"/>
              <a:t>syntax</a:t>
            </a:r>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15</a:t>
            </a:fld>
            <a:endParaRPr lang="en-GB" altLang="en-US" dirty="0"/>
          </a:p>
        </p:txBody>
      </p:sp>
      <p:pic>
        <p:nvPicPr>
          <p:cNvPr id="3" name="Picture 2"/>
          <p:cNvPicPr>
            <a:picLocks noChangeAspect="1"/>
          </p:cNvPicPr>
          <p:nvPr/>
        </p:nvPicPr>
        <p:blipFill>
          <a:blip r:embed="rId3"/>
          <a:stretch>
            <a:fillRect/>
          </a:stretch>
        </p:blipFill>
        <p:spPr>
          <a:xfrm>
            <a:off x="1756488" y="2085457"/>
            <a:ext cx="5616624" cy="4324917"/>
          </a:xfrm>
          <a:prstGeom prst="rect">
            <a:avLst/>
          </a:prstGeom>
        </p:spPr>
      </p:pic>
    </p:spTree>
    <p:extLst>
      <p:ext uri="{BB962C8B-B14F-4D97-AF65-F5344CB8AC3E}">
        <p14:creationId xmlns:p14="http://schemas.microsoft.com/office/powerpoint/2010/main" val="408962248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smtClean="0"/>
              <a:t>OO introduction</a:t>
            </a:r>
          </a:p>
          <a:p>
            <a:pPr lvl="1"/>
            <a:r>
              <a:rPr lang="en-GB" dirty="0" smtClean="0"/>
              <a:t>A shift in thinking</a:t>
            </a:r>
          </a:p>
          <a:p>
            <a:pPr lvl="1"/>
            <a:r>
              <a:rPr lang="en-GB" dirty="0" smtClean="0"/>
              <a:t>A new vocabulary</a:t>
            </a:r>
          </a:p>
          <a:p>
            <a:pPr lvl="1"/>
            <a:endParaRPr lang="en-GB" dirty="0" smtClean="0"/>
          </a:p>
          <a:p>
            <a:r>
              <a:rPr lang="en-GB" dirty="0" smtClean="0"/>
              <a:t>Analysing the problem</a:t>
            </a:r>
          </a:p>
          <a:p>
            <a:pPr lvl="1"/>
            <a:r>
              <a:rPr lang="en-GB" dirty="0" smtClean="0"/>
              <a:t>Nouns and verbs</a:t>
            </a:r>
          </a:p>
          <a:p>
            <a:pPr lvl="1"/>
            <a:r>
              <a:rPr lang="en-GB" dirty="0" smtClean="0"/>
              <a:t>CRC</a:t>
            </a:r>
          </a:p>
          <a:p>
            <a:pPr lvl="1"/>
            <a:r>
              <a:rPr lang="en-GB" dirty="0" smtClean="0"/>
              <a:t>Scenarios</a:t>
            </a:r>
          </a:p>
          <a:p>
            <a:pPr lvl="1"/>
            <a:r>
              <a:rPr lang="en-GB" dirty="0" smtClean="0"/>
              <a:t>Diagrams</a:t>
            </a:r>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16</a:t>
            </a:fld>
            <a:endParaRPr lang="en-GB" altLang="en-US" dirty="0"/>
          </a:p>
        </p:txBody>
      </p:sp>
    </p:spTree>
    <p:extLst>
      <p:ext uri="{BB962C8B-B14F-4D97-AF65-F5344CB8AC3E}">
        <p14:creationId xmlns:p14="http://schemas.microsoft.com/office/powerpoint/2010/main" val="33843674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Day 2</a:t>
            </a:r>
            <a:endParaRPr lang="en-GB" dirty="0"/>
          </a:p>
        </p:txBody>
      </p:sp>
      <p:sp>
        <p:nvSpPr>
          <p:cNvPr id="7" name="Text Placeholder 6"/>
          <p:cNvSpPr>
            <a:spLocks noGrp="1"/>
          </p:cNvSpPr>
          <p:nvPr>
            <p:ph type="body" idx="1"/>
          </p:nvPr>
        </p:nvSpPr>
        <p:spPr/>
        <p:txBody>
          <a:bodyPr/>
          <a:lstStyle/>
          <a:p>
            <a:r>
              <a:rPr lang="en-US" altLang="en-US" dirty="0"/>
              <a:t>Software Development for Environmental Scientists</a:t>
            </a:r>
            <a:endParaRPr lang="en-GB" dirty="0"/>
          </a:p>
        </p:txBody>
      </p:sp>
      <p:sp>
        <p:nvSpPr>
          <p:cNvPr id="5" name="Slide Number Placeholder 4"/>
          <p:cNvSpPr>
            <a:spLocks noGrp="1"/>
          </p:cNvSpPr>
          <p:nvPr>
            <p:ph type="sldNum" sz="quarter" idx="10"/>
          </p:nvPr>
        </p:nvSpPr>
        <p:spPr/>
        <p:txBody>
          <a:bodyPr/>
          <a:lstStyle/>
          <a:p>
            <a:fld id="{DF65DEEF-AD9D-4756-A95B-1D0F9F6A97B6}" type="slidenum">
              <a:rPr lang="en-GB" altLang="en-US" smtClean="0"/>
              <a:pPr/>
              <a:t>17</a:t>
            </a:fld>
            <a:endParaRPr lang="en-GB" altLang="en-US" dirty="0"/>
          </a:p>
        </p:txBody>
      </p:sp>
    </p:spTree>
    <p:extLst>
      <p:ext uri="{BB962C8B-B14F-4D97-AF65-F5344CB8AC3E}">
        <p14:creationId xmlns:p14="http://schemas.microsoft.com/office/powerpoint/2010/main" val="12406044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Concepts of Object Technology - revision</a:t>
            </a:r>
            <a:endParaRPr lang="en-GB" dirty="0"/>
          </a:p>
        </p:txBody>
      </p:sp>
      <p:sp>
        <p:nvSpPr>
          <p:cNvPr id="3" name="Content Placeholder 2"/>
          <p:cNvSpPr>
            <a:spLocks noGrp="1"/>
          </p:cNvSpPr>
          <p:nvPr>
            <p:ph idx="1"/>
          </p:nvPr>
        </p:nvSpPr>
        <p:spPr/>
        <p:txBody>
          <a:bodyPr/>
          <a:lstStyle/>
          <a:p>
            <a:r>
              <a:rPr lang="en-GB" dirty="0" smtClean="0"/>
              <a:t>What is an object?</a:t>
            </a:r>
          </a:p>
          <a:p>
            <a:r>
              <a:rPr lang="en-GB" dirty="0" smtClean="0"/>
              <a:t>What is an association?</a:t>
            </a:r>
          </a:p>
          <a:p>
            <a:r>
              <a:rPr lang="en-GB" dirty="0" smtClean="0"/>
              <a:t>What is aggregation?</a:t>
            </a:r>
          </a:p>
          <a:p>
            <a:pPr lvl="1"/>
            <a:r>
              <a:rPr lang="en-GB" dirty="0" smtClean="0"/>
              <a:t>And what is composition?</a:t>
            </a:r>
          </a:p>
          <a:p>
            <a:pPr lvl="1"/>
            <a:r>
              <a:rPr lang="en-GB" dirty="0" smtClean="0"/>
              <a:t>Multiplicity and navigability</a:t>
            </a:r>
          </a:p>
          <a:p>
            <a:r>
              <a:rPr lang="en-GB" dirty="0" smtClean="0"/>
              <a:t>What is a class?</a:t>
            </a:r>
          </a:p>
          <a:p>
            <a:r>
              <a:rPr lang="en-GB" dirty="0" smtClean="0"/>
              <a:t>What is inheritance?</a:t>
            </a:r>
          </a:p>
          <a:p>
            <a:r>
              <a:rPr lang="en-GB" dirty="0" smtClean="0"/>
              <a:t>A well-formed class is…?</a:t>
            </a:r>
          </a:p>
          <a:p>
            <a:r>
              <a:rPr lang="en-GB" dirty="0" smtClean="0"/>
              <a:t>Diagrams…</a:t>
            </a:r>
          </a:p>
          <a:p>
            <a:r>
              <a:rPr lang="en-GB" dirty="0" smtClean="0"/>
              <a:t>Any other definitions or concepts we need to clarify?</a:t>
            </a:r>
          </a:p>
          <a:p>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18</a:t>
            </a:fld>
            <a:endParaRPr lang="en-GB" altLang="en-US" dirty="0"/>
          </a:p>
        </p:txBody>
      </p:sp>
    </p:spTree>
    <p:extLst>
      <p:ext uri="{BB962C8B-B14F-4D97-AF65-F5344CB8AC3E}">
        <p14:creationId xmlns:p14="http://schemas.microsoft.com/office/powerpoint/2010/main" val="188391445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OO concepts</a:t>
            </a:r>
            <a:endParaRPr lang="en-GB" dirty="0"/>
          </a:p>
        </p:txBody>
      </p:sp>
      <p:sp>
        <p:nvSpPr>
          <p:cNvPr id="6" name="Content Placeholder 5"/>
          <p:cNvSpPr>
            <a:spLocks noGrp="1"/>
          </p:cNvSpPr>
          <p:nvPr>
            <p:ph idx="1"/>
          </p:nvPr>
        </p:nvSpPr>
        <p:spPr/>
        <p:txBody>
          <a:bodyPr/>
          <a:lstStyle/>
          <a:p>
            <a:r>
              <a:rPr lang="en-GB" dirty="0"/>
              <a:t>Public, protected, private</a:t>
            </a:r>
          </a:p>
          <a:p>
            <a:r>
              <a:rPr lang="en-GB" dirty="0" smtClean="0"/>
              <a:t>Access </a:t>
            </a:r>
            <a:r>
              <a:rPr lang="en-GB" dirty="0"/>
              <a:t>to parent class from sub-class</a:t>
            </a:r>
          </a:p>
          <a:p>
            <a:r>
              <a:rPr lang="en-GB" dirty="0" smtClean="0"/>
              <a:t>super</a:t>
            </a:r>
            <a:r>
              <a:rPr lang="en-GB" dirty="0"/>
              <a:t>() and multiple inheritance</a:t>
            </a:r>
          </a:p>
          <a:p>
            <a:r>
              <a:rPr lang="en-GB" dirty="0"/>
              <a:t>Interfaces and abstract </a:t>
            </a:r>
            <a:r>
              <a:rPr lang="en-GB" dirty="0" smtClean="0"/>
              <a:t>classes</a:t>
            </a:r>
          </a:p>
          <a:p>
            <a:endParaRPr lang="en-GB" dirty="0"/>
          </a:p>
          <a:p>
            <a:r>
              <a:rPr lang="en-GB" dirty="0" smtClean="0"/>
              <a:t>Composition vs inheritance</a:t>
            </a:r>
          </a:p>
          <a:p>
            <a:r>
              <a:rPr lang="en-GB" dirty="0" smtClean="0"/>
              <a:t>Multiple inheritance</a:t>
            </a:r>
            <a:endParaRPr lang="en-GB" dirty="0"/>
          </a:p>
          <a:p>
            <a:endParaRPr lang="en-GB" dirty="0"/>
          </a:p>
        </p:txBody>
      </p:sp>
      <p:sp>
        <p:nvSpPr>
          <p:cNvPr id="5" name="Slide Number Placeholder 4"/>
          <p:cNvSpPr>
            <a:spLocks noGrp="1"/>
          </p:cNvSpPr>
          <p:nvPr>
            <p:ph type="sldNum" sz="quarter" idx="10"/>
          </p:nvPr>
        </p:nvSpPr>
        <p:spPr/>
        <p:txBody>
          <a:bodyPr/>
          <a:lstStyle/>
          <a:p>
            <a:fld id="{DF65DEEF-AD9D-4756-A95B-1D0F9F6A97B6}" type="slidenum">
              <a:rPr lang="en-GB" altLang="en-US" smtClean="0"/>
              <a:pPr/>
              <a:t>19</a:t>
            </a:fld>
            <a:endParaRPr lang="en-GB" altLang="en-US" dirty="0"/>
          </a:p>
        </p:txBody>
      </p:sp>
    </p:spTree>
    <p:extLst>
      <p:ext uri="{BB962C8B-B14F-4D97-AF65-F5344CB8AC3E}">
        <p14:creationId xmlns:p14="http://schemas.microsoft.com/office/powerpoint/2010/main" val="13025268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Introductions</a:t>
            </a:r>
            <a:endParaRPr lang="en-US" altLang="en-US" dirty="0"/>
          </a:p>
        </p:txBody>
      </p:sp>
      <p:sp>
        <p:nvSpPr>
          <p:cNvPr id="535555" name="Rectangle 3"/>
          <p:cNvSpPr>
            <a:spLocks noGrp="1" noChangeArrowheads="1"/>
          </p:cNvSpPr>
          <p:nvPr>
            <p:ph idx="1"/>
          </p:nvPr>
        </p:nvSpPr>
        <p:spPr/>
        <p:txBody>
          <a:bodyPr/>
          <a:lstStyle/>
          <a:p>
            <a:r>
              <a:rPr lang="en-US" altLang="en-US" dirty="0" smtClean="0"/>
              <a:t>Housekeeping</a:t>
            </a:r>
          </a:p>
          <a:p>
            <a:r>
              <a:rPr lang="en-US" altLang="en-US" dirty="0" smtClean="0"/>
              <a:t>Your course instructor: Jane</a:t>
            </a:r>
          </a:p>
          <a:p>
            <a:r>
              <a:rPr lang="en-US" altLang="en-US" dirty="0" smtClean="0"/>
              <a:t>You</a:t>
            </a:r>
          </a:p>
          <a:p>
            <a:pPr lvl="1"/>
            <a:r>
              <a:rPr lang="en-US" altLang="en-US" dirty="0" smtClean="0"/>
              <a:t>Name;</a:t>
            </a:r>
          </a:p>
          <a:p>
            <a:pPr lvl="1"/>
            <a:r>
              <a:rPr lang="en-US" altLang="en-US" dirty="0" smtClean="0"/>
              <a:t>How much do you know about…</a:t>
            </a:r>
          </a:p>
          <a:p>
            <a:pPr lvl="2"/>
            <a:r>
              <a:rPr lang="en-US" altLang="en-US" dirty="0" smtClean="0"/>
              <a:t>Object oriented design &amp; development</a:t>
            </a:r>
            <a:endParaRPr lang="en-US" altLang="en-US" dirty="0"/>
          </a:p>
          <a:p>
            <a:pPr lvl="2"/>
            <a:r>
              <a:rPr lang="en-US" altLang="en-US" dirty="0" smtClean="0"/>
              <a:t>Exception classes and testing</a:t>
            </a:r>
            <a:endParaRPr lang="en-US" altLang="en-US" dirty="0"/>
          </a:p>
          <a:p>
            <a:pPr lvl="1"/>
            <a:endParaRPr lang="en-US" altLang="en-US" dirty="0" smtClean="0"/>
          </a:p>
        </p:txBody>
      </p:sp>
      <p:sp>
        <p:nvSpPr>
          <p:cNvPr id="4" name="Slide Number Placeholder 3"/>
          <p:cNvSpPr>
            <a:spLocks noGrp="1"/>
          </p:cNvSpPr>
          <p:nvPr>
            <p:ph type="sldNum" sz="quarter" idx="10"/>
          </p:nvPr>
        </p:nvSpPr>
        <p:spPr/>
        <p:txBody>
          <a:bodyPr/>
          <a:lstStyle/>
          <a:p>
            <a:fld id="{37B9D3B0-B62D-438B-826B-73BF529D66E7}" type="slidenum">
              <a:rPr lang="en-GB" altLang="en-US"/>
              <a:pPr/>
              <a:t>2</a:t>
            </a:fld>
            <a:endParaRPr lang="en-GB"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Standards &amp; Naming</a:t>
            </a:r>
            <a:endParaRPr lang="en-GB" dirty="0"/>
          </a:p>
        </p:txBody>
      </p:sp>
      <p:sp>
        <p:nvSpPr>
          <p:cNvPr id="6" name="Content Placeholder 5"/>
          <p:cNvSpPr>
            <a:spLocks noGrp="1"/>
          </p:cNvSpPr>
          <p:nvPr>
            <p:ph idx="1"/>
          </p:nvPr>
        </p:nvSpPr>
        <p:spPr/>
        <p:txBody>
          <a:bodyPr/>
          <a:lstStyle/>
          <a:p>
            <a:r>
              <a:rPr lang="en-GB" dirty="0" smtClean="0"/>
              <a:t>Why is it important?</a:t>
            </a:r>
          </a:p>
          <a:p>
            <a:r>
              <a:rPr lang="en-GB" dirty="0" smtClean="0"/>
              <a:t>What should we aim for?</a:t>
            </a:r>
          </a:p>
          <a:p>
            <a:r>
              <a:rPr lang="en-GB" dirty="0" smtClean="0"/>
              <a:t>What are the rules?</a:t>
            </a:r>
          </a:p>
          <a:p>
            <a:endParaRPr lang="en-GB" dirty="0" smtClean="0"/>
          </a:p>
          <a:p>
            <a:r>
              <a:rPr lang="en-GB" u="sng" dirty="0" smtClean="0"/>
              <a:t>Exercise</a:t>
            </a:r>
            <a:r>
              <a:rPr lang="en-GB" dirty="0" smtClean="0"/>
              <a:t> : Code review of the library system</a:t>
            </a:r>
            <a:endParaRPr lang="en-GB" u="sng" dirty="0"/>
          </a:p>
        </p:txBody>
      </p:sp>
      <p:sp>
        <p:nvSpPr>
          <p:cNvPr id="4" name="Slide Number Placeholder 3"/>
          <p:cNvSpPr>
            <a:spLocks noGrp="1"/>
          </p:cNvSpPr>
          <p:nvPr>
            <p:ph type="sldNum" sz="quarter" idx="10"/>
          </p:nvPr>
        </p:nvSpPr>
        <p:spPr/>
        <p:txBody>
          <a:bodyPr/>
          <a:lstStyle/>
          <a:p>
            <a:fld id="{05C2C559-1427-4471-9261-604C62308E09}" type="slidenum">
              <a:rPr lang="en-GB" altLang="en-US" smtClean="0"/>
              <a:pPr/>
              <a:t>20</a:t>
            </a:fld>
            <a:endParaRPr lang="en-GB" altLang="en-US" dirty="0"/>
          </a:p>
        </p:txBody>
      </p:sp>
    </p:spTree>
    <p:extLst>
      <p:ext uri="{BB962C8B-B14F-4D97-AF65-F5344CB8AC3E}">
        <p14:creationId xmlns:p14="http://schemas.microsoft.com/office/powerpoint/2010/main" val="40433920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Design Patterns</a:t>
            </a:r>
            <a:endParaRPr lang="en-GB" dirty="0"/>
          </a:p>
        </p:txBody>
      </p:sp>
      <p:sp>
        <p:nvSpPr>
          <p:cNvPr id="2" name="Content Placeholder 1"/>
          <p:cNvSpPr>
            <a:spLocks noGrp="1"/>
          </p:cNvSpPr>
          <p:nvPr>
            <p:ph idx="1"/>
          </p:nvPr>
        </p:nvSpPr>
        <p:spPr>
          <a:xfrm>
            <a:off x="424800" y="2214000"/>
            <a:ext cx="4291216" cy="3960000"/>
          </a:xfrm>
        </p:spPr>
        <p:txBody>
          <a:bodyPr/>
          <a:lstStyle/>
          <a:p>
            <a:r>
              <a:rPr lang="en-GB" dirty="0" smtClean="0"/>
              <a:t>There are often standard problems which crop up in a design, and they’ve probably all been seen before!</a:t>
            </a:r>
          </a:p>
          <a:p>
            <a:r>
              <a:rPr lang="en-GB" dirty="0" smtClean="0"/>
              <a:t>Just to make you aware that these exist and you can look  them up so that you don’t re-invent the wheel.</a:t>
            </a:r>
            <a:endParaRPr lang="en-GB" dirty="0"/>
          </a:p>
        </p:txBody>
      </p:sp>
      <p:sp>
        <p:nvSpPr>
          <p:cNvPr id="4" name="Slide Number Placeholder 3"/>
          <p:cNvSpPr>
            <a:spLocks noGrp="1"/>
          </p:cNvSpPr>
          <p:nvPr>
            <p:ph type="sldNum" sz="quarter" idx="10"/>
          </p:nvPr>
        </p:nvSpPr>
        <p:spPr/>
        <p:txBody>
          <a:bodyPr/>
          <a:lstStyle/>
          <a:p>
            <a:fld id="{05C2C559-1427-4471-9261-604C62308E09}" type="slidenum">
              <a:rPr lang="en-GB" altLang="en-US" smtClean="0"/>
              <a:pPr/>
              <a:t>21</a:t>
            </a:fld>
            <a:endParaRPr lang="en-GB"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881532"/>
            <a:ext cx="2880320" cy="558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293941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GoF pattern: singleton</a:t>
            </a:r>
            <a:endParaRPr lang="en-GB"/>
          </a:p>
        </p:txBody>
      </p:sp>
      <p:sp>
        <p:nvSpPr>
          <p:cNvPr id="7" name="Content Placeholder 6"/>
          <p:cNvSpPr>
            <a:spLocks noGrp="1"/>
          </p:cNvSpPr>
          <p:nvPr>
            <p:ph idx="1"/>
          </p:nvPr>
        </p:nvSpPr>
        <p:spPr/>
        <p:txBody>
          <a:bodyPr/>
          <a:lstStyle/>
          <a:p>
            <a:r>
              <a:rPr lang="en-GB"/>
              <a:t>This pattern ensures a class only has one instance, and provides a global point of access to it.</a:t>
            </a:r>
          </a:p>
        </p:txBody>
      </p:sp>
      <p:sp>
        <p:nvSpPr>
          <p:cNvPr id="5" name="Slide Number Placeholder 4"/>
          <p:cNvSpPr>
            <a:spLocks noGrp="1"/>
          </p:cNvSpPr>
          <p:nvPr>
            <p:ph type="sldNum" sz="quarter" idx="10"/>
          </p:nvPr>
        </p:nvSpPr>
        <p:spPr/>
        <p:txBody>
          <a:bodyPr/>
          <a:lstStyle/>
          <a:p>
            <a:fld id="{DF65DEEF-AD9D-4756-A95B-1D0F9F6A97B6}" type="slidenum">
              <a:rPr lang="en-GB" altLang="en-US" smtClean="0"/>
              <a:pPr/>
              <a:t>22</a:t>
            </a:fld>
            <a:endParaRPr lang="en-GB" altLang="en-US"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216" y="2918525"/>
            <a:ext cx="4303168" cy="34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5874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GoF pattern: factory method</a:t>
            </a:r>
            <a:endParaRPr lang="en-GB"/>
          </a:p>
        </p:txBody>
      </p:sp>
      <p:sp>
        <p:nvSpPr>
          <p:cNvPr id="3" name="Content Placeholder 2"/>
          <p:cNvSpPr>
            <a:spLocks noGrp="1"/>
          </p:cNvSpPr>
          <p:nvPr>
            <p:ph idx="1"/>
          </p:nvPr>
        </p:nvSpPr>
        <p:spPr/>
        <p:txBody>
          <a:bodyPr/>
          <a:lstStyle/>
          <a:p>
            <a:r>
              <a:rPr lang="en-GB" dirty="0"/>
              <a:t>This pattern defines an interface for creating an object, but lets subclasses decide which class to instantiate. It lets a class defer instantiation to subclasses</a:t>
            </a:r>
            <a:r>
              <a:rPr lang="en-GB" dirty="0" smtClean="0"/>
              <a:t>. (</a:t>
            </a:r>
            <a:r>
              <a:rPr lang="en-GB" dirty="0" smtClean="0">
                <a:hlinkClick r:id="rId3"/>
              </a:rPr>
              <a:t>example</a:t>
            </a:r>
            <a:r>
              <a:rPr lang="en-GB" dirty="0" smtClean="0"/>
              <a:t>)</a:t>
            </a:r>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23</a:t>
            </a:fld>
            <a:endParaRPr lang="en-GB" altLang="en-US"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061" y="3202873"/>
            <a:ext cx="5029477" cy="3323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85893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GoF pattern: visitor</a:t>
            </a:r>
            <a:endParaRPr lang="en-GB"/>
          </a:p>
        </p:txBody>
      </p:sp>
      <p:sp>
        <p:nvSpPr>
          <p:cNvPr id="3" name="Content Placeholder 2"/>
          <p:cNvSpPr>
            <a:spLocks noGrp="1"/>
          </p:cNvSpPr>
          <p:nvPr>
            <p:ph idx="1"/>
          </p:nvPr>
        </p:nvSpPr>
        <p:spPr>
          <a:xfrm>
            <a:off x="424800" y="2214000"/>
            <a:ext cx="3449102" cy="3960000"/>
          </a:xfrm>
        </p:spPr>
        <p:txBody>
          <a:bodyPr/>
          <a:lstStyle/>
          <a:p>
            <a:r>
              <a:rPr lang="en-GB" dirty="0"/>
              <a:t>This pattern represents an operation to be performed on the elements of an object structure. It lets you define a new operation without changing the classes of the elements on which it operates.</a:t>
            </a:r>
          </a:p>
          <a:p>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24</a:t>
            </a:fld>
            <a:endParaRPr lang="en-GB"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265" y="1669368"/>
            <a:ext cx="4928735" cy="4579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62224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GoF patter: iterator</a:t>
            </a:r>
            <a:endParaRPr lang="en-GB"/>
          </a:p>
        </p:txBody>
      </p:sp>
      <p:sp>
        <p:nvSpPr>
          <p:cNvPr id="3" name="Content Placeholder 2"/>
          <p:cNvSpPr>
            <a:spLocks noGrp="1"/>
          </p:cNvSpPr>
          <p:nvPr>
            <p:ph idx="1"/>
          </p:nvPr>
        </p:nvSpPr>
        <p:spPr/>
        <p:txBody>
          <a:bodyPr/>
          <a:lstStyle/>
          <a:p>
            <a:r>
              <a:rPr lang="en-GB"/>
              <a:t>This pattern provides a way to access the elements of an aggregate object sequentially without exposing its underlying representation</a:t>
            </a:r>
            <a:r>
              <a:rPr lang="en-GB" smtClean="0"/>
              <a:t>. (</a:t>
            </a:r>
            <a:r>
              <a:rPr lang="en-GB" smtClean="0">
                <a:hlinkClick r:id="rId3"/>
              </a:rPr>
              <a:t>example</a:t>
            </a:r>
            <a:r>
              <a:rPr lang="en-GB" smtClean="0"/>
              <a:t>)</a:t>
            </a:r>
            <a:endParaRPr lang="en-GB"/>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25</a:t>
            </a:fld>
            <a:endParaRPr lang="en-GB" altLang="en-US" dirty="0"/>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20783"/>
            <a:ext cx="4608512" cy="3115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6393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Exceptions and Exception Classes</a:t>
            </a:r>
            <a:endParaRPr lang="en-GB" dirty="0"/>
          </a:p>
        </p:txBody>
      </p:sp>
      <p:sp>
        <p:nvSpPr>
          <p:cNvPr id="6" name="Content Placeholder 5"/>
          <p:cNvSpPr>
            <a:spLocks noGrp="1"/>
          </p:cNvSpPr>
          <p:nvPr>
            <p:ph idx="1"/>
          </p:nvPr>
        </p:nvSpPr>
        <p:spPr/>
        <p:txBody>
          <a:bodyPr/>
          <a:lstStyle/>
          <a:p>
            <a:r>
              <a:rPr lang="en-GB" dirty="0" smtClean="0"/>
              <a:t>Error messages in the console when your program crashes</a:t>
            </a:r>
          </a:p>
          <a:p>
            <a:pPr lvl="1"/>
            <a:r>
              <a:rPr lang="en-GB" dirty="0" err="1" smtClean="0"/>
              <a:t>AttributeError</a:t>
            </a:r>
            <a:r>
              <a:rPr lang="en-GB" dirty="0" smtClean="0"/>
              <a:t>, </a:t>
            </a:r>
            <a:r>
              <a:rPr lang="en-GB" dirty="0" err="1" smtClean="0"/>
              <a:t>NameError</a:t>
            </a:r>
            <a:r>
              <a:rPr lang="en-GB" dirty="0" smtClean="0"/>
              <a:t>, </a:t>
            </a:r>
            <a:r>
              <a:rPr lang="en-GB" dirty="0" err="1" smtClean="0"/>
              <a:t>SyntaxError</a:t>
            </a:r>
            <a:r>
              <a:rPr lang="en-GB" dirty="0" smtClean="0"/>
              <a:t>, others…</a:t>
            </a:r>
            <a:endParaRPr lang="en-GB" dirty="0"/>
          </a:p>
          <a:p>
            <a:r>
              <a:rPr lang="en-GB" dirty="0" smtClean="0"/>
              <a:t>Create a new exception class by inheriting from the Python base class and over-riding methods as appropriate</a:t>
            </a:r>
          </a:p>
          <a:p>
            <a:pPr lvl="1"/>
            <a:endParaRPr lang="en-GB" dirty="0" smtClean="0"/>
          </a:p>
          <a:p>
            <a:pPr lvl="1"/>
            <a:endParaRPr lang="en-GB" dirty="0" smtClean="0"/>
          </a:p>
          <a:p>
            <a:pPr lvl="1"/>
            <a:endParaRPr lang="en-GB" dirty="0"/>
          </a:p>
          <a:p>
            <a:pPr lvl="1"/>
            <a:endParaRPr lang="en-GB" dirty="0" smtClean="0"/>
          </a:p>
          <a:p>
            <a:pPr lvl="1"/>
            <a:endParaRPr lang="en-GB" dirty="0"/>
          </a:p>
          <a:p>
            <a:endParaRPr lang="en-GB" u="sng" dirty="0" smtClean="0"/>
          </a:p>
          <a:p>
            <a:r>
              <a:rPr lang="en-GB" u="sng" dirty="0" smtClean="0"/>
              <a:t>Exercise</a:t>
            </a:r>
            <a:r>
              <a:rPr lang="en-GB" dirty="0" smtClean="0"/>
              <a:t> : create exception classes and derived classes</a:t>
            </a:r>
            <a:endParaRPr lang="en-GB" u="sng" dirty="0"/>
          </a:p>
        </p:txBody>
      </p:sp>
      <p:sp>
        <p:nvSpPr>
          <p:cNvPr id="4" name="Slide Number Placeholder 3"/>
          <p:cNvSpPr>
            <a:spLocks noGrp="1"/>
          </p:cNvSpPr>
          <p:nvPr>
            <p:ph type="sldNum" sz="quarter" idx="10"/>
          </p:nvPr>
        </p:nvSpPr>
        <p:spPr/>
        <p:txBody>
          <a:bodyPr/>
          <a:lstStyle/>
          <a:p>
            <a:fld id="{05C2C559-1427-4471-9261-604C62308E09}" type="slidenum">
              <a:rPr lang="en-GB" altLang="en-US" smtClean="0"/>
              <a:pPr/>
              <a:t>26</a:t>
            </a:fld>
            <a:endParaRPr lang="en-GB"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17032"/>
            <a:ext cx="777383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917317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Testing (1)</a:t>
            </a:r>
            <a:endParaRPr lang="en-GB" dirty="0"/>
          </a:p>
        </p:txBody>
      </p:sp>
      <p:sp>
        <p:nvSpPr>
          <p:cNvPr id="6" name="Content Placeholder 5"/>
          <p:cNvSpPr>
            <a:spLocks noGrp="1"/>
          </p:cNvSpPr>
          <p:nvPr>
            <p:ph idx="1"/>
          </p:nvPr>
        </p:nvSpPr>
        <p:spPr/>
        <p:txBody>
          <a:bodyPr/>
          <a:lstStyle/>
          <a:p>
            <a:r>
              <a:rPr lang="en-GB" dirty="0" smtClean="0"/>
              <a:t>The ‘</a:t>
            </a:r>
            <a:r>
              <a:rPr lang="en-GB" dirty="0" err="1" smtClean="0"/>
              <a:t>nosetest</a:t>
            </a:r>
            <a:r>
              <a:rPr lang="en-GB" dirty="0" smtClean="0"/>
              <a:t>’ framework for Python will run all functions prepended with ‘test’ as in</a:t>
            </a:r>
          </a:p>
          <a:p>
            <a:pPr lvl="1"/>
            <a:r>
              <a:rPr lang="en-GB" dirty="0" err="1"/>
              <a:t>def</a:t>
            </a:r>
            <a:r>
              <a:rPr lang="en-GB" dirty="0"/>
              <a:t> </a:t>
            </a:r>
            <a:r>
              <a:rPr lang="en-GB" b="1" dirty="0" err="1"/>
              <a:t>test_</a:t>
            </a:r>
            <a:r>
              <a:rPr lang="en-GB" dirty="0" err="1"/>
              <a:t>function_is_correct</a:t>
            </a:r>
            <a:r>
              <a:rPr lang="en-GB" dirty="0" smtClean="0"/>
              <a:t>():</a:t>
            </a:r>
          </a:p>
          <a:p>
            <a:pPr marL="914400" lvl="2" indent="0">
              <a:buNone/>
            </a:pPr>
            <a:r>
              <a:rPr lang="en-GB" dirty="0" smtClean="0"/>
              <a:t>    &lt;do stuff&gt;</a:t>
            </a:r>
          </a:p>
          <a:p>
            <a:r>
              <a:rPr lang="en-GB" dirty="0" smtClean="0"/>
              <a:t>There is a ‘decorator’ syntax which allows you to specify expected exceptions</a:t>
            </a:r>
          </a:p>
          <a:p>
            <a:pPr lvl="1"/>
            <a:r>
              <a:rPr lang="en-GB" dirty="0" smtClean="0"/>
              <a:t>@raises(Exception)</a:t>
            </a:r>
          </a:p>
          <a:p>
            <a:pPr marL="457200" lvl="1" indent="0">
              <a:buNone/>
            </a:pPr>
            <a:r>
              <a:rPr lang="en-GB" dirty="0" smtClean="0"/>
              <a:t>      </a:t>
            </a:r>
            <a:r>
              <a:rPr lang="en-GB" dirty="0" err="1" smtClean="0"/>
              <a:t>def</a:t>
            </a:r>
            <a:r>
              <a:rPr lang="en-GB" dirty="0" smtClean="0"/>
              <a:t> </a:t>
            </a:r>
            <a:r>
              <a:rPr lang="en-GB" b="1" dirty="0" err="1" smtClean="0"/>
              <a:t>test_</a:t>
            </a:r>
            <a:r>
              <a:rPr lang="en-GB" dirty="0" err="1" smtClean="0"/>
              <a:t>function_throws_exception</a:t>
            </a:r>
            <a:r>
              <a:rPr lang="en-GB" dirty="0" smtClean="0"/>
              <a:t>():</a:t>
            </a:r>
            <a:endParaRPr lang="en-GB" dirty="0"/>
          </a:p>
          <a:p>
            <a:pPr marL="914400" lvl="2" indent="0">
              <a:buNone/>
            </a:pPr>
            <a:r>
              <a:rPr lang="en-GB" dirty="0"/>
              <a:t>    &lt;do stuff&gt;</a:t>
            </a:r>
          </a:p>
          <a:p>
            <a:pPr lvl="1"/>
            <a:endParaRPr lang="en-GB" dirty="0"/>
          </a:p>
          <a:p>
            <a:r>
              <a:rPr lang="en-GB" u="sng" dirty="0" smtClean="0"/>
              <a:t>Exercise</a:t>
            </a:r>
            <a:r>
              <a:rPr lang="en-GB" dirty="0" smtClean="0"/>
              <a:t> : tests </a:t>
            </a:r>
            <a:r>
              <a:rPr lang="en-GB" dirty="0"/>
              <a:t>for your </a:t>
            </a:r>
            <a:r>
              <a:rPr lang="en-GB" dirty="0" smtClean="0"/>
              <a:t>code including </a:t>
            </a:r>
            <a:r>
              <a:rPr lang="en-GB" dirty="0"/>
              <a:t>exceptions – use TDD </a:t>
            </a:r>
            <a:r>
              <a:rPr lang="en-GB" dirty="0" smtClean="0"/>
              <a:t>to </a:t>
            </a:r>
            <a:r>
              <a:rPr lang="en-GB" dirty="0"/>
              <a:t>expand the functionality of your </a:t>
            </a:r>
            <a:r>
              <a:rPr lang="en-GB" dirty="0" smtClean="0"/>
              <a:t>classes.</a:t>
            </a:r>
            <a:endParaRPr lang="en-GB" dirty="0"/>
          </a:p>
          <a:p>
            <a:endParaRPr lang="en-GB" u="sng" dirty="0"/>
          </a:p>
          <a:p>
            <a:endParaRPr lang="en-GB" u="sng" dirty="0"/>
          </a:p>
        </p:txBody>
      </p:sp>
      <p:sp>
        <p:nvSpPr>
          <p:cNvPr id="4" name="Slide Number Placeholder 3"/>
          <p:cNvSpPr>
            <a:spLocks noGrp="1"/>
          </p:cNvSpPr>
          <p:nvPr>
            <p:ph type="sldNum" sz="quarter" idx="10"/>
          </p:nvPr>
        </p:nvSpPr>
        <p:spPr/>
        <p:txBody>
          <a:bodyPr/>
          <a:lstStyle/>
          <a:p>
            <a:fld id="{05C2C559-1427-4471-9261-604C62308E09}" type="slidenum">
              <a:rPr lang="en-GB" altLang="en-US" smtClean="0"/>
              <a:pPr/>
              <a:t>27</a:t>
            </a:fld>
            <a:endParaRPr lang="en-GB" altLang="en-US" dirty="0"/>
          </a:p>
        </p:txBody>
      </p:sp>
    </p:spTree>
    <p:extLst>
      <p:ext uri="{BB962C8B-B14F-4D97-AF65-F5344CB8AC3E}">
        <p14:creationId xmlns:p14="http://schemas.microsoft.com/office/powerpoint/2010/main" val="67424145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(2)</a:t>
            </a:r>
            <a:endParaRPr lang="en-GB" dirty="0"/>
          </a:p>
        </p:txBody>
      </p:sp>
      <p:sp>
        <p:nvSpPr>
          <p:cNvPr id="3" name="Content Placeholder 2"/>
          <p:cNvSpPr>
            <a:spLocks noGrp="1"/>
          </p:cNvSpPr>
          <p:nvPr>
            <p:ph idx="1"/>
          </p:nvPr>
        </p:nvSpPr>
        <p:spPr/>
        <p:txBody>
          <a:bodyPr/>
          <a:lstStyle/>
          <a:p>
            <a:r>
              <a:rPr lang="en-GB" dirty="0" smtClean="0"/>
              <a:t>Using function based testing doesn’t allow you to keep information for the test run other than by using global variables, BAD!!!!</a:t>
            </a:r>
          </a:p>
          <a:p>
            <a:r>
              <a:rPr lang="en-GB" dirty="0" smtClean="0"/>
              <a:t>Use class based testing in </a:t>
            </a:r>
            <a:r>
              <a:rPr lang="en-GB" dirty="0" err="1" smtClean="0"/>
              <a:t>nosetest</a:t>
            </a:r>
            <a:r>
              <a:rPr lang="en-GB" dirty="0" smtClean="0"/>
              <a:t> framework:</a:t>
            </a:r>
          </a:p>
          <a:p>
            <a:pPr lvl="1"/>
            <a:r>
              <a:rPr lang="en-GB" dirty="0" smtClean="0"/>
              <a:t>Naming convention</a:t>
            </a:r>
          </a:p>
          <a:p>
            <a:pPr lvl="1"/>
            <a:r>
              <a:rPr lang="en-GB" dirty="0" smtClean="0"/>
              <a:t>Class setup and teardown</a:t>
            </a:r>
          </a:p>
          <a:p>
            <a:pPr lvl="1"/>
            <a:r>
              <a:rPr lang="en-GB" dirty="0" smtClean="0"/>
              <a:t>Method setup and teardown</a:t>
            </a:r>
          </a:p>
          <a:p>
            <a:pPr lvl="1"/>
            <a:r>
              <a:rPr lang="en-GB" dirty="0" smtClean="0"/>
              <a:t>Hold data with </a:t>
            </a:r>
            <a:r>
              <a:rPr lang="en-GB" dirty="0" err="1" smtClean="0"/>
              <a:t>self.attribute</a:t>
            </a:r>
            <a:r>
              <a:rPr lang="en-GB" dirty="0" smtClean="0"/>
              <a:t>=data</a:t>
            </a:r>
          </a:p>
          <a:p>
            <a:pPr lvl="1"/>
            <a:r>
              <a:rPr lang="en-GB" dirty="0" smtClean="0"/>
              <a:t>Same </a:t>
            </a:r>
            <a:r>
              <a:rPr lang="en-GB" dirty="0" err="1" smtClean="0"/>
              <a:t>nosetools</a:t>
            </a:r>
            <a:r>
              <a:rPr lang="en-GB" dirty="0" smtClean="0"/>
              <a:t> assertion methods available</a:t>
            </a:r>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28</a:t>
            </a:fld>
            <a:endParaRPr lang="en-GB" altLang="en-US" dirty="0"/>
          </a:p>
        </p:txBody>
      </p:sp>
    </p:spTree>
    <p:extLst>
      <p:ext uri="{BB962C8B-B14F-4D97-AF65-F5344CB8AC3E}">
        <p14:creationId xmlns:p14="http://schemas.microsoft.com/office/powerpoint/2010/main" val="23799256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Admin</a:t>
            </a:r>
            <a:endParaRPr lang="en-GB" dirty="0"/>
          </a:p>
        </p:txBody>
      </p:sp>
      <p:sp>
        <p:nvSpPr>
          <p:cNvPr id="3" name="Content Placeholder 2"/>
          <p:cNvSpPr>
            <a:spLocks noGrp="1"/>
          </p:cNvSpPr>
          <p:nvPr>
            <p:ph idx="1"/>
          </p:nvPr>
        </p:nvSpPr>
        <p:spPr/>
        <p:txBody>
          <a:bodyPr/>
          <a:lstStyle/>
          <a:p>
            <a:r>
              <a:rPr lang="en-GB" dirty="0" smtClean="0"/>
              <a:t>Feedback</a:t>
            </a:r>
          </a:p>
          <a:p>
            <a:r>
              <a:rPr lang="en-GB" dirty="0" smtClean="0"/>
              <a:t>Post-course assessment</a:t>
            </a:r>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29</a:t>
            </a:fld>
            <a:endParaRPr lang="en-GB" altLang="en-US" dirty="0"/>
          </a:p>
        </p:txBody>
      </p:sp>
    </p:spTree>
    <p:extLst>
      <p:ext uri="{BB962C8B-B14F-4D97-AF65-F5344CB8AC3E}">
        <p14:creationId xmlns:p14="http://schemas.microsoft.com/office/powerpoint/2010/main" val="29525352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Overview</a:t>
            </a:r>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3</a:t>
            </a:fld>
            <a:endParaRPr lang="en-GB" altLang="en-US" dirty="0"/>
          </a:p>
        </p:txBody>
      </p:sp>
      <p:sp>
        <p:nvSpPr>
          <p:cNvPr id="5" name="Content Placeholder 4"/>
          <p:cNvSpPr>
            <a:spLocks noGrp="1"/>
          </p:cNvSpPr>
          <p:nvPr>
            <p:ph idx="11"/>
          </p:nvPr>
        </p:nvSpPr>
        <p:spPr/>
        <p:txBody>
          <a:bodyPr/>
          <a:lstStyle/>
          <a:p>
            <a:r>
              <a:rPr lang="en-GB" dirty="0" smtClean="0"/>
              <a:t>Day 1</a:t>
            </a:r>
          </a:p>
          <a:p>
            <a:pPr lvl="1"/>
            <a:r>
              <a:rPr lang="en-GB" dirty="0" smtClean="0"/>
              <a:t>Shifting your thinking</a:t>
            </a:r>
          </a:p>
          <a:p>
            <a:pPr lvl="1"/>
            <a:r>
              <a:rPr lang="en-GB" dirty="0" smtClean="0"/>
              <a:t>OO basics &amp; concepts</a:t>
            </a:r>
          </a:p>
          <a:p>
            <a:pPr lvl="1"/>
            <a:r>
              <a:rPr lang="en-GB" dirty="0" smtClean="0"/>
              <a:t>Design methodology</a:t>
            </a:r>
            <a:endParaRPr lang="en-GB" dirty="0"/>
          </a:p>
          <a:p>
            <a:pPr lvl="1"/>
            <a:r>
              <a:rPr lang="en-GB" dirty="0" smtClean="0"/>
              <a:t>Diagrams</a:t>
            </a:r>
          </a:p>
          <a:p>
            <a:pPr lvl="1"/>
            <a:r>
              <a:rPr lang="en-GB" dirty="0" smtClean="0"/>
              <a:t>Python syntax</a:t>
            </a:r>
            <a:endParaRPr lang="en-GB" dirty="0"/>
          </a:p>
          <a:p>
            <a:pPr lvl="1"/>
            <a:endParaRPr lang="en-GB" dirty="0" smtClean="0"/>
          </a:p>
        </p:txBody>
      </p:sp>
      <p:sp>
        <p:nvSpPr>
          <p:cNvPr id="6" name="Content Placeholder 5"/>
          <p:cNvSpPr>
            <a:spLocks noGrp="1"/>
          </p:cNvSpPr>
          <p:nvPr>
            <p:ph idx="12"/>
          </p:nvPr>
        </p:nvSpPr>
        <p:spPr/>
        <p:txBody>
          <a:bodyPr/>
          <a:lstStyle/>
          <a:p>
            <a:r>
              <a:rPr lang="en-GB" dirty="0"/>
              <a:t>Day 2</a:t>
            </a:r>
          </a:p>
          <a:p>
            <a:pPr lvl="1"/>
            <a:r>
              <a:rPr lang="en-GB" dirty="0" smtClean="0"/>
              <a:t>More OO concepts</a:t>
            </a:r>
          </a:p>
          <a:p>
            <a:pPr lvl="1"/>
            <a:r>
              <a:rPr lang="en-GB" dirty="0" smtClean="0"/>
              <a:t>Standards &amp; Naming</a:t>
            </a:r>
          </a:p>
          <a:p>
            <a:pPr lvl="1"/>
            <a:r>
              <a:rPr lang="en-GB" dirty="0"/>
              <a:t>Design patterns</a:t>
            </a:r>
          </a:p>
          <a:p>
            <a:pPr lvl="1"/>
            <a:r>
              <a:rPr lang="en-GB" dirty="0"/>
              <a:t>Exception classes</a:t>
            </a:r>
          </a:p>
          <a:p>
            <a:pPr lvl="1"/>
            <a:r>
              <a:rPr lang="en-GB" dirty="0" smtClean="0"/>
              <a:t>Testing</a:t>
            </a:r>
            <a:endParaRPr lang="en-GB" dirty="0"/>
          </a:p>
          <a:p>
            <a:pPr lvl="1"/>
            <a:r>
              <a:rPr lang="en-GB" dirty="0"/>
              <a:t>Admin</a:t>
            </a:r>
          </a:p>
          <a:p>
            <a:pPr lvl="1"/>
            <a:r>
              <a:rPr lang="en-GB" dirty="0"/>
              <a:t>Q &amp; A</a:t>
            </a:r>
          </a:p>
          <a:p>
            <a:pPr lvl="1"/>
            <a:endParaRPr lang="en-GB" dirty="0"/>
          </a:p>
          <a:p>
            <a:pPr lvl="1"/>
            <a:endParaRPr lang="en-GB" dirty="0" smtClean="0"/>
          </a:p>
          <a:p>
            <a:pPr lvl="1"/>
            <a:endParaRPr lang="en-GB" dirty="0" smtClean="0"/>
          </a:p>
        </p:txBody>
      </p:sp>
    </p:spTree>
    <p:extLst>
      <p:ext uri="{BB962C8B-B14F-4D97-AF65-F5344CB8AC3E}">
        <p14:creationId xmlns:p14="http://schemas.microsoft.com/office/powerpoint/2010/main" val="7284058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 &amp; A session</a:t>
            </a:r>
            <a:endParaRPr lang="en-GB" dirty="0"/>
          </a:p>
        </p:txBody>
      </p:sp>
      <p:sp>
        <p:nvSpPr>
          <p:cNvPr id="3" name="Content Placeholder 2"/>
          <p:cNvSpPr>
            <a:spLocks noGrp="1"/>
          </p:cNvSpPr>
          <p:nvPr>
            <p:ph idx="1"/>
          </p:nvPr>
        </p:nvSpPr>
        <p:spPr/>
        <p:txBody>
          <a:bodyPr/>
          <a:lstStyle/>
          <a:p>
            <a:r>
              <a:rPr lang="en-GB" dirty="0" smtClean="0"/>
              <a:t>Any topics we’ve talked about so far</a:t>
            </a:r>
          </a:p>
          <a:p>
            <a:pPr lvl="1"/>
            <a:r>
              <a:rPr lang="en-GB" dirty="0" smtClean="0"/>
              <a:t>Unclear what to do</a:t>
            </a:r>
          </a:p>
          <a:p>
            <a:pPr lvl="1"/>
            <a:r>
              <a:rPr lang="en-GB" dirty="0" smtClean="0"/>
              <a:t>Why it’s done</a:t>
            </a:r>
          </a:p>
          <a:p>
            <a:pPr lvl="1"/>
            <a:r>
              <a:rPr lang="en-GB" dirty="0" smtClean="0"/>
              <a:t>Further info.</a:t>
            </a:r>
          </a:p>
          <a:p>
            <a:pPr lvl="1"/>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30</a:t>
            </a:fld>
            <a:endParaRPr lang="en-GB" altLang="en-US" dirty="0"/>
          </a:p>
        </p:txBody>
      </p:sp>
    </p:spTree>
    <p:extLst>
      <p:ext uri="{BB962C8B-B14F-4D97-AF65-F5344CB8AC3E}">
        <p14:creationId xmlns:p14="http://schemas.microsoft.com/office/powerpoint/2010/main" val="298564519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484784"/>
            <a:ext cx="4891310" cy="395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0D533CBF-1D1D-4C29-AE4D-E36A7FE83E9F}" type="slidenum">
              <a:rPr lang="en-GB" altLang="en-US" smtClean="0"/>
              <a:pPr/>
              <a:t>31</a:t>
            </a:fld>
            <a:endParaRPr lang="en-GB" altLang="en-US" dirty="0"/>
          </a:p>
        </p:txBody>
      </p:sp>
    </p:spTree>
    <p:extLst>
      <p:ext uri="{BB962C8B-B14F-4D97-AF65-F5344CB8AC3E}">
        <p14:creationId xmlns:p14="http://schemas.microsoft.com/office/powerpoint/2010/main" val="40352556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Day 1</a:t>
            </a:r>
            <a:endParaRPr lang="en-GB" dirty="0"/>
          </a:p>
        </p:txBody>
      </p:sp>
      <p:sp>
        <p:nvSpPr>
          <p:cNvPr id="7" name="Text Placeholder 6"/>
          <p:cNvSpPr>
            <a:spLocks noGrp="1"/>
          </p:cNvSpPr>
          <p:nvPr>
            <p:ph type="body" idx="1"/>
          </p:nvPr>
        </p:nvSpPr>
        <p:spPr/>
        <p:txBody>
          <a:bodyPr/>
          <a:lstStyle/>
          <a:p>
            <a:r>
              <a:rPr lang="en-US" altLang="en-US" dirty="0"/>
              <a:t>Software Development for Environmental Scientists</a:t>
            </a:r>
            <a:endParaRPr lang="en-GB" dirty="0"/>
          </a:p>
        </p:txBody>
      </p:sp>
      <p:sp>
        <p:nvSpPr>
          <p:cNvPr id="5" name="Slide Number Placeholder 4"/>
          <p:cNvSpPr>
            <a:spLocks noGrp="1"/>
          </p:cNvSpPr>
          <p:nvPr>
            <p:ph type="sldNum" sz="quarter" idx="10"/>
          </p:nvPr>
        </p:nvSpPr>
        <p:spPr/>
        <p:txBody>
          <a:bodyPr/>
          <a:lstStyle/>
          <a:p>
            <a:fld id="{DF65DEEF-AD9D-4756-A95B-1D0F9F6A97B6}" type="slidenum">
              <a:rPr lang="en-GB" altLang="en-US" smtClean="0"/>
              <a:pPr/>
              <a:t>4</a:t>
            </a:fld>
            <a:endParaRPr lang="en-GB" altLang="en-US" dirty="0"/>
          </a:p>
        </p:txBody>
      </p:sp>
    </p:spTree>
    <p:extLst>
      <p:ext uri="{BB962C8B-B14F-4D97-AF65-F5344CB8AC3E}">
        <p14:creationId xmlns:p14="http://schemas.microsoft.com/office/powerpoint/2010/main" val="358144651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Transitioning </a:t>
            </a:r>
            <a:r>
              <a:rPr lang="en-GB"/>
              <a:t>to the OO </a:t>
            </a:r>
            <a:r>
              <a:rPr lang="en-GB" smtClean="0"/>
              <a:t>Paradigm</a:t>
            </a:r>
            <a:endParaRPr lang="en-GB"/>
          </a:p>
        </p:txBody>
      </p:sp>
      <p:sp>
        <p:nvSpPr>
          <p:cNvPr id="3" name="Content Placeholder 2"/>
          <p:cNvSpPr>
            <a:spLocks noGrp="1"/>
          </p:cNvSpPr>
          <p:nvPr>
            <p:ph idx="1"/>
          </p:nvPr>
        </p:nvSpPr>
        <p:spPr/>
        <p:txBody>
          <a:bodyPr/>
          <a:lstStyle/>
          <a:p>
            <a:r>
              <a:rPr lang="en-GB"/>
              <a:t>Rather than having a main </a:t>
            </a:r>
            <a:r>
              <a:rPr lang="en-GB" smtClean="0"/>
              <a:t>program to </a:t>
            </a:r>
            <a:r>
              <a:rPr lang="en-GB"/>
              <a:t>do </a:t>
            </a:r>
            <a:r>
              <a:rPr lang="en-GB" smtClean="0"/>
              <a:t>everything, populate </a:t>
            </a:r>
            <a:r>
              <a:rPr lang="en-GB"/>
              <a:t>your system with </a:t>
            </a:r>
            <a:r>
              <a:rPr lang="en-GB" smtClean="0"/>
              <a:t>objects </a:t>
            </a:r>
            <a:r>
              <a:rPr lang="en-GB"/>
              <a:t>that can do things for </a:t>
            </a:r>
            <a:r>
              <a:rPr lang="en-GB" smtClean="0"/>
              <a:t>themselves.</a:t>
            </a:r>
          </a:p>
          <a:p>
            <a:pPr lvl="1"/>
            <a:r>
              <a:rPr lang="en-GB"/>
              <a:t>You are an instructor at a conference. Your session is over and now </a:t>
            </a:r>
            <a:r>
              <a:rPr lang="en-GB" smtClean="0"/>
              <a:t>conference </a:t>
            </a:r>
            <a:r>
              <a:rPr lang="en-GB"/>
              <a:t>attendees need to go to their next </a:t>
            </a:r>
            <a:r>
              <a:rPr lang="en-GB" smtClean="0"/>
              <a:t>session.</a:t>
            </a:r>
            <a:endParaRPr lang="en-GB"/>
          </a:p>
          <a:p>
            <a:r>
              <a:rPr lang="en-GB" smtClean="0"/>
              <a:t>How would functional decomposition design cope with this?</a:t>
            </a:r>
          </a:p>
          <a:p>
            <a:r>
              <a:rPr lang="en-GB" smtClean="0"/>
              <a:t>Would </a:t>
            </a:r>
            <a:r>
              <a:rPr lang="en-GB"/>
              <a:t>you do this in real life</a:t>
            </a:r>
            <a:r>
              <a:rPr lang="en-GB" smtClean="0"/>
              <a:t>?</a:t>
            </a:r>
          </a:p>
          <a:p>
            <a:pPr lvl="1"/>
            <a:r>
              <a:rPr lang="en-GB" smtClean="0"/>
              <a:t>OF COURSE NOT!!!</a:t>
            </a:r>
          </a:p>
          <a:p>
            <a:r>
              <a:rPr lang="en-GB" smtClean="0"/>
              <a:t>What would you do instead?</a:t>
            </a:r>
            <a:endParaRPr lang="en-GB"/>
          </a:p>
          <a:p>
            <a:endParaRPr lang="en-GB"/>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5</a:t>
            </a:fld>
            <a:endParaRPr lang="en-GB" altLang="en-US" dirty="0"/>
          </a:p>
        </p:txBody>
      </p:sp>
    </p:spTree>
    <p:extLst>
      <p:ext uri="{BB962C8B-B14F-4D97-AF65-F5344CB8AC3E}">
        <p14:creationId xmlns:p14="http://schemas.microsoft.com/office/powerpoint/2010/main" val="13646252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Oriented Design - basics</a:t>
            </a:r>
            <a:endParaRPr lang="en-GB" dirty="0"/>
          </a:p>
        </p:txBody>
      </p:sp>
      <p:sp>
        <p:nvSpPr>
          <p:cNvPr id="3" name="Content Placeholder 2"/>
          <p:cNvSpPr>
            <a:spLocks noGrp="1"/>
          </p:cNvSpPr>
          <p:nvPr>
            <p:ph idx="1"/>
          </p:nvPr>
        </p:nvSpPr>
        <p:spPr/>
        <p:txBody>
          <a:bodyPr/>
          <a:lstStyle/>
          <a:p>
            <a:r>
              <a:rPr lang="en-GB" dirty="0" smtClean="0"/>
              <a:t>Highly cohesive, minimally coupled</a:t>
            </a:r>
          </a:p>
          <a:p>
            <a:r>
              <a:rPr lang="en-GB" dirty="0" smtClean="0"/>
              <a:t>Abstraction</a:t>
            </a:r>
          </a:p>
          <a:p>
            <a:r>
              <a:rPr lang="en-GB" dirty="0" smtClean="0"/>
              <a:t>Encapsulation</a:t>
            </a:r>
          </a:p>
          <a:p>
            <a:r>
              <a:rPr lang="en-GB" dirty="0" smtClean="0"/>
              <a:t>Polymorphism</a:t>
            </a:r>
          </a:p>
          <a:p>
            <a:r>
              <a:rPr lang="en-GB" dirty="0" smtClean="0"/>
              <a:t>Inheritance</a:t>
            </a:r>
          </a:p>
          <a:p>
            <a:r>
              <a:rPr lang="en-GB" dirty="0" smtClean="0"/>
              <a:t>Object, Class, Method, Message, Interface</a:t>
            </a:r>
          </a:p>
          <a:p>
            <a:pPr lvl="1"/>
            <a:endParaRPr lang="en-GB" dirty="0"/>
          </a:p>
          <a:p>
            <a:r>
              <a:rPr lang="en-GB" u="sng" dirty="0" smtClean="0"/>
              <a:t>Exercise</a:t>
            </a:r>
            <a:endParaRPr lang="en-GB" dirty="0"/>
          </a:p>
          <a:p>
            <a:pPr lvl="1"/>
            <a:r>
              <a:rPr lang="en-GB" dirty="0" smtClean="0"/>
              <a:t>identify relationships, methods </a:t>
            </a:r>
            <a:r>
              <a:rPr lang="en-GB" dirty="0"/>
              <a:t>and attributes</a:t>
            </a:r>
            <a:endParaRPr lang="en-GB" u="sng" dirty="0"/>
          </a:p>
          <a:p>
            <a:pPr lvl="1"/>
            <a:r>
              <a:rPr lang="en-GB" dirty="0" smtClean="0"/>
              <a:t>identify objects and messages</a:t>
            </a:r>
            <a:endParaRPr lang="en-GB" dirty="0"/>
          </a:p>
          <a:p>
            <a:endParaRPr lang="en-GB" u="sng" dirty="0" smtClean="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6</a:t>
            </a:fld>
            <a:endParaRPr lang="en-GB" altLang="en-US" dirty="0"/>
          </a:p>
        </p:txBody>
      </p:sp>
    </p:spTree>
    <p:extLst>
      <p:ext uri="{BB962C8B-B14F-4D97-AF65-F5344CB8AC3E}">
        <p14:creationId xmlns:p14="http://schemas.microsoft.com/office/powerpoint/2010/main" val="37493605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Python Objects</a:t>
            </a:r>
            <a:endParaRPr lang="en-GB"/>
          </a:p>
        </p:txBody>
      </p:sp>
      <p:sp>
        <p:nvSpPr>
          <p:cNvPr id="6" name="Content Placeholder 5"/>
          <p:cNvSpPr>
            <a:spLocks noGrp="1"/>
          </p:cNvSpPr>
          <p:nvPr>
            <p:ph idx="1"/>
          </p:nvPr>
        </p:nvSpPr>
        <p:spPr/>
        <p:txBody>
          <a:bodyPr/>
          <a:lstStyle/>
          <a:p>
            <a:r>
              <a:rPr lang="en-GB" dirty="0" smtClean="0"/>
              <a:t>Integer</a:t>
            </a:r>
          </a:p>
          <a:p>
            <a:r>
              <a:rPr lang="en-GB" dirty="0" smtClean="0"/>
              <a:t>Float</a:t>
            </a:r>
          </a:p>
          <a:p>
            <a:r>
              <a:rPr lang="en-GB" dirty="0" smtClean="0"/>
              <a:t>String</a:t>
            </a:r>
          </a:p>
          <a:p>
            <a:r>
              <a:rPr lang="en-GB" dirty="0" smtClean="0"/>
              <a:t>Double</a:t>
            </a:r>
          </a:p>
          <a:p>
            <a:r>
              <a:rPr lang="en-GB" dirty="0" smtClean="0"/>
              <a:t>List</a:t>
            </a:r>
          </a:p>
          <a:p>
            <a:r>
              <a:rPr lang="en-GB" dirty="0" smtClean="0"/>
              <a:t>Dictionary</a:t>
            </a:r>
          </a:p>
          <a:p>
            <a:r>
              <a:rPr lang="en-GB" dirty="0" smtClean="0"/>
              <a:t>Everything is an object </a:t>
            </a:r>
          </a:p>
          <a:p>
            <a:endParaRPr lang="en-GB" dirty="0"/>
          </a:p>
          <a:p>
            <a:r>
              <a:rPr lang="en-GB" u="sng" dirty="0" smtClean="0"/>
              <a:t>Exercise</a:t>
            </a:r>
            <a:r>
              <a:rPr lang="en-GB" dirty="0" smtClean="0"/>
              <a:t>: Explore some Python objects.</a:t>
            </a:r>
            <a:endParaRPr lang="en-GB" u="sng" dirty="0"/>
          </a:p>
        </p:txBody>
      </p:sp>
      <p:sp>
        <p:nvSpPr>
          <p:cNvPr id="4" name="Slide Number Placeholder 3"/>
          <p:cNvSpPr>
            <a:spLocks noGrp="1"/>
          </p:cNvSpPr>
          <p:nvPr>
            <p:ph type="sldNum" sz="quarter" idx="10"/>
          </p:nvPr>
        </p:nvSpPr>
        <p:spPr/>
        <p:txBody>
          <a:bodyPr/>
          <a:lstStyle/>
          <a:p>
            <a:fld id="{05C2C559-1427-4471-9261-604C62308E09}" type="slidenum">
              <a:rPr lang="en-GB" altLang="en-US" smtClean="0"/>
              <a:pPr/>
              <a:t>7</a:t>
            </a:fld>
            <a:endParaRPr lang="en-GB" altLang="en-US" dirty="0"/>
          </a:p>
        </p:txBody>
      </p:sp>
    </p:spTree>
    <p:extLst>
      <p:ext uri="{BB962C8B-B14F-4D97-AF65-F5344CB8AC3E}">
        <p14:creationId xmlns:p14="http://schemas.microsoft.com/office/powerpoint/2010/main" val="32292073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OO concepts</a:t>
            </a:r>
            <a:endParaRPr lang="en-GB" dirty="0"/>
          </a:p>
        </p:txBody>
      </p:sp>
      <p:sp>
        <p:nvSpPr>
          <p:cNvPr id="3" name="Content Placeholder 2"/>
          <p:cNvSpPr>
            <a:spLocks noGrp="1"/>
          </p:cNvSpPr>
          <p:nvPr>
            <p:ph idx="1"/>
          </p:nvPr>
        </p:nvSpPr>
        <p:spPr/>
        <p:txBody>
          <a:bodyPr/>
          <a:lstStyle/>
          <a:p>
            <a:r>
              <a:rPr lang="en-GB" dirty="0" smtClean="0"/>
              <a:t>Static/class vs instance attributes</a:t>
            </a:r>
          </a:p>
          <a:p>
            <a:r>
              <a:rPr lang="en-GB" dirty="0" smtClean="0"/>
              <a:t>Constructors &amp; destructors</a:t>
            </a:r>
          </a:p>
          <a:p>
            <a:r>
              <a:rPr lang="en-GB" dirty="0" smtClean="0"/>
              <a:t>Overloading</a:t>
            </a:r>
          </a:p>
          <a:p>
            <a:r>
              <a:rPr lang="en-GB" dirty="0" smtClean="0"/>
              <a:t>Overriding</a:t>
            </a:r>
          </a:p>
          <a:p>
            <a:r>
              <a:rPr lang="en-GB" dirty="0" smtClean="0"/>
              <a:t>Scope and privacy</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8</a:t>
            </a:fld>
            <a:endParaRPr lang="en-GB" altLang="en-US" dirty="0"/>
          </a:p>
        </p:txBody>
      </p:sp>
    </p:spTree>
    <p:extLst>
      <p:ext uri="{BB962C8B-B14F-4D97-AF65-F5344CB8AC3E}">
        <p14:creationId xmlns:p14="http://schemas.microsoft.com/office/powerpoint/2010/main" val="126050621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Methodology</a:t>
            </a:r>
            <a:endParaRPr lang="en-GB"/>
          </a:p>
        </p:txBody>
      </p:sp>
      <p:sp>
        <p:nvSpPr>
          <p:cNvPr id="3" name="Content Placeholder 2"/>
          <p:cNvSpPr>
            <a:spLocks noGrp="1"/>
          </p:cNvSpPr>
          <p:nvPr>
            <p:ph idx="1"/>
          </p:nvPr>
        </p:nvSpPr>
        <p:spPr/>
        <p:txBody>
          <a:bodyPr/>
          <a:lstStyle/>
          <a:p>
            <a:r>
              <a:rPr lang="en-GB" dirty="0" smtClean="0"/>
              <a:t>Identify scope </a:t>
            </a:r>
          </a:p>
          <a:p>
            <a:r>
              <a:rPr lang="en-GB" dirty="0" smtClean="0"/>
              <a:t>Identify </a:t>
            </a:r>
            <a:r>
              <a:rPr lang="en-GB" dirty="0"/>
              <a:t>key </a:t>
            </a:r>
            <a:r>
              <a:rPr lang="en-GB" dirty="0" smtClean="0"/>
              <a:t>domain concepts</a:t>
            </a:r>
          </a:p>
          <a:p>
            <a:r>
              <a:rPr lang="en-GB" dirty="0" smtClean="0"/>
              <a:t>Detailed requirements</a:t>
            </a:r>
          </a:p>
          <a:p>
            <a:r>
              <a:rPr lang="en-GB" dirty="0" smtClean="0"/>
              <a:t>Object behaviour</a:t>
            </a:r>
          </a:p>
          <a:p>
            <a:endParaRPr lang="en-GB" dirty="0"/>
          </a:p>
          <a:p>
            <a:r>
              <a:rPr lang="en-GB" dirty="0" smtClean="0"/>
              <a:t>Analysis and design are the hardest parts of OO, after that implementation is a doddle!</a:t>
            </a:r>
          </a:p>
          <a:p>
            <a:endParaRPr lang="en-GB" dirty="0"/>
          </a:p>
          <a:p>
            <a:r>
              <a:rPr lang="en-GB" dirty="0" smtClean="0"/>
              <a:t>Exercise: Library – identify objects and messages</a:t>
            </a:r>
          </a:p>
          <a:p>
            <a:pPr marL="0" indent="0">
              <a:buNone/>
            </a:pPr>
            <a:endParaRPr lang="en-GB" dirty="0"/>
          </a:p>
        </p:txBody>
      </p:sp>
      <p:sp>
        <p:nvSpPr>
          <p:cNvPr id="4" name="Slide Number Placeholder 3"/>
          <p:cNvSpPr>
            <a:spLocks noGrp="1"/>
          </p:cNvSpPr>
          <p:nvPr>
            <p:ph type="sldNum" sz="quarter" idx="10"/>
          </p:nvPr>
        </p:nvSpPr>
        <p:spPr/>
        <p:txBody>
          <a:bodyPr/>
          <a:lstStyle/>
          <a:p>
            <a:fld id="{0D533CBF-1D1D-4C29-AE4D-E36A7FE83E9F}" type="slidenum">
              <a:rPr lang="en-GB" altLang="en-US" smtClean="0"/>
              <a:pPr/>
              <a:t>9</a:t>
            </a:fld>
            <a:endParaRPr lang="en-GB" altLang="en-US" dirty="0"/>
          </a:p>
        </p:txBody>
      </p:sp>
    </p:spTree>
    <p:extLst>
      <p:ext uri="{BB962C8B-B14F-4D97-AF65-F5344CB8AC3E}">
        <p14:creationId xmlns:p14="http://schemas.microsoft.com/office/powerpoint/2010/main" val="18049294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EA-PP-Template-STANDARD-WIDTH-v-1">
  <a:themeElements>
    <a:clrScheme name="Custom 1">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Orange">
        <a:dk1>
          <a:srgbClr val="50535A"/>
        </a:dk1>
        <a:lt1>
          <a:srgbClr val="FFFFFF"/>
        </a:lt1>
        <a:dk2>
          <a:srgbClr val="000000"/>
        </a:dk2>
        <a:lt2>
          <a:srgbClr val="E0E0E1"/>
        </a:lt2>
        <a:accent1>
          <a:srgbClr val="EF7945"/>
        </a:accent1>
        <a:accent2>
          <a:srgbClr val="D2002E"/>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Jade">
        <a:dk1>
          <a:srgbClr val="50535A"/>
        </a:dk1>
        <a:lt1>
          <a:srgbClr val="FFFFFF"/>
        </a:lt1>
        <a:dk2>
          <a:srgbClr val="000000"/>
        </a:dk2>
        <a:lt2>
          <a:srgbClr val="E0E0E1"/>
        </a:lt2>
        <a:accent1>
          <a:srgbClr val="009A84"/>
        </a:accent1>
        <a:accent2>
          <a:srgbClr val="EF7945"/>
        </a:accent2>
        <a:accent3>
          <a:srgbClr val="D2002E"/>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Green">
        <a:dk1>
          <a:srgbClr val="50535A"/>
        </a:dk1>
        <a:lt1>
          <a:srgbClr val="FFFFFF"/>
        </a:lt1>
        <a:dk2>
          <a:srgbClr val="000000"/>
        </a:dk2>
        <a:lt2>
          <a:srgbClr val="E0E0E1"/>
        </a:lt2>
        <a:accent1>
          <a:srgbClr val="8ABD24"/>
        </a:accent1>
        <a:accent2>
          <a:srgbClr val="EF7945"/>
        </a:accent2>
        <a:accent3>
          <a:srgbClr val="009A84"/>
        </a:accent3>
        <a:accent4>
          <a:srgbClr val="D2002E"/>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Cyan">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ink">
        <a:dk1>
          <a:srgbClr val="50535A"/>
        </a:dk1>
        <a:lt1>
          <a:srgbClr val="FFFFFF"/>
        </a:lt1>
        <a:dk2>
          <a:srgbClr val="000000"/>
        </a:dk2>
        <a:lt2>
          <a:srgbClr val="E0E0E1"/>
        </a:lt2>
        <a:accent1>
          <a:srgbClr val="E6007E"/>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00_IEA ppt template New</Template>
  <TotalTime>66582</TotalTime>
  <Words>4568</Words>
  <Application>Microsoft Office PowerPoint</Application>
  <PresentationFormat>On-screen Show (4:3)</PresentationFormat>
  <Paragraphs>692</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Effra Bold</vt:lpstr>
      <vt:lpstr>Effra Heavy</vt:lpstr>
      <vt:lpstr>Effra Light</vt:lpstr>
      <vt:lpstr>Wingdings</vt:lpstr>
      <vt:lpstr>Rdg Vesta</vt:lpstr>
      <vt:lpstr>Effra</vt:lpstr>
      <vt:lpstr>IEA-PP-Template-STANDARD-WIDTH-v-1</vt:lpstr>
      <vt:lpstr>Software Development for Environmental Scientists</vt:lpstr>
      <vt:lpstr>Introductions</vt:lpstr>
      <vt:lpstr>Course Overview</vt:lpstr>
      <vt:lpstr>Day 1</vt:lpstr>
      <vt:lpstr>Transitioning to the OO Paradigm</vt:lpstr>
      <vt:lpstr>Object Oriented Design - basics</vt:lpstr>
      <vt:lpstr>Python Objects</vt:lpstr>
      <vt:lpstr>OO concepts</vt:lpstr>
      <vt:lpstr>The Methodology</vt:lpstr>
      <vt:lpstr>Modelling the problem: CRC</vt:lpstr>
      <vt:lpstr>What is a well-formed class?</vt:lpstr>
      <vt:lpstr>Diagrams</vt:lpstr>
      <vt:lpstr>Class Diagram</vt:lpstr>
      <vt:lpstr>Sequence Diagram</vt:lpstr>
      <vt:lpstr>Python syntax</vt:lpstr>
      <vt:lpstr>Summary</vt:lpstr>
      <vt:lpstr>Day 2</vt:lpstr>
      <vt:lpstr>Concepts of Object Technology - revision</vt:lpstr>
      <vt:lpstr>More OO concepts</vt:lpstr>
      <vt:lpstr>Standards &amp; Naming</vt:lpstr>
      <vt:lpstr>Design Patterns</vt:lpstr>
      <vt:lpstr>GoF pattern: singleton</vt:lpstr>
      <vt:lpstr>GoF pattern: factory method</vt:lpstr>
      <vt:lpstr>GoF pattern: visitor</vt:lpstr>
      <vt:lpstr>GoF patter: iterator</vt:lpstr>
      <vt:lpstr>Exceptions and Exception Classes</vt:lpstr>
      <vt:lpstr>Testing (1)</vt:lpstr>
      <vt:lpstr>Testing (2)</vt:lpstr>
      <vt:lpstr>Admin</vt:lpstr>
      <vt:lpstr>Q &amp; A session</vt:lpstr>
      <vt:lpstr>PowerPoint Presentation</vt:lpstr>
    </vt:vector>
  </TitlesOfParts>
  <Company>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for Environmental Scientists</dc:title>
  <dc:creator>Jane Lewis</dc:creator>
  <cp:lastModifiedBy>Jane Lewis</cp:lastModifiedBy>
  <cp:revision>491</cp:revision>
  <cp:lastPrinted>2015-03-23T08:39:51Z</cp:lastPrinted>
  <dcterms:created xsi:type="dcterms:W3CDTF">2014-07-30T11:38:12Z</dcterms:created>
  <dcterms:modified xsi:type="dcterms:W3CDTF">2018-03-28T12:51:28Z</dcterms:modified>
</cp:coreProperties>
</file>