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49" r:id="rId3"/>
    <p:sldId id="258" r:id="rId4"/>
    <p:sldId id="261" r:id="rId5"/>
    <p:sldId id="259" r:id="rId6"/>
    <p:sldId id="260" r:id="rId7"/>
    <p:sldId id="256" r:id="rId8"/>
    <p:sldId id="347" r:id="rId9"/>
    <p:sldId id="263" r:id="rId10"/>
    <p:sldId id="264" r:id="rId11"/>
    <p:sldId id="351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1" r:id="rId21"/>
    <p:sldId id="276" r:id="rId22"/>
    <p:sldId id="275" r:id="rId23"/>
    <p:sldId id="265" r:id="rId24"/>
    <p:sldId id="348" r:id="rId25"/>
    <p:sldId id="352" r:id="rId26"/>
    <p:sldId id="353" r:id="rId27"/>
    <p:sldId id="34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2F45-4406-4B45-B0B6-D270237383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C9CF-AA44-4655-8032-C6433D1CD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43E6-D7D0-4E89-A0E9-D319220C9D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E920-2FF3-463F-9E58-D27767E4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0F73C-53B3-4F52-B83F-649BC5592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E742-6C1F-4B6C-9771-BC27DAE6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501B-9A04-4583-96B7-168DF91C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3B57-70B7-4387-9D1E-1CB5ACFC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7E80-5DA9-4A21-AC73-36F9D8CB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3CD5C-3984-4E90-B95B-E15FF6E50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B971-8128-43AD-ADB1-CA6CDBFE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45EA-5FFE-441F-891A-D82534FF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8A0C-FD32-4A6C-AACE-98A9893B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7817-6CF8-4943-A607-3066A563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1F55B-B65A-4F35-8843-79168166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2479-7F91-429B-ADF6-8E012485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8890-EDBB-43A0-B9D7-6ADB2D8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DA14-CE7D-4A13-8940-5100A12E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D80-6E1B-45A1-8F39-3E072494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2D81-A335-4389-874A-4F40889B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8806-1688-4842-A30E-0A37F658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30F4-1DD8-4E60-9870-C2EB81AB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7450-0349-4162-9D90-F2718DB5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BB35-B107-4353-B1CD-6AFA6D40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7F0D-496C-45C7-B105-A58D8754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936C-7328-419E-A1A0-BCCF862F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4F66-D449-48D6-A8E1-77EE94C4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E164-CE3A-4746-AA09-0957AC80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F03C-9C6D-457B-9818-5F006122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38BC-87C6-4E57-836C-75A0E5C10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8A2F-F291-4853-A782-A61E47C3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A24-9102-4892-B1CD-97ADE0A8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CB4C5-F8ED-4211-B95B-40F46773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C9E12-11C0-4DAB-84F2-E5A99D02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8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8DDA-1213-4A45-80D3-D972A14A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B925-B5B0-4962-BCCE-198ED239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8280E-34DB-4C09-B328-0E01EDEE2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D1B15-217B-475C-9D21-A928586EF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32B81-8589-47AE-BBA8-28D2CE60D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70BBC-EC5D-48A7-95B1-08CF09EB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A286D-0A7E-4B8A-8F76-886560E9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BA2FE-5DC0-409F-8558-5B4102C7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314A-EE70-4029-9597-A401CA71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6EC6E-76C3-46EE-83EC-A7C5306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9F8BA-4B7A-4B56-9ECB-43AC3E5D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65AA-A799-4FBD-8224-5614AFBA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3B39B-FAD7-4E64-AFA0-2CA84291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48AE5-F6DD-4262-BC47-A88F44AB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86817-63ED-4EA6-8EA2-373A8D21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609D-3D60-4E05-973A-7223665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DE9-995D-4C05-965A-CBA23FA3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2EE6-CD4B-4263-BC15-FF6AF257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5547-0134-4C04-B7AA-DE1D1C2D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57F6-9AE4-4F75-9A1E-6D4A3436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D977E-EF01-4008-B6BA-31F7ECDD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1331-5018-4D6E-9C47-D33E5153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7E512-3C63-4704-8228-431AA4DBD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7AFB-591E-4FC5-BDF0-089C44F2F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0213-CB20-49ED-ADAA-B841DF6C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CA03-1B79-4BF4-B15E-17883BF8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2B7E-9EE2-49C3-B624-8AE2B532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1D91D-013F-468C-ABB6-261AD2A7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4137-15A6-4BB9-B461-72AAD593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2306-EF75-4485-880B-AA6DA9A41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4B56-86CC-4B14-8870-5610A9E94C1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562C-28B3-42C9-AEDC-5AA000BE2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4946-F902-4E91-8D54-72516CE1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3D9B-722D-4BE0-B3AF-C42C1EB8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2o.ai/" TargetMode="External"/><Relationship Id="rId2" Type="http://schemas.openxmlformats.org/officeDocument/2006/relationships/hyperlink" Target="https://spark.apache.org/docs/latest/ml-guid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nime.com/" TargetMode="External"/><Relationship Id="rId5" Type="http://schemas.openxmlformats.org/officeDocument/2006/relationships/hyperlink" Target="https://www.datacamp.com/community/tutorials/machine-learning-in-r" TargetMode="External"/><Relationship Id="rId4" Type="http://schemas.openxmlformats.org/officeDocument/2006/relationships/hyperlink" Target="https://spark.apache.org/docs/latest/spark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101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A0D41E-AB58-4D28-9B05-11199CC7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5735637"/>
            <a:ext cx="8686800" cy="30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Big Data	Juan Rodriguez, NYU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9D517-F762-420D-80DE-C5926443E798}"/>
              </a:ext>
            </a:extLst>
          </p:cNvPr>
          <p:cNvSpPr/>
          <p:nvPr/>
        </p:nvSpPr>
        <p:spPr>
          <a:xfrm>
            <a:off x="1" y="6040437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Source</a:t>
            </a:r>
            <a:r>
              <a:rPr lang="en-US" dirty="0"/>
              <a:t>: </a:t>
            </a:r>
            <a:r>
              <a:rPr lang="en-US" b="1" i="1" dirty="0"/>
              <a:t>Databricks, Cloudera, </a:t>
            </a:r>
            <a:br>
              <a:rPr lang="en-US" b="1" i="1" dirty="0"/>
            </a:br>
            <a:r>
              <a:rPr lang="en-US" b="1" i="1" dirty="0"/>
              <a:t>https://medium.com/@Sushil_Kumar/machine-learning-pipelines-with-spark-ml-94cd9b4c973d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9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8097-719C-4D01-A86D-298CB15E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11252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Transformers</a:t>
            </a:r>
          </a:p>
          <a:p>
            <a:pPr>
              <a:buFontTx/>
              <a:buChar char="-"/>
            </a:pPr>
            <a:r>
              <a:rPr lang="en-US" dirty="0"/>
              <a:t>functions that convert raw data in some way</a:t>
            </a:r>
          </a:p>
          <a:p>
            <a:pPr>
              <a:buFontTx/>
              <a:buChar char="-"/>
            </a:pPr>
            <a:r>
              <a:rPr lang="en-US" dirty="0"/>
              <a:t>primarily used in preprocessing or feature generation</a:t>
            </a:r>
          </a:p>
          <a:p>
            <a:r>
              <a:rPr lang="en-US" dirty="0"/>
              <a:t>technically, a Transformer implements a method </a:t>
            </a:r>
            <a:r>
              <a:rPr lang="en-US" b="1" dirty="0"/>
              <a:t>transform()</a:t>
            </a:r>
            <a:r>
              <a:rPr lang="en-US" dirty="0"/>
              <a:t>, which converts one </a:t>
            </a:r>
            <a:r>
              <a:rPr lang="en-US" dirty="0" err="1"/>
              <a:t>DataFrame</a:t>
            </a:r>
            <a:r>
              <a:rPr lang="en-US" dirty="0"/>
              <a:t> into another, generally by appending one or more columns</a:t>
            </a:r>
          </a:p>
          <a:p>
            <a:r>
              <a:rPr lang="en-US" dirty="0"/>
              <a:t>immutable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7D1F7-16F2-4B95-8BD9-5474AD466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" t="6237"/>
          <a:stretch/>
        </p:blipFill>
        <p:spPr>
          <a:xfrm>
            <a:off x="3559629" y="3417678"/>
            <a:ext cx="7282542" cy="34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6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D5E7F4-9639-B252-997F-F38BB06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90" y="2855507"/>
            <a:ext cx="10516177" cy="114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C8BC6-ABBD-47CD-AF96-95638170D5A6}"/>
              </a:ext>
            </a:extLst>
          </p:cNvPr>
          <p:cNvSpPr/>
          <p:nvPr/>
        </p:nvSpPr>
        <p:spPr>
          <a:xfrm>
            <a:off x="653142" y="770692"/>
            <a:ext cx="1051559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/>
              <a:t>Transformers</a:t>
            </a:r>
          </a:p>
          <a:p>
            <a:endParaRPr lang="en-US" sz="4000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StringIndexer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IndexToString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OneHotEncoder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VectorIndexer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Tokenizer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StopWordsRemover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240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71874-8722-4316-A2A5-10F751509F1C}"/>
              </a:ext>
            </a:extLst>
          </p:cNvPr>
          <p:cNvSpPr/>
          <p:nvPr/>
        </p:nvSpPr>
        <p:spPr>
          <a:xfrm>
            <a:off x="283028" y="297741"/>
            <a:ext cx="116259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sng" strike="noStrike" baseline="0" dirty="0" err="1"/>
              <a:t>StringIndexer</a:t>
            </a:r>
            <a:endParaRPr lang="en-US" sz="3200" b="0" i="0" u="sng" strike="noStrike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must be of type Double but we have a few features which are of the type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err="1"/>
              <a:t>StringIndexer</a:t>
            </a:r>
            <a:r>
              <a:rPr lang="en-US" sz="2400" b="1" i="1" dirty="0"/>
              <a:t> </a:t>
            </a:r>
            <a:r>
              <a:rPr lang="en-US" sz="2400" dirty="0"/>
              <a:t>is a </a:t>
            </a:r>
            <a:r>
              <a:rPr lang="en-US" sz="2400" b="1" dirty="0"/>
              <a:t>transformer</a:t>
            </a:r>
            <a:r>
              <a:rPr lang="en-US" sz="2400" dirty="0"/>
              <a:t>, which encodes a string column of labels to a column of label indices.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Indices are in (0, </a:t>
            </a:r>
            <a:r>
              <a:rPr lang="en-US" sz="2400" dirty="0" err="1"/>
              <a:t>numLabels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Ordered by label frequencies, so the most frequent label gets index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Fit method converts the column to </a:t>
            </a:r>
            <a:r>
              <a:rPr lang="en-US" sz="2400" b="0" i="0" u="none" strike="noStrike" baseline="0" dirty="0" err="1"/>
              <a:t>StringType</a:t>
            </a:r>
            <a:r>
              <a:rPr lang="en-US" sz="2400" b="0" i="0" u="none" strike="noStrike" baseline="0" dirty="0"/>
              <a:t> and then counts the occurrence of each word. It then sorts these words in descending order of their frequency and assigns an index to each word.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05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37FD8-C10B-42AC-9B8D-6A24A5E2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6" y="1016234"/>
            <a:ext cx="11621584" cy="5014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61B51-B052-4E89-A923-B30D7F4DAF71}"/>
              </a:ext>
            </a:extLst>
          </p:cNvPr>
          <p:cNvSpPr/>
          <p:nvPr/>
        </p:nvSpPr>
        <p:spPr>
          <a:xfrm>
            <a:off x="446036" y="369903"/>
            <a:ext cx="2677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 err="1"/>
              <a:t>StringIndexer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63787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A76-A841-42FE-8EA0-8DB6A03D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81213"/>
            <a:ext cx="10515600" cy="799647"/>
          </a:xfrm>
        </p:spPr>
        <p:txBody>
          <a:bodyPr>
            <a:normAutofit/>
          </a:bodyPr>
          <a:lstStyle/>
          <a:p>
            <a:r>
              <a:rPr lang="en-US" sz="3600" b="1" u="sng" dirty="0" err="1"/>
              <a:t>IndexToString</a:t>
            </a: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90E2-C45E-4646-ACC1-71359310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Maps a column of label indices back to a column containing the original labels as Strings.</a:t>
            </a:r>
          </a:p>
          <a:p>
            <a:r>
              <a:rPr lang="en-US" sz="2400" dirty="0"/>
              <a:t>A common use case is to produce indices from labels with </a:t>
            </a:r>
            <a:r>
              <a:rPr lang="en-US" sz="2400" dirty="0" err="1"/>
              <a:t>StringIndexer</a:t>
            </a:r>
            <a:r>
              <a:rPr lang="en-US" sz="2400" dirty="0"/>
              <a:t>, train a model with those indices and retrieve the original</a:t>
            </a:r>
          </a:p>
          <a:p>
            <a:r>
              <a:rPr lang="en-US" sz="2400" dirty="0"/>
              <a:t>labels from the column of predicted indices with </a:t>
            </a:r>
            <a:r>
              <a:rPr lang="en-US" sz="2400" dirty="0" err="1"/>
              <a:t>IndexToString</a:t>
            </a:r>
            <a:r>
              <a:rPr lang="en-US" sz="2400" dirty="0"/>
              <a:t>.</a:t>
            </a:r>
          </a:p>
          <a:p>
            <a:r>
              <a:rPr lang="en-US" sz="2400" dirty="0"/>
              <a:t>labels: Optional -&gt; </a:t>
            </a:r>
            <a:r>
              <a:rPr lang="en-US" sz="2400" dirty="0" err="1"/>
              <a:t>param</a:t>
            </a:r>
            <a:r>
              <a:rPr lang="en-US" sz="2400" dirty="0"/>
              <a:t> for array of labels specifying index-string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47C8D-D485-4649-9CD0-45EC0DE3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" y="3937144"/>
            <a:ext cx="9424429" cy="26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2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AD8D-97C1-4128-9073-520BADDB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201840"/>
            <a:ext cx="10515600" cy="886732"/>
          </a:xfrm>
        </p:spPr>
        <p:txBody>
          <a:bodyPr>
            <a:normAutofit/>
          </a:bodyPr>
          <a:lstStyle/>
          <a:p>
            <a:r>
              <a:rPr lang="en-US" sz="3600" b="1" u="sng" dirty="0" err="1"/>
              <a:t>OneHotEncoder</a:t>
            </a: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4666-FA85-4658-B53C-0D8A45FB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1088572"/>
            <a:ext cx="10515600" cy="4351338"/>
          </a:xfrm>
        </p:spPr>
        <p:txBody>
          <a:bodyPr/>
          <a:lstStyle/>
          <a:p>
            <a:r>
              <a:rPr lang="en-US" dirty="0"/>
              <a:t>Maps a column of label indices back to a column of binary vectors, with at most a single one-value.</a:t>
            </a:r>
          </a:p>
          <a:p>
            <a:r>
              <a:rPr lang="en-US" dirty="0"/>
              <a:t>Allow algorithms to use categorical features.</a:t>
            </a:r>
          </a:p>
          <a:p>
            <a:r>
              <a:rPr lang="en-US" dirty="0"/>
              <a:t>Used to distinguish each word in a vocabulary from every other word in the vocabulary.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742CE-004D-4355-AF66-8380B434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429000"/>
            <a:ext cx="10729813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E9DC-E6B4-4997-826D-6B718BC4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187777"/>
            <a:ext cx="10515600" cy="98311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F78F-9650-47BE-8ED3-1190BF8C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335768"/>
            <a:ext cx="10515600" cy="4351338"/>
          </a:xfrm>
        </p:spPr>
        <p:txBody>
          <a:bodyPr/>
          <a:lstStyle/>
          <a:p>
            <a:r>
              <a:rPr lang="en-US" dirty="0"/>
              <a:t>Tokenization is the process of taking text (such as a sentence)</a:t>
            </a:r>
          </a:p>
          <a:p>
            <a:r>
              <a:rPr lang="en-US" dirty="0"/>
              <a:t>and breaking it into individual terms (usually words).</a:t>
            </a:r>
          </a:p>
          <a:p>
            <a:r>
              <a:rPr lang="en-US" b="1" i="1" dirty="0" err="1"/>
              <a:t>RegexTokenizer</a:t>
            </a:r>
            <a:r>
              <a:rPr lang="en-US" b="1" i="1" dirty="0"/>
              <a:t> </a:t>
            </a:r>
            <a:r>
              <a:rPr lang="en-US" dirty="0"/>
              <a:t>allows more advanced tokenization based on regular expression (regex) matching.</a:t>
            </a:r>
          </a:p>
          <a:p>
            <a:r>
              <a:rPr lang="en-US" dirty="0"/>
              <a:t>gaps</a:t>
            </a:r>
          </a:p>
          <a:p>
            <a:r>
              <a:rPr lang="en-US" dirty="0" err="1"/>
              <a:t>minTokenLength</a:t>
            </a:r>
            <a:endParaRPr lang="en-US" dirty="0"/>
          </a:p>
          <a:p>
            <a:r>
              <a:rPr lang="en-US" dirty="0"/>
              <a:t>pattern</a:t>
            </a:r>
          </a:p>
          <a:p>
            <a:r>
              <a:rPr lang="en-US" dirty="0" err="1"/>
              <a:t>toLowerCase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F4D6B-435E-489C-9F43-4F8D0E58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05" y="2993075"/>
            <a:ext cx="6549246" cy="38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7D1B-BCF8-4D4F-A1AC-9A6F861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74172"/>
            <a:ext cx="10515600" cy="798059"/>
          </a:xfrm>
        </p:spPr>
        <p:txBody>
          <a:bodyPr>
            <a:normAutofit/>
          </a:bodyPr>
          <a:lstStyle/>
          <a:p>
            <a:r>
              <a:rPr lang="en-US" sz="3600" b="1" u="sng" dirty="0" err="1"/>
              <a:t>StopWordsRemover</a:t>
            </a: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1015-BE83-43C6-B012-95DD2A882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2" y="972231"/>
            <a:ext cx="10515600" cy="4351338"/>
          </a:xfrm>
        </p:spPr>
        <p:txBody>
          <a:bodyPr/>
          <a:lstStyle/>
          <a:p>
            <a:r>
              <a:rPr lang="en-US" dirty="0" err="1"/>
              <a:t>StopWords</a:t>
            </a:r>
            <a:r>
              <a:rPr lang="en-US" dirty="0"/>
              <a:t> are the words which should be excluded from the input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896DB-7369-4699-BEBB-C8CD00E7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1852068"/>
            <a:ext cx="7457762" cy="44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99C0-012D-4508-B0BF-26476A2D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515600" cy="798059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C999-F046-4E46-8FBB-DE957F00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53331"/>
            <a:ext cx="10515600" cy="4351338"/>
          </a:xfrm>
        </p:spPr>
        <p:txBody>
          <a:bodyPr/>
          <a:lstStyle/>
          <a:p>
            <a:r>
              <a:rPr lang="en-US" dirty="0"/>
              <a:t>An n-gram is a sequence of n tokens (typically words) for some integer n.</a:t>
            </a:r>
          </a:p>
          <a:p>
            <a:r>
              <a:rPr lang="en-US" dirty="0"/>
              <a:t>The parameter n is used to determine the number of terms in each n-</a:t>
            </a:r>
            <a:r>
              <a:rPr lang="en-US" dirty="0" err="1"/>
              <a:t>gram.gap</a:t>
            </a:r>
            <a:r>
              <a:rPr lang="en-US" dirty="0"/>
              <a:t>.</a:t>
            </a:r>
          </a:p>
          <a:p>
            <a:r>
              <a:rPr lang="en-US" dirty="0"/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A2CEA-6AA8-4062-A91F-93D222A9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1" y="2757050"/>
            <a:ext cx="6596458" cy="41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D46A4-2B32-4A41-8F92-D3248289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67" y="666067"/>
            <a:ext cx="7100265" cy="5826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8C8575-2998-4F83-A64A-819C8563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(Review)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0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D24-ABB9-45D6-9BEF-109DC30D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30199"/>
            <a:ext cx="10515600" cy="701675"/>
          </a:xfrm>
        </p:spPr>
        <p:txBody>
          <a:bodyPr>
            <a:normAutofit/>
          </a:bodyPr>
          <a:lstStyle/>
          <a:p>
            <a:r>
              <a:rPr lang="en-US" sz="3600" b="1" u="sng" dirty="0" err="1"/>
              <a:t>VectorIndexer</a:t>
            </a: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8BC4-5C37-42FC-AC99-AC96CDFD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253331"/>
            <a:ext cx="10515600" cy="4351338"/>
          </a:xfrm>
        </p:spPr>
        <p:txBody>
          <a:bodyPr/>
          <a:lstStyle/>
          <a:p>
            <a:r>
              <a:rPr lang="en-US" dirty="0" err="1"/>
              <a:t>VectorIndexer</a:t>
            </a:r>
            <a:r>
              <a:rPr lang="en-US" dirty="0"/>
              <a:t> helps index categorical features in datasets of Vectors.</a:t>
            </a:r>
          </a:p>
          <a:p>
            <a:r>
              <a:rPr lang="en-US" dirty="0"/>
              <a:t>It can both automatically decide which features are categorical and convert original values to category indices. Used to distinguish each word in a vocabulary from every other word in the vocabulary.</a:t>
            </a:r>
          </a:p>
          <a:p>
            <a:r>
              <a:rPr lang="en-US" dirty="0" err="1"/>
              <a:t>maxCategories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E2EBA-3544-427F-BC19-3ECDAE09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42" y="3011653"/>
            <a:ext cx="6481734" cy="37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F061-A2BC-44A2-8FC6-5A653779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35642"/>
            <a:ext cx="10515600" cy="690789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Normalizer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66DE-F639-458C-971F-BB4EFADB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026431"/>
            <a:ext cx="10515600" cy="4351338"/>
          </a:xfrm>
        </p:spPr>
        <p:txBody>
          <a:bodyPr/>
          <a:lstStyle/>
          <a:p>
            <a:r>
              <a:rPr lang="en-US" dirty="0"/>
              <a:t>Normalizer is a Transformer which transforms a dataset of Vector rows, normalizing each Vector to have unit norm.</a:t>
            </a:r>
          </a:p>
          <a:p>
            <a:r>
              <a:rPr lang="en-US" dirty="0"/>
              <a:t>takes parameter p, which specifies the p-norm used for normalization.</a:t>
            </a:r>
          </a:p>
          <a:p>
            <a:r>
              <a:rPr lang="en-US" dirty="0"/>
              <a:t>normalization can help standardize input data and improve the behavior of learning algorithms.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6B648-0324-4F5C-9C46-6007B5C3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42" y="3395240"/>
            <a:ext cx="5992295" cy="34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7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C4D4-3053-473A-B17A-23864563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376011"/>
            <a:ext cx="10515600" cy="788761"/>
          </a:xfrm>
        </p:spPr>
        <p:txBody>
          <a:bodyPr>
            <a:normAutofit/>
          </a:bodyPr>
          <a:lstStyle/>
          <a:p>
            <a:r>
              <a:rPr lang="en-US" sz="3600" dirty="0"/>
              <a:t>More Transformers….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D7D0-09C5-49B1-9D8B-8115BBDC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Binarizer</a:t>
            </a:r>
            <a:endParaRPr lang="en-US" dirty="0"/>
          </a:p>
          <a:p>
            <a:r>
              <a:rPr lang="en-US" dirty="0"/>
              <a:t>PCA</a:t>
            </a:r>
          </a:p>
          <a:p>
            <a:r>
              <a:rPr lang="en-US" dirty="0"/>
              <a:t>Polynomial Expansion</a:t>
            </a:r>
          </a:p>
          <a:p>
            <a:r>
              <a:rPr lang="en-US" dirty="0"/>
              <a:t>Discrete Cosine Transform</a:t>
            </a:r>
          </a:p>
          <a:p>
            <a:r>
              <a:rPr lang="en-US" dirty="0" err="1"/>
              <a:t>Bucketizer</a:t>
            </a:r>
            <a:endParaRPr lang="en-US" dirty="0"/>
          </a:p>
          <a:p>
            <a:r>
              <a:rPr lang="en-US" dirty="0" err="1"/>
              <a:t>QuantileDiscretizer</a:t>
            </a:r>
            <a:endParaRPr lang="en-US" dirty="0"/>
          </a:p>
          <a:p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MinMaxScaler</a:t>
            </a:r>
            <a:r>
              <a:rPr lang="en-US" dirty="0"/>
              <a:t>, </a:t>
            </a:r>
            <a:r>
              <a:rPr lang="en-US" dirty="0" err="1"/>
              <a:t>MaxAbsScaler</a:t>
            </a:r>
            <a:endParaRPr lang="en-US" dirty="0"/>
          </a:p>
          <a:p>
            <a:r>
              <a:rPr lang="en-US" dirty="0"/>
              <a:t>LDA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09040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012F01B-B41E-09C7-0D67-508D4F265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69" y="3219060"/>
            <a:ext cx="10564587" cy="35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7FD565-88C8-4454-87F1-3632B26A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413657"/>
            <a:ext cx="10907486" cy="5763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Estimators</a:t>
            </a:r>
          </a:p>
          <a:p>
            <a:r>
              <a:rPr lang="en-US" sz="2400" dirty="0"/>
              <a:t>an Estimator abstracts the concept of a learning algorithm or any algorithm that fits or trains on data</a:t>
            </a:r>
          </a:p>
          <a:p>
            <a:r>
              <a:rPr lang="en-US" sz="2400" dirty="0"/>
              <a:t>technically, an Estimator implements a method </a:t>
            </a:r>
            <a:r>
              <a:rPr lang="en-US" sz="2400" b="1" dirty="0"/>
              <a:t>fit()</a:t>
            </a:r>
            <a:r>
              <a:rPr lang="en-US" sz="2400" dirty="0"/>
              <a:t>, which accepts a </a:t>
            </a:r>
            <a:r>
              <a:rPr lang="en-US" sz="2400" dirty="0" err="1"/>
              <a:t>DataFrame</a:t>
            </a:r>
            <a:r>
              <a:rPr lang="en-US" sz="2400" dirty="0"/>
              <a:t> and produces a Model, which is a Transformer.</a:t>
            </a:r>
          </a:p>
          <a:p>
            <a:r>
              <a:rPr lang="en-US" sz="2400" dirty="0"/>
              <a:t>for example, a learning algorithm such as </a:t>
            </a:r>
            <a:r>
              <a:rPr lang="en-US" sz="2400" i="1" dirty="0" err="1"/>
              <a:t>LogisticRegression</a:t>
            </a:r>
            <a:r>
              <a:rPr lang="en-US" sz="2400" i="1" dirty="0"/>
              <a:t> </a:t>
            </a:r>
            <a:r>
              <a:rPr lang="en-US" sz="2400" dirty="0"/>
              <a:t>is an Estimator, and calling </a:t>
            </a:r>
            <a:r>
              <a:rPr lang="en-US" sz="2400" i="1" dirty="0"/>
              <a:t>fit()</a:t>
            </a:r>
            <a:r>
              <a:rPr lang="en-US" sz="2400" dirty="0"/>
              <a:t> trains a </a:t>
            </a:r>
            <a:r>
              <a:rPr lang="en-US" sz="2400" i="1" dirty="0" err="1"/>
              <a:t>LogisticRegressionModel</a:t>
            </a:r>
            <a:r>
              <a:rPr lang="en-US" sz="2400" dirty="0"/>
              <a:t>, which is a Model and hence a Transformer</a:t>
            </a:r>
            <a:endParaRPr lang="en-US" sz="2400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13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BC4D1-FBA1-484B-8CD6-CBC7876C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" y="385763"/>
            <a:ext cx="11390246" cy="5700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E55BB-A126-4B42-9AA7-8708D30DF387}"/>
              </a:ext>
            </a:extLst>
          </p:cNvPr>
          <p:cNvSpPr txBox="1"/>
          <p:nvPr/>
        </p:nvSpPr>
        <p:spPr>
          <a:xfrm>
            <a:off x="6272213" y="6243638"/>
            <a:ext cx="52863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Source: </a:t>
            </a:r>
            <a:r>
              <a:rPr lang="en-US" dirty="0" err="1"/>
              <a:t>cloudera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4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1AD3C8E-07FE-9039-A37D-04B10F212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813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80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FFA939C-5613-9041-FB63-26E5892A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89" y="1457325"/>
            <a:ext cx="5491049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E52FA-0B37-FAED-644E-B2BA629FF197}"/>
              </a:ext>
            </a:extLst>
          </p:cNvPr>
          <p:cNvSpPr txBox="1"/>
          <p:nvPr/>
        </p:nvSpPr>
        <p:spPr>
          <a:xfrm>
            <a:off x="510071" y="6128953"/>
            <a:ext cx="1132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https://towardsdatascience.com/pipeline-oriented-data-analytics-with-spark-ml-part-2-3088d7a3c1b5</a:t>
            </a:r>
          </a:p>
        </p:txBody>
      </p:sp>
    </p:spTree>
    <p:extLst>
      <p:ext uri="{BB962C8B-B14F-4D97-AF65-F5344CB8AC3E}">
        <p14:creationId xmlns:p14="http://schemas.microsoft.com/office/powerpoint/2010/main" val="247691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Machine Learning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Spark ML</a:t>
            </a:r>
          </a:p>
          <a:p>
            <a:pPr lvl="1"/>
            <a:r>
              <a:rPr lang="en-US" dirty="0" err="1"/>
              <a:t>Knime</a:t>
            </a:r>
            <a:endParaRPr lang="en-US" dirty="0"/>
          </a:p>
          <a:p>
            <a:pPr lvl="1"/>
            <a:r>
              <a:rPr lang="en-US" dirty="0"/>
              <a:t>H2O</a:t>
            </a:r>
          </a:p>
          <a:p>
            <a:pPr lvl="1"/>
            <a:r>
              <a:rPr lang="en-US" dirty="0"/>
              <a:t>R/R-Studio</a:t>
            </a:r>
          </a:p>
          <a:p>
            <a:pPr lvl="2"/>
            <a:r>
              <a:rPr lang="en-US" dirty="0"/>
              <a:t>rattle</a:t>
            </a:r>
          </a:p>
          <a:p>
            <a:pPr lvl="2"/>
            <a:r>
              <a:rPr lang="en-US" dirty="0"/>
              <a:t>h2o</a:t>
            </a:r>
          </a:p>
          <a:p>
            <a:pPr lvl="2"/>
            <a:r>
              <a:rPr lang="en-US" dirty="0" err="1"/>
              <a:t>Mlr</a:t>
            </a:r>
            <a:endParaRPr lang="en-US" dirty="0"/>
          </a:p>
          <a:p>
            <a:pPr lvl="2"/>
            <a:r>
              <a:rPr lang="en-US" dirty="0" err="1"/>
              <a:t>SparkR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C181-03FA-45B9-BE74-614EC3EB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(Review)</a:t>
            </a:r>
            <a:br>
              <a:rPr lang="en-US" dirty="0"/>
            </a:b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0DA44-D31E-4B54-999F-EB3A19FC7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6"/>
          <a:stretch/>
        </p:blipFill>
        <p:spPr>
          <a:xfrm>
            <a:off x="3008465" y="1953490"/>
            <a:ext cx="7455180" cy="47999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BF73-ED72-45BD-92C1-C8E598AC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5607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2BB-DBA8-42C4-91D8-E49DC4BE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587-D9FA-4709-AF5D-4922F8A0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operations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TRANSFORMATIONS</a:t>
            </a:r>
          </a:p>
          <a:p>
            <a:pPr marL="457200" lvl="1" indent="0">
              <a:buNone/>
            </a:pPr>
            <a:r>
              <a:rPr lang="en-US" dirty="0" err="1"/>
              <a:t>Dataframes</a:t>
            </a:r>
            <a:r>
              <a:rPr lang="en-US" dirty="0"/>
              <a:t> are immutable. Transformations -&gt; new </a:t>
            </a:r>
            <a:r>
              <a:rPr lang="en-US" dirty="0" err="1"/>
              <a:t>Dataframe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Because of Lazy Evaluations, nothing is physically materialized until…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ACTIONS</a:t>
            </a:r>
          </a:p>
          <a:p>
            <a:pPr marL="457200" lvl="1" indent="0">
              <a:buNone/>
            </a:pPr>
            <a:r>
              <a:rPr lang="en-US" dirty="0"/>
              <a:t>Force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/>
              <a:t>trigger a computation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00E201-7E2D-4A06-9935-75D65A0F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6463"/>
            <a:ext cx="9894867" cy="55007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132F94-756E-422C-B99A-DDDDF33F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Spark (Review)</a:t>
            </a:r>
          </a:p>
        </p:txBody>
      </p:sp>
    </p:spTree>
    <p:extLst>
      <p:ext uri="{BB962C8B-B14F-4D97-AF65-F5344CB8AC3E}">
        <p14:creationId xmlns:p14="http://schemas.microsoft.com/office/powerpoint/2010/main" val="154731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57987C-EC95-4791-9D5A-C9FDF2AD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2" y="1589808"/>
            <a:ext cx="11301827" cy="4312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2212F-2DD3-477A-BFA7-3665EE6454AD}"/>
              </a:ext>
            </a:extLst>
          </p:cNvPr>
          <p:cNvSpPr txBox="1"/>
          <p:nvPr/>
        </p:nvSpPr>
        <p:spPr>
          <a:xfrm>
            <a:off x="363682" y="249382"/>
            <a:ext cx="1127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ML workflow</a:t>
            </a:r>
          </a:p>
        </p:txBody>
      </p:sp>
    </p:spTree>
    <p:extLst>
      <p:ext uri="{BB962C8B-B14F-4D97-AF65-F5344CB8AC3E}">
        <p14:creationId xmlns:p14="http://schemas.microsoft.com/office/powerpoint/2010/main" val="297153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AFF-6AF9-4FEB-9258-B2B21020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28"/>
            <a:ext cx="9144000" cy="943408"/>
          </a:xfrm>
        </p:spPr>
        <p:txBody>
          <a:bodyPr/>
          <a:lstStyle/>
          <a:p>
            <a:r>
              <a:rPr lang="en-US" dirty="0"/>
              <a:t>Some ML Tools (for big data)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DBAD2-A864-42F7-95FE-41BE965B8A83}"/>
              </a:ext>
            </a:extLst>
          </p:cNvPr>
          <p:cNvSpPr txBox="1"/>
          <p:nvPr/>
        </p:nvSpPr>
        <p:spPr>
          <a:xfrm>
            <a:off x="207819" y="1600200"/>
            <a:ext cx="1188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Spark: </a:t>
            </a:r>
            <a:r>
              <a:rPr lang="en-US" sz="2400" dirty="0" err="1"/>
              <a:t>MLlib</a:t>
            </a:r>
            <a:r>
              <a:rPr lang="en-US" sz="2400" dirty="0"/>
              <a:t>   </a:t>
            </a:r>
            <a:r>
              <a:rPr lang="en-US" sz="2400" dirty="0">
                <a:hlinkClick r:id="rId2"/>
              </a:rPr>
              <a:t>https://spark.apache.org/docs/latest/ml-guide.html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H2O			</a:t>
            </a:r>
            <a:r>
              <a:rPr lang="en-US" sz="2400" dirty="0">
                <a:hlinkClick r:id="rId3"/>
              </a:rPr>
              <a:t>https://www.h2o.ai/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SparkR</a:t>
            </a:r>
            <a:r>
              <a:rPr lang="en-US" sz="2400" dirty="0"/>
              <a:t>		</a:t>
            </a:r>
            <a:r>
              <a:rPr lang="en-US" sz="2400" dirty="0">
                <a:hlinkClick r:id="rId4"/>
              </a:rPr>
              <a:t>https://spark.apache.org/docs/latest/sparkr.html</a:t>
            </a:r>
            <a:endParaRPr lang="en-US" sz="2400" dirty="0"/>
          </a:p>
          <a:p>
            <a:r>
              <a:rPr lang="en-US" sz="2400" dirty="0"/>
              <a:t>      </a:t>
            </a:r>
            <a:r>
              <a:rPr lang="en-US" sz="2400" dirty="0" err="1"/>
              <a:t>dplyr</a:t>
            </a:r>
            <a:r>
              <a:rPr lang="en-US" sz="2400" dirty="0"/>
              <a:t> (Spark)	</a:t>
            </a:r>
          </a:p>
          <a:p>
            <a:r>
              <a:rPr lang="en-US" sz="2400" dirty="0"/>
              <a:t>      native		</a:t>
            </a:r>
            <a:r>
              <a:rPr lang="en-US" sz="2400" dirty="0">
                <a:hlinkClick r:id="rId5"/>
              </a:rPr>
              <a:t>https://www.datacamp.com/community/tutorials/machine-learning-in-r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Knime</a:t>
            </a:r>
            <a:r>
              <a:rPr lang="en-US" sz="2400" dirty="0"/>
              <a:t>		</a:t>
            </a:r>
            <a:r>
              <a:rPr lang="en-US" sz="2400" dirty="0">
                <a:hlinkClick r:id="rId6"/>
              </a:rPr>
              <a:t>https://www.knime.com/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3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1AF2-D226-421A-A321-405D8574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519112"/>
            <a:ext cx="10086975" cy="551021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Spark, Spark ML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/>
              <a:t>There are two Spark Machine Learning libraries: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ML (</a:t>
            </a:r>
            <a:r>
              <a:rPr lang="en-US" sz="3200" dirty="0" err="1"/>
              <a:t>DataFrame</a:t>
            </a:r>
            <a:r>
              <a:rPr lang="en-US" sz="3200" dirty="0"/>
              <a:t> based)</a:t>
            </a:r>
          </a:p>
          <a:p>
            <a:endParaRPr lang="en-US" sz="3200" dirty="0"/>
          </a:p>
          <a:p>
            <a:r>
              <a:rPr lang="en-US" sz="3200" dirty="0" err="1"/>
              <a:t>MLLib</a:t>
            </a:r>
            <a:r>
              <a:rPr lang="en-US" sz="3200" dirty="0"/>
              <a:t> (RDD based – which is in maintenance mode now)</a:t>
            </a:r>
          </a:p>
          <a:p>
            <a:pPr marL="0" indent="0">
              <a:buNone/>
            </a:pPr>
            <a:r>
              <a:rPr lang="en-US" sz="3200" dirty="0"/>
              <a:t>org.apache.spark.ml is the Scala package name</a:t>
            </a:r>
          </a:p>
        </p:txBody>
      </p:sp>
    </p:spTree>
    <p:extLst>
      <p:ext uri="{BB962C8B-B14F-4D97-AF65-F5344CB8AC3E}">
        <p14:creationId xmlns:p14="http://schemas.microsoft.com/office/powerpoint/2010/main" val="35040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4BDB-9A1F-4D5B-91FF-46009D6C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5C108-B0B2-4CF8-ACD2-F0347D38E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7688"/>
            <a:ext cx="10347917" cy="49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766</Words>
  <Application>Microsoft Office PowerPoint</Application>
  <PresentationFormat>Widescreen</PresentationFormat>
  <Paragraphs>120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101</vt:lpstr>
      <vt:lpstr>Spark (Review) </vt:lpstr>
      <vt:lpstr>Spark (Review) </vt:lpstr>
      <vt:lpstr>Spark (Review)</vt:lpstr>
      <vt:lpstr>Spark (Review)</vt:lpstr>
      <vt:lpstr>PowerPoint Presentation</vt:lpstr>
      <vt:lpstr>Some ML Tools (for big data)</vt:lpstr>
      <vt:lpstr>PowerPoint Presentation</vt:lpstr>
      <vt:lpstr>Spark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IndexToString</vt:lpstr>
      <vt:lpstr>OneHotEncoder</vt:lpstr>
      <vt:lpstr>Tokenizer</vt:lpstr>
      <vt:lpstr>StopWordsRemover</vt:lpstr>
      <vt:lpstr>N-grams</vt:lpstr>
      <vt:lpstr>VectorIndexer</vt:lpstr>
      <vt:lpstr>Normalizer</vt:lpstr>
      <vt:lpstr>More Transformers….</vt:lpstr>
      <vt:lpstr>PowerPoint Presentation</vt:lpstr>
      <vt:lpstr>PowerPoint Presentation</vt:lpstr>
      <vt:lpstr>PowerPoint Presentation</vt:lpstr>
      <vt:lpstr>PowerPoint Presentation</vt:lpstr>
      <vt:lpstr>Machine Learning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Rodriguez, Juan C./Surgery</dc:creator>
  <cp:lastModifiedBy>Juan Rodriguez</cp:lastModifiedBy>
  <cp:revision>47</cp:revision>
  <dcterms:created xsi:type="dcterms:W3CDTF">2018-04-12T16:51:03Z</dcterms:created>
  <dcterms:modified xsi:type="dcterms:W3CDTF">2022-11-17T22:53:24Z</dcterms:modified>
</cp:coreProperties>
</file>