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71" r:id="rId5"/>
    <p:sldId id="260" r:id="rId6"/>
    <p:sldId id="272" r:id="rId7"/>
    <p:sldId id="277" r:id="rId8"/>
    <p:sldId id="278" r:id="rId9"/>
    <p:sldId id="261" r:id="rId10"/>
    <p:sldId id="266" r:id="rId11"/>
    <p:sldId id="289" r:id="rId12"/>
    <p:sldId id="268" r:id="rId13"/>
    <p:sldId id="263" r:id="rId14"/>
    <p:sldId id="279" r:id="rId15"/>
    <p:sldId id="281" r:id="rId16"/>
    <p:sldId id="293" r:id="rId17"/>
    <p:sldId id="283" r:id="rId18"/>
    <p:sldId id="291" r:id="rId19"/>
    <p:sldId id="262" r:id="rId20"/>
    <p:sldId id="285" r:id="rId21"/>
    <p:sldId id="286" r:id="rId22"/>
    <p:sldId id="287" r:id="rId23"/>
    <p:sldId id="288" r:id="rId24"/>
    <p:sldId id="265" r:id="rId25"/>
    <p:sldId id="29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D217"/>
    <a:srgbClr val="EF9353"/>
    <a:srgbClr val="FFC001"/>
    <a:srgbClr val="FFB001"/>
    <a:srgbClr val="33FFFF"/>
    <a:srgbClr val="68B85C"/>
    <a:srgbClr val="397DAA"/>
    <a:srgbClr val="BFB4A9"/>
    <a:srgbClr val="11151B"/>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23" autoAdjust="0"/>
    <p:restoredTop sz="94660"/>
  </p:normalViewPr>
  <p:slideViewPr>
    <p:cSldViewPr snapToGrid="0">
      <p:cViewPr varScale="1">
        <p:scale>
          <a:sx n="114" d="100"/>
          <a:sy n="114" d="100"/>
        </p:scale>
        <p:origin x="5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8/26/2017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5901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1494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8692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70749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51634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120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66855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6231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080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66635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1725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027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9173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54881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3276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2821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56876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8/26/2017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26658102"/>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Japan Attraction Review </a:t>
            </a:r>
          </a:p>
        </p:txBody>
      </p:sp>
      <p:sp>
        <p:nvSpPr>
          <p:cNvPr id="3" name="Subtitle 2"/>
          <p:cNvSpPr>
            <a:spLocks noGrp="1"/>
          </p:cNvSpPr>
          <p:nvPr>
            <p:ph type="subTitle" idx="1"/>
          </p:nvPr>
        </p:nvSpPr>
        <p:spPr/>
        <p:txBody>
          <a:bodyPr/>
          <a:lstStyle/>
          <a:p>
            <a:r>
              <a:rPr lang="en-US" dirty="0"/>
              <a:t>TRIPADVISOR – Text mining and Sentiment Analysis</a:t>
            </a:r>
          </a:p>
        </p:txBody>
      </p:sp>
      <p:sp>
        <p:nvSpPr>
          <p:cNvPr id="5" name="Rectangle 4"/>
          <p:cNvSpPr/>
          <p:nvPr/>
        </p:nvSpPr>
        <p:spPr>
          <a:xfrm>
            <a:off x="9725498" y="5686889"/>
            <a:ext cx="2329342" cy="1015663"/>
          </a:xfrm>
          <a:prstGeom prst="rect">
            <a:avLst/>
          </a:prstGeom>
        </p:spPr>
        <p:txBody>
          <a:bodyPr wrap="square">
            <a:spAutoFit/>
          </a:bodyPr>
          <a:lstStyle/>
          <a:p>
            <a:r>
              <a:rPr lang="en-US" sz="1200" dirty="0"/>
              <a:t>LOW KANG JIANG 	(E0146478) </a:t>
            </a:r>
          </a:p>
          <a:p>
            <a:r>
              <a:rPr lang="en-US" sz="1200" dirty="0"/>
              <a:t>HUANG FUXING	(E0147025) </a:t>
            </a:r>
          </a:p>
          <a:p>
            <a:r>
              <a:rPr lang="en-US" sz="1200" dirty="0"/>
              <a:t>TAN HUI XIN		(E0146437)</a:t>
            </a:r>
          </a:p>
          <a:p>
            <a:r>
              <a:rPr lang="en-US" sz="1200" dirty="0"/>
              <a:t>TEY PENG MOK	(E0146914)</a:t>
            </a:r>
          </a:p>
          <a:p>
            <a:r>
              <a:rPr lang="en-US" sz="1200" dirty="0"/>
              <a:t>ZHANG HUAI PENG	(E0147003)</a:t>
            </a:r>
          </a:p>
        </p:txBody>
      </p:sp>
    </p:spTree>
    <p:extLst>
      <p:ext uri="{BB962C8B-B14F-4D97-AF65-F5344CB8AC3E}">
        <p14:creationId xmlns:p14="http://schemas.microsoft.com/office/powerpoint/2010/main" val="1318704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US" dirty="0"/>
              <a:t>Data crawling</a:t>
            </a:r>
            <a:br>
              <a:rPr lang="en-US" dirty="0"/>
            </a:br>
            <a:r>
              <a:rPr lang="en-US" sz="2800" dirty="0"/>
              <a:t>design and extract</a:t>
            </a:r>
            <a:endParaRPr lang="en-US" dirty="0"/>
          </a:p>
        </p:txBody>
      </p:sp>
      <p:sp>
        <p:nvSpPr>
          <p:cNvPr id="3" name="Content Placeholder 2"/>
          <p:cNvSpPr>
            <a:spLocks noGrp="1"/>
          </p:cNvSpPr>
          <p:nvPr>
            <p:ph idx="1"/>
          </p:nvPr>
        </p:nvSpPr>
        <p:spPr>
          <a:xfrm>
            <a:off x="1141413" y="2249487"/>
            <a:ext cx="5881179" cy="2798001"/>
          </a:xfrm>
        </p:spPr>
        <p:txBody>
          <a:bodyPr>
            <a:noAutofit/>
          </a:bodyPr>
          <a:lstStyle/>
          <a:p>
            <a:pPr marL="0" indent="0">
              <a:buNone/>
            </a:pPr>
            <a:r>
              <a:rPr lang="en-US" sz="1400" dirty="0">
                <a:solidFill>
                  <a:srgbClr val="FED217"/>
                </a:solidFill>
              </a:rPr>
              <a:t>Design</a:t>
            </a:r>
          </a:p>
          <a:p>
            <a:r>
              <a:rPr lang="en-US" sz="1400" dirty="0"/>
              <a:t>The period of extraction : 365 days</a:t>
            </a:r>
          </a:p>
          <a:p>
            <a:r>
              <a:rPr lang="en-US" sz="1400" dirty="0"/>
              <a:t>Create a list to store the seed </a:t>
            </a:r>
            <a:r>
              <a:rPr lang="en-US" sz="1400" dirty="0" err="1"/>
              <a:t>url</a:t>
            </a:r>
            <a:r>
              <a:rPr lang="en-US" sz="1400" dirty="0"/>
              <a:t> for each attraction review</a:t>
            </a:r>
          </a:p>
          <a:p>
            <a:r>
              <a:rPr lang="en-US" sz="1400" dirty="0"/>
              <a:t>Define a flexible and scalable variable for </a:t>
            </a:r>
            <a:r>
              <a:rPr lang="en-US" sz="1400" dirty="0">
                <a:solidFill>
                  <a:srgbClr val="FFFF00"/>
                </a:solidFill>
              </a:rPr>
              <a:t>period of reviews </a:t>
            </a:r>
            <a:r>
              <a:rPr lang="en-US" sz="1400" dirty="0"/>
              <a:t>extracted and </a:t>
            </a:r>
            <a:r>
              <a:rPr lang="en-US" sz="1400" dirty="0">
                <a:solidFill>
                  <a:srgbClr val="FFFF00"/>
                </a:solidFill>
              </a:rPr>
              <a:t>attractions of interest </a:t>
            </a:r>
            <a:r>
              <a:rPr lang="en-US" sz="1400" dirty="0"/>
              <a:t>depending on the business requirement</a:t>
            </a:r>
          </a:p>
          <a:p>
            <a:pPr marL="0" indent="0">
              <a:buNone/>
            </a:pPr>
            <a:r>
              <a:rPr lang="en-US" sz="1400" dirty="0">
                <a:solidFill>
                  <a:srgbClr val="FED217"/>
                </a:solidFill>
              </a:rPr>
              <a:t>Extract</a:t>
            </a:r>
          </a:p>
          <a:p>
            <a:r>
              <a:rPr lang="en-US" sz="1400" dirty="0"/>
              <a:t>A loop to go through each review page, as reviews span across many pages</a:t>
            </a:r>
          </a:p>
          <a:p>
            <a:r>
              <a:rPr lang="en-US" sz="1400" dirty="0"/>
              <a:t>We locate the next </a:t>
            </a:r>
            <a:r>
              <a:rPr lang="en-US" sz="1400" dirty="0" err="1"/>
              <a:t>url</a:t>
            </a:r>
            <a:r>
              <a:rPr lang="en-US" sz="1400" dirty="0"/>
              <a:t> heading from the html file and use it to update the </a:t>
            </a:r>
            <a:r>
              <a:rPr lang="en-US" sz="1400" dirty="0" err="1"/>
              <a:t>url</a:t>
            </a:r>
            <a:r>
              <a:rPr lang="en-US" sz="1400" dirty="0"/>
              <a:t> at the end of each scraping cycle until the one year period reviews condition was met, thus allowing us to collect all the reviews over a one-year period	</a:t>
            </a:r>
          </a:p>
        </p:txBody>
      </p:sp>
      <p:sp>
        <p:nvSpPr>
          <p:cNvPr id="4" name="Rectangle 3"/>
          <p:cNvSpPr/>
          <p:nvPr/>
        </p:nvSpPr>
        <p:spPr>
          <a:xfrm>
            <a:off x="1141411" y="1716088"/>
            <a:ext cx="9905999" cy="6237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Shape 226"/>
          <p:cNvPicPr/>
          <p:nvPr/>
        </p:nvPicPr>
        <p:blipFill>
          <a:blip r:embed="rId2"/>
          <a:stretch/>
        </p:blipFill>
        <p:spPr>
          <a:xfrm>
            <a:off x="7145370" y="2249487"/>
            <a:ext cx="3902040" cy="3979080"/>
          </a:xfrm>
          <a:prstGeom prst="rect">
            <a:avLst/>
          </a:prstGeom>
          <a:ln>
            <a:noFill/>
          </a:ln>
        </p:spPr>
      </p:pic>
      <p:sp>
        <p:nvSpPr>
          <p:cNvPr id="7" name="CustomShape 3"/>
          <p:cNvSpPr/>
          <p:nvPr/>
        </p:nvSpPr>
        <p:spPr>
          <a:xfrm>
            <a:off x="7145370" y="5847704"/>
            <a:ext cx="3750480" cy="324360"/>
          </a:xfrm>
          <a:prstGeom prst="rect">
            <a:avLst/>
          </a:prstGeom>
          <a:noFill/>
          <a:ln w="28440">
            <a:solidFill>
              <a:srgbClr val="FF0000"/>
            </a:solidFill>
            <a:round/>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107349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US" dirty="0"/>
              <a:t>Data crawling</a:t>
            </a:r>
            <a:br>
              <a:rPr lang="en-US" dirty="0"/>
            </a:br>
            <a:r>
              <a:rPr lang="en-US" sz="2800" dirty="0"/>
              <a:t>extract reviews</a:t>
            </a:r>
            <a:endParaRPr lang="en-US" dirty="0"/>
          </a:p>
        </p:txBody>
      </p:sp>
      <p:sp>
        <p:nvSpPr>
          <p:cNvPr id="3" name="Content Placeholder 2"/>
          <p:cNvSpPr>
            <a:spLocks noGrp="1"/>
          </p:cNvSpPr>
          <p:nvPr>
            <p:ph idx="1"/>
          </p:nvPr>
        </p:nvSpPr>
        <p:spPr>
          <a:xfrm>
            <a:off x="1141413" y="2249487"/>
            <a:ext cx="3868017" cy="3541714"/>
          </a:xfrm>
        </p:spPr>
        <p:txBody>
          <a:bodyPr>
            <a:noAutofit/>
          </a:bodyPr>
          <a:lstStyle/>
          <a:p>
            <a:pPr marL="342900" indent="-342900">
              <a:buClr>
                <a:schemeClr val="tx1"/>
              </a:buClr>
              <a:buFont typeface="+mj-lt"/>
              <a:buAutoNum type="arabicPeriod"/>
            </a:pPr>
            <a:r>
              <a:rPr lang="en-US" sz="1400" dirty="0">
                <a:solidFill>
                  <a:srgbClr val="FED217"/>
                </a:solidFill>
              </a:rPr>
              <a:t>Username and Location: </a:t>
            </a:r>
            <a:r>
              <a:rPr lang="en-US" sz="1400" dirty="0"/>
              <a:t>From class “</a:t>
            </a:r>
            <a:r>
              <a:rPr lang="en-US" sz="1400" dirty="0" err="1"/>
              <a:t>member_info</a:t>
            </a:r>
            <a:r>
              <a:rPr lang="en-US" sz="1400" dirty="0"/>
              <a:t>”</a:t>
            </a:r>
          </a:p>
          <a:p>
            <a:pPr lvl="1"/>
            <a:r>
              <a:rPr lang="en-US" sz="1400" dirty="0"/>
              <a:t>Use a condition check to detect missing value fields and assigned anonymous and unavailable tag for User Name and Location fields in the reviewers collection accordingly</a:t>
            </a:r>
          </a:p>
          <a:p>
            <a:pPr marL="342900" indent="-342900">
              <a:buClr>
                <a:schemeClr val="tx1"/>
              </a:buClr>
              <a:buFont typeface="+mj-lt"/>
              <a:buAutoNum type="arabicPeriod" startAt="2"/>
            </a:pPr>
            <a:r>
              <a:rPr lang="en-US" sz="1400" dirty="0">
                <a:solidFill>
                  <a:srgbClr val="FED217"/>
                </a:solidFill>
              </a:rPr>
              <a:t>Title: </a:t>
            </a:r>
            <a:r>
              <a:rPr lang="en-US" sz="1400" dirty="0"/>
              <a:t>From class “quote” </a:t>
            </a:r>
          </a:p>
          <a:p>
            <a:pPr marL="342900" indent="-342900">
              <a:buClr>
                <a:schemeClr val="tx1"/>
              </a:buClr>
              <a:buFont typeface="+mj-lt"/>
              <a:buAutoNum type="arabicPeriod" startAt="2"/>
            </a:pPr>
            <a:r>
              <a:rPr lang="en-US" sz="1400" dirty="0">
                <a:solidFill>
                  <a:srgbClr val="FED217"/>
                </a:solidFill>
              </a:rPr>
              <a:t>Comment: </a:t>
            </a:r>
            <a:r>
              <a:rPr lang="en-US" sz="1400" dirty="0"/>
              <a:t>From header “p” </a:t>
            </a:r>
          </a:p>
          <a:p>
            <a:pPr marL="342900" indent="-342900">
              <a:buClr>
                <a:schemeClr val="tx1"/>
              </a:buClr>
              <a:buFont typeface="+mj-lt"/>
              <a:buAutoNum type="arabicPeriod" startAt="2"/>
            </a:pPr>
            <a:r>
              <a:rPr lang="en-US" sz="1400" dirty="0">
                <a:solidFill>
                  <a:srgbClr val="FED217"/>
                </a:solidFill>
              </a:rPr>
              <a:t>Month of Visit: </a:t>
            </a:r>
            <a:r>
              <a:rPr lang="en-US" sz="1400" dirty="0"/>
              <a:t>From class “recommend-</a:t>
            </a:r>
            <a:r>
              <a:rPr lang="en-US" sz="1400" dirty="0" err="1"/>
              <a:t>titleInline</a:t>
            </a:r>
            <a:r>
              <a:rPr lang="en-US" sz="1400" dirty="0"/>
              <a:t> </a:t>
            </a:r>
            <a:r>
              <a:rPr lang="en-US" sz="1400" dirty="0" err="1"/>
              <a:t>noRatings</a:t>
            </a:r>
            <a:r>
              <a:rPr lang="en-US" sz="1400" dirty="0"/>
              <a:t>”</a:t>
            </a:r>
          </a:p>
        </p:txBody>
      </p:sp>
      <p:sp>
        <p:nvSpPr>
          <p:cNvPr id="4" name="Rectangle 3"/>
          <p:cNvSpPr/>
          <p:nvPr/>
        </p:nvSpPr>
        <p:spPr>
          <a:xfrm>
            <a:off x="1141411" y="1716088"/>
            <a:ext cx="9905999" cy="6237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hape 234"/>
          <p:cNvPicPr/>
          <p:nvPr/>
        </p:nvPicPr>
        <p:blipFill>
          <a:blip r:embed="rId2"/>
          <a:stretch/>
        </p:blipFill>
        <p:spPr>
          <a:xfrm>
            <a:off x="5316930" y="2249487"/>
            <a:ext cx="5730480" cy="3979080"/>
          </a:xfrm>
          <a:prstGeom prst="rect">
            <a:avLst/>
          </a:prstGeom>
          <a:ln>
            <a:noFill/>
          </a:ln>
        </p:spPr>
      </p:pic>
      <p:sp>
        <p:nvSpPr>
          <p:cNvPr id="6" name="CustomShape 3"/>
          <p:cNvSpPr/>
          <p:nvPr/>
        </p:nvSpPr>
        <p:spPr>
          <a:xfrm>
            <a:off x="5536770" y="3028911"/>
            <a:ext cx="1115280" cy="281160"/>
          </a:xfrm>
          <a:prstGeom prst="rect">
            <a:avLst/>
          </a:prstGeom>
          <a:noFill/>
          <a:ln w="28440">
            <a:solidFill>
              <a:srgbClr val="FF0000"/>
            </a:solidFill>
            <a:round/>
          </a:ln>
        </p:spPr>
        <p:style>
          <a:lnRef idx="0">
            <a:scrgbClr r="0" g="0" b="0"/>
          </a:lnRef>
          <a:fillRef idx="0">
            <a:scrgbClr r="0" g="0" b="0"/>
          </a:fillRef>
          <a:effectRef idx="0">
            <a:scrgbClr r="0" g="0" b="0"/>
          </a:effectRef>
          <a:fontRef idx="minor"/>
        </p:style>
      </p:sp>
      <p:sp>
        <p:nvSpPr>
          <p:cNvPr id="7" name="CustomShape 3"/>
          <p:cNvSpPr/>
          <p:nvPr/>
        </p:nvSpPr>
        <p:spPr>
          <a:xfrm>
            <a:off x="6959550" y="2489132"/>
            <a:ext cx="3780360" cy="280992"/>
          </a:xfrm>
          <a:prstGeom prst="rect">
            <a:avLst/>
          </a:prstGeom>
          <a:noFill/>
          <a:ln w="28440">
            <a:solidFill>
              <a:srgbClr val="FF0000"/>
            </a:solidFill>
            <a:round/>
          </a:ln>
        </p:spPr>
        <p:style>
          <a:lnRef idx="0">
            <a:scrgbClr r="0" g="0" b="0"/>
          </a:lnRef>
          <a:fillRef idx="0">
            <a:scrgbClr r="0" g="0" b="0"/>
          </a:fillRef>
          <a:effectRef idx="0">
            <a:scrgbClr r="0" g="0" b="0"/>
          </a:effectRef>
          <a:fontRef idx="minor"/>
        </p:style>
      </p:sp>
      <p:sp>
        <p:nvSpPr>
          <p:cNvPr id="8" name="Oval 7"/>
          <p:cNvSpPr/>
          <p:nvPr/>
        </p:nvSpPr>
        <p:spPr>
          <a:xfrm>
            <a:off x="5335218" y="2850570"/>
            <a:ext cx="251382" cy="252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36000" tIns="36000" rIns="36000" bIns="36000" rtlCol="0" anchor="ctr"/>
          <a:lstStyle/>
          <a:p>
            <a:pPr algn="ctr"/>
            <a:r>
              <a:rPr lang="en-US" sz="1200" dirty="0"/>
              <a:t>1</a:t>
            </a:r>
          </a:p>
        </p:txBody>
      </p:sp>
      <p:sp>
        <p:nvSpPr>
          <p:cNvPr id="9" name="Oval 8"/>
          <p:cNvSpPr/>
          <p:nvPr/>
        </p:nvSpPr>
        <p:spPr>
          <a:xfrm>
            <a:off x="6708168" y="2518124"/>
            <a:ext cx="251382" cy="252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36000" tIns="36000" rIns="36000" bIns="36000" rtlCol="0" anchor="ctr"/>
          <a:lstStyle/>
          <a:p>
            <a:pPr algn="ctr"/>
            <a:r>
              <a:rPr lang="en-US" sz="1200" dirty="0"/>
              <a:t>2</a:t>
            </a:r>
          </a:p>
        </p:txBody>
      </p:sp>
      <p:sp>
        <p:nvSpPr>
          <p:cNvPr id="11" name="CustomShape 3"/>
          <p:cNvSpPr/>
          <p:nvPr/>
        </p:nvSpPr>
        <p:spPr>
          <a:xfrm>
            <a:off x="6959550" y="2951908"/>
            <a:ext cx="3780360" cy="1647524"/>
          </a:xfrm>
          <a:prstGeom prst="rect">
            <a:avLst/>
          </a:prstGeom>
          <a:noFill/>
          <a:ln w="28440">
            <a:solidFill>
              <a:srgbClr val="FF0000"/>
            </a:solidFill>
            <a:round/>
          </a:ln>
        </p:spPr>
        <p:style>
          <a:lnRef idx="0">
            <a:scrgbClr r="0" g="0" b="0"/>
          </a:lnRef>
          <a:fillRef idx="0">
            <a:scrgbClr r="0" g="0" b="0"/>
          </a:fillRef>
          <a:effectRef idx="0">
            <a:scrgbClr r="0" g="0" b="0"/>
          </a:effectRef>
          <a:fontRef idx="minor"/>
        </p:style>
      </p:sp>
      <p:sp>
        <p:nvSpPr>
          <p:cNvPr id="12" name="Oval 11"/>
          <p:cNvSpPr/>
          <p:nvPr/>
        </p:nvSpPr>
        <p:spPr>
          <a:xfrm>
            <a:off x="6708168" y="2951908"/>
            <a:ext cx="251382" cy="252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36000" tIns="36000" rIns="36000" bIns="36000" rtlCol="0" anchor="ctr"/>
          <a:lstStyle/>
          <a:p>
            <a:pPr algn="ctr"/>
            <a:r>
              <a:rPr lang="en-US" sz="1200" dirty="0"/>
              <a:t>3</a:t>
            </a:r>
          </a:p>
        </p:txBody>
      </p:sp>
      <p:sp>
        <p:nvSpPr>
          <p:cNvPr id="13" name="CustomShape 3"/>
          <p:cNvSpPr/>
          <p:nvPr/>
        </p:nvSpPr>
        <p:spPr>
          <a:xfrm>
            <a:off x="6959550" y="4640720"/>
            <a:ext cx="3780360" cy="223888"/>
          </a:xfrm>
          <a:prstGeom prst="rect">
            <a:avLst/>
          </a:prstGeom>
          <a:noFill/>
          <a:ln w="28440">
            <a:solidFill>
              <a:srgbClr val="FF0000"/>
            </a:solidFill>
            <a:round/>
          </a:ln>
        </p:spPr>
        <p:style>
          <a:lnRef idx="0">
            <a:scrgbClr r="0" g="0" b="0"/>
          </a:lnRef>
          <a:fillRef idx="0">
            <a:scrgbClr r="0" g="0" b="0"/>
          </a:fillRef>
          <a:effectRef idx="0">
            <a:scrgbClr r="0" g="0" b="0"/>
          </a:effectRef>
          <a:fontRef idx="minor"/>
        </p:style>
      </p:sp>
      <p:sp>
        <p:nvSpPr>
          <p:cNvPr id="14" name="Oval 13"/>
          <p:cNvSpPr/>
          <p:nvPr/>
        </p:nvSpPr>
        <p:spPr>
          <a:xfrm>
            <a:off x="6708168" y="4625831"/>
            <a:ext cx="251382" cy="252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36000" tIns="36000" rIns="36000" bIns="36000" rtlCol="0" anchor="ctr"/>
          <a:lstStyle/>
          <a:p>
            <a:pPr algn="ctr"/>
            <a:r>
              <a:rPr lang="en-US" sz="1200" dirty="0"/>
              <a:t>4</a:t>
            </a:r>
          </a:p>
        </p:txBody>
      </p:sp>
    </p:spTree>
    <p:extLst>
      <p:ext uri="{BB962C8B-B14F-4D97-AF65-F5344CB8AC3E}">
        <p14:creationId xmlns:p14="http://schemas.microsoft.com/office/powerpoint/2010/main" val="521208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US" dirty="0"/>
              <a:t>Data crawling</a:t>
            </a:r>
            <a:br>
              <a:rPr lang="en-US" dirty="0"/>
            </a:br>
            <a:r>
              <a:rPr lang="en-US" sz="2800" dirty="0"/>
              <a:t>extract</a:t>
            </a:r>
            <a:endParaRPr lang="en-US" dirty="0"/>
          </a:p>
        </p:txBody>
      </p:sp>
      <p:sp>
        <p:nvSpPr>
          <p:cNvPr id="3" name="Content Placeholder 2"/>
          <p:cNvSpPr>
            <a:spLocks noGrp="1"/>
          </p:cNvSpPr>
          <p:nvPr>
            <p:ph idx="1"/>
          </p:nvPr>
        </p:nvSpPr>
        <p:spPr>
          <a:xfrm>
            <a:off x="1141413" y="2249487"/>
            <a:ext cx="3868017" cy="3541714"/>
          </a:xfrm>
        </p:spPr>
        <p:txBody>
          <a:bodyPr>
            <a:noAutofit/>
          </a:bodyPr>
          <a:lstStyle/>
          <a:p>
            <a:pPr marL="342900" indent="-342900">
              <a:buClr>
                <a:schemeClr val="tx1"/>
              </a:buClr>
              <a:buFont typeface="+mj-lt"/>
              <a:buAutoNum type="arabicPeriod" startAt="4"/>
            </a:pPr>
            <a:r>
              <a:rPr lang="en-US" sz="1400" dirty="0">
                <a:solidFill>
                  <a:srgbClr val="FED217"/>
                </a:solidFill>
              </a:rPr>
              <a:t>Rating: </a:t>
            </a:r>
            <a:r>
              <a:rPr lang="en-US" sz="1400" dirty="0"/>
              <a:t>From class “rating </a:t>
            </a:r>
            <a:r>
              <a:rPr lang="en-US" sz="1400" dirty="0" err="1"/>
              <a:t>reviewItemInline</a:t>
            </a:r>
            <a:r>
              <a:rPr lang="en-US" sz="1400" dirty="0"/>
              <a:t>”</a:t>
            </a:r>
          </a:p>
          <a:p>
            <a:pPr lvl="1">
              <a:buClr>
                <a:schemeClr val="tx1"/>
              </a:buClr>
            </a:pPr>
            <a:r>
              <a:rPr lang="en-US" sz="1400" dirty="0"/>
              <a:t>Stored as “</a:t>
            </a:r>
            <a:r>
              <a:rPr lang="en-US" sz="1400" dirty="0" err="1"/>
              <a:t>ui_bubble_rating</a:t>
            </a:r>
            <a:r>
              <a:rPr lang="en-US" sz="1400" dirty="0"/>
              <a:t> bubble_x0” where x represent the integer value of the rating. Extracted string x and stored it as integer value.</a:t>
            </a:r>
          </a:p>
          <a:p>
            <a:pPr marL="342900" indent="-342900">
              <a:buClr>
                <a:schemeClr val="tx1"/>
              </a:buClr>
              <a:buFont typeface="+mj-lt"/>
              <a:buAutoNum type="arabicPeriod" startAt="5"/>
            </a:pPr>
            <a:r>
              <a:rPr lang="en-US" sz="1400" dirty="0">
                <a:solidFill>
                  <a:srgbClr val="FED217"/>
                </a:solidFill>
              </a:rPr>
              <a:t>Date Posted:</a:t>
            </a:r>
          </a:p>
          <a:p>
            <a:pPr lvl="1"/>
            <a:r>
              <a:rPr lang="en-US" sz="1400" dirty="0"/>
              <a:t>Variable for condition check of period of extraction</a:t>
            </a:r>
          </a:p>
          <a:p>
            <a:pPr lvl="1"/>
            <a:r>
              <a:rPr lang="en-US" sz="1400" dirty="0"/>
              <a:t>Html class heading that store the data changed from “</a:t>
            </a:r>
            <a:r>
              <a:rPr lang="en-US" sz="1400" dirty="0" err="1"/>
              <a:t>ratingDate</a:t>
            </a:r>
            <a:r>
              <a:rPr lang="en-US" sz="1400" dirty="0"/>
              <a:t> </a:t>
            </a:r>
            <a:r>
              <a:rPr lang="en-US" sz="1400" dirty="0" err="1"/>
              <a:t>relativeDate</a:t>
            </a:r>
            <a:r>
              <a:rPr lang="en-US" sz="1400" dirty="0"/>
              <a:t>” to “</a:t>
            </a:r>
            <a:r>
              <a:rPr lang="en-US" sz="1400" dirty="0" err="1"/>
              <a:t>ratingDate</a:t>
            </a:r>
            <a:r>
              <a:rPr lang="en-US" sz="1400" dirty="0"/>
              <a:t>” when the review is older than a certain period.</a:t>
            </a:r>
          </a:p>
          <a:p>
            <a:pPr lvl="1"/>
            <a:r>
              <a:rPr lang="en-US" sz="1400" dirty="0"/>
              <a:t>Condition check required</a:t>
            </a:r>
          </a:p>
        </p:txBody>
      </p:sp>
      <p:sp>
        <p:nvSpPr>
          <p:cNvPr id="4" name="Rectangle 3"/>
          <p:cNvSpPr/>
          <p:nvPr/>
        </p:nvSpPr>
        <p:spPr>
          <a:xfrm>
            <a:off x="1141411" y="1716088"/>
            <a:ext cx="9905999" cy="6237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hape 234"/>
          <p:cNvPicPr/>
          <p:nvPr/>
        </p:nvPicPr>
        <p:blipFill>
          <a:blip r:embed="rId2"/>
          <a:stretch/>
        </p:blipFill>
        <p:spPr>
          <a:xfrm>
            <a:off x="5316930" y="2249487"/>
            <a:ext cx="5730480" cy="3979080"/>
          </a:xfrm>
          <a:prstGeom prst="rect">
            <a:avLst/>
          </a:prstGeom>
          <a:ln>
            <a:noFill/>
          </a:ln>
        </p:spPr>
      </p:pic>
      <p:sp>
        <p:nvSpPr>
          <p:cNvPr id="9" name="Oval 8"/>
          <p:cNvSpPr/>
          <p:nvPr/>
        </p:nvSpPr>
        <p:spPr>
          <a:xfrm>
            <a:off x="6708168" y="2724570"/>
            <a:ext cx="251382" cy="252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36000" tIns="36000" rIns="36000" bIns="36000" rtlCol="0" anchor="ctr"/>
          <a:lstStyle/>
          <a:p>
            <a:pPr algn="ctr"/>
            <a:r>
              <a:rPr lang="en-US" sz="1200" dirty="0"/>
              <a:t>4</a:t>
            </a:r>
          </a:p>
        </p:txBody>
      </p:sp>
      <p:sp>
        <p:nvSpPr>
          <p:cNvPr id="12" name="Oval 11"/>
          <p:cNvSpPr/>
          <p:nvPr/>
        </p:nvSpPr>
        <p:spPr>
          <a:xfrm>
            <a:off x="8626407" y="2724570"/>
            <a:ext cx="251382" cy="252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36000" tIns="36000" rIns="36000" bIns="36000" rtlCol="0" anchor="ctr"/>
          <a:lstStyle/>
          <a:p>
            <a:pPr algn="ctr"/>
            <a:r>
              <a:rPr lang="en-US" sz="1200" dirty="0"/>
              <a:t>5</a:t>
            </a:r>
          </a:p>
        </p:txBody>
      </p:sp>
      <p:sp>
        <p:nvSpPr>
          <p:cNvPr id="13" name="CustomShape 3"/>
          <p:cNvSpPr/>
          <p:nvPr/>
        </p:nvSpPr>
        <p:spPr>
          <a:xfrm>
            <a:off x="6988066" y="2735456"/>
            <a:ext cx="620749" cy="234247"/>
          </a:xfrm>
          <a:prstGeom prst="rect">
            <a:avLst/>
          </a:prstGeom>
          <a:noFill/>
          <a:ln w="28440">
            <a:solidFill>
              <a:srgbClr val="FF0000"/>
            </a:solidFill>
            <a:round/>
          </a:ln>
        </p:spPr>
        <p:style>
          <a:lnRef idx="0">
            <a:scrgbClr r="0" g="0" b="0"/>
          </a:lnRef>
          <a:fillRef idx="0">
            <a:scrgbClr r="0" g="0" b="0"/>
          </a:fillRef>
          <a:effectRef idx="0">
            <a:scrgbClr r="0" g="0" b="0"/>
          </a:effectRef>
          <a:fontRef idx="minor"/>
        </p:style>
      </p:sp>
      <p:sp>
        <p:nvSpPr>
          <p:cNvPr id="14" name="CustomShape 3"/>
          <p:cNvSpPr/>
          <p:nvPr/>
        </p:nvSpPr>
        <p:spPr>
          <a:xfrm>
            <a:off x="7608815" y="2735456"/>
            <a:ext cx="988200" cy="234246"/>
          </a:xfrm>
          <a:prstGeom prst="rect">
            <a:avLst/>
          </a:prstGeom>
          <a:noFill/>
          <a:ln w="28440">
            <a:solidFill>
              <a:srgbClr val="FF0000"/>
            </a:solidFill>
            <a:round/>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548066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US" dirty="0"/>
              <a:t>analytics</a:t>
            </a:r>
            <a:br>
              <a:rPr lang="en-US" dirty="0"/>
            </a:br>
            <a:r>
              <a:rPr lang="en-US" sz="2800" dirty="0"/>
              <a:t>text mining procedure</a:t>
            </a:r>
            <a:endParaRPr lang="en-US" dirty="0"/>
          </a:p>
        </p:txBody>
      </p:sp>
      <p:sp>
        <p:nvSpPr>
          <p:cNvPr id="4" name="Rectangle 3"/>
          <p:cNvSpPr/>
          <p:nvPr/>
        </p:nvSpPr>
        <p:spPr>
          <a:xfrm>
            <a:off x="1141411" y="1716088"/>
            <a:ext cx="9905999" cy="6237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Pentagon 5"/>
          <p:cNvSpPr/>
          <p:nvPr/>
        </p:nvSpPr>
        <p:spPr>
          <a:xfrm>
            <a:off x="1141410" y="2014083"/>
            <a:ext cx="1800000" cy="484632"/>
          </a:xfrm>
          <a:prstGeom prst="homePlat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8" name="Arrow: Chevron 7"/>
          <p:cNvSpPr/>
          <p:nvPr/>
        </p:nvSpPr>
        <p:spPr>
          <a:xfrm>
            <a:off x="3167910" y="2014082"/>
            <a:ext cx="1800000" cy="484632"/>
          </a:xfrm>
          <a:prstGeom prst="chevron">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9" name="Rectangle: Rounded Corners 8"/>
          <p:cNvSpPr/>
          <p:nvPr/>
        </p:nvSpPr>
        <p:spPr>
          <a:xfrm>
            <a:off x="1141411" y="3922356"/>
            <a:ext cx="1800000" cy="896128"/>
          </a:xfrm>
          <a:prstGeom prst="round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Concatenate all the review into one huge text file</a:t>
            </a:r>
          </a:p>
        </p:txBody>
      </p:sp>
      <p:sp>
        <p:nvSpPr>
          <p:cNvPr id="10" name="Arrow: Chevron 9"/>
          <p:cNvSpPr/>
          <p:nvPr/>
        </p:nvSpPr>
        <p:spPr>
          <a:xfrm>
            <a:off x="5194410" y="2014082"/>
            <a:ext cx="1800000" cy="484632"/>
          </a:xfrm>
          <a:prstGeom prst="chevron">
            <a:avLst/>
          </a:prstGeom>
          <a:solidFill>
            <a:srgbClr val="CA93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11" name="Arrow: Chevron 10"/>
          <p:cNvSpPr/>
          <p:nvPr/>
        </p:nvSpPr>
        <p:spPr>
          <a:xfrm>
            <a:off x="7220910" y="2014082"/>
            <a:ext cx="1800000" cy="484632"/>
          </a:xfrm>
          <a:prstGeom prst="chevron">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12" name="Arrow: Chevron 11"/>
          <p:cNvSpPr/>
          <p:nvPr/>
        </p:nvSpPr>
        <p:spPr>
          <a:xfrm>
            <a:off x="9247410" y="2014082"/>
            <a:ext cx="1800000" cy="484632"/>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13" name="Rectangle: Rounded Corners 12"/>
          <p:cNvSpPr/>
          <p:nvPr/>
        </p:nvSpPr>
        <p:spPr>
          <a:xfrm>
            <a:off x="3167910" y="3920968"/>
            <a:ext cx="1800000" cy="896128"/>
          </a:xfrm>
          <a:prstGeom prst="round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Convert all the text into lower case for normalization</a:t>
            </a:r>
          </a:p>
        </p:txBody>
      </p:sp>
      <p:sp>
        <p:nvSpPr>
          <p:cNvPr id="14" name="Rectangle: Rounded Corners 13"/>
          <p:cNvSpPr/>
          <p:nvPr/>
        </p:nvSpPr>
        <p:spPr>
          <a:xfrm>
            <a:off x="5194410" y="3920968"/>
            <a:ext cx="1800000" cy="896128"/>
          </a:xfrm>
          <a:prstGeom prst="roundRect">
            <a:avLst/>
          </a:prstGeom>
          <a:solidFill>
            <a:srgbClr val="CA93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Remove non-English words, punctuation and stop words</a:t>
            </a:r>
          </a:p>
        </p:txBody>
      </p:sp>
      <p:sp>
        <p:nvSpPr>
          <p:cNvPr id="15" name="Rectangle: Rounded Corners 14"/>
          <p:cNvSpPr/>
          <p:nvPr/>
        </p:nvSpPr>
        <p:spPr>
          <a:xfrm>
            <a:off x="7220910" y="3927107"/>
            <a:ext cx="1800000" cy="896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Create a new word list for adjective, noun and verb</a:t>
            </a:r>
          </a:p>
        </p:txBody>
      </p:sp>
      <p:sp>
        <p:nvSpPr>
          <p:cNvPr id="16" name="Rectangle: Rounded Corners 15"/>
          <p:cNvSpPr/>
          <p:nvPr/>
        </p:nvSpPr>
        <p:spPr>
          <a:xfrm>
            <a:off x="7220910" y="4943275"/>
            <a:ext cx="1800000" cy="896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Generate the top 5 double word phrase</a:t>
            </a:r>
          </a:p>
        </p:txBody>
      </p:sp>
      <p:sp>
        <p:nvSpPr>
          <p:cNvPr id="17" name="Rectangle: Rounded Corners 16"/>
          <p:cNvSpPr/>
          <p:nvPr/>
        </p:nvSpPr>
        <p:spPr>
          <a:xfrm>
            <a:off x="9247409" y="3920968"/>
            <a:ext cx="1800000" cy="896128"/>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Generate a word cloud using the process text list</a:t>
            </a:r>
          </a:p>
        </p:txBody>
      </p:sp>
      <p:pic>
        <p:nvPicPr>
          <p:cNvPr id="2052" name="Picture 4" descr="Image result for collect icon"/>
          <p:cNvPicPr>
            <a:picLocks noChangeAspect="1" noChangeArrowheads="1"/>
          </p:cNvPicPr>
          <p:nvPr/>
        </p:nvPicPr>
        <p:blipFill>
          <a:blip r:embed="rId2">
            <a:biLevel thresh="25000"/>
            <a:extLst>
              <a:ext uri="{28A0092B-C50C-407E-A947-70E740481C1C}">
                <a14:useLocalDpi xmlns:a14="http://schemas.microsoft.com/office/drawing/2010/main" val="0"/>
              </a:ext>
            </a:extLst>
          </a:blip>
          <a:srcRect/>
          <a:stretch>
            <a:fillRect/>
          </a:stretch>
        </p:blipFill>
        <p:spPr bwMode="auto">
          <a:xfrm>
            <a:off x="1501410" y="2673413"/>
            <a:ext cx="1080000" cy="103090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convert icon"/>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527910" y="2618775"/>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configuration icon"/>
          <p:cNvPicPr>
            <a:picLocks noChangeAspect="1" noChangeArrowheads="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5554410" y="2648868"/>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Image result for list icon"/>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580910" y="2648868"/>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Image result for word cloud icon transparen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7409" y="2648868"/>
            <a:ext cx="1080000" cy="1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851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US" dirty="0"/>
              <a:t>analytics</a:t>
            </a:r>
            <a:br>
              <a:rPr lang="en-US" dirty="0"/>
            </a:br>
            <a:r>
              <a:rPr lang="en-US" sz="2800" dirty="0"/>
              <a:t>Word cloud</a:t>
            </a:r>
            <a:endParaRPr lang="en-US" dirty="0"/>
          </a:p>
        </p:txBody>
      </p:sp>
      <p:sp>
        <p:nvSpPr>
          <p:cNvPr id="4" name="Rectangle 3"/>
          <p:cNvSpPr/>
          <p:nvPr/>
        </p:nvSpPr>
        <p:spPr>
          <a:xfrm>
            <a:off x="1141411" y="1716088"/>
            <a:ext cx="9905999" cy="6237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p:nvPr/>
        </p:nvPicPr>
        <p:blipFill rotWithShape="1">
          <a:blip r:embed="rId2"/>
          <a:srcRect t="8510"/>
          <a:stretch/>
        </p:blipFill>
        <p:spPr>
          <a:xfrm>
            <a:off x="1141411" y="2231472"/>
            <a:ext cx="5108387" cy="2248249"/>
          </a:xfrm>
          <a:prstGeom prst="rect">
            <a:avLst/>
          </a:prstGeom>
          <a:ln>
            <a:noFill/>
          </a:ln>
        </p:spPr>
      </p:pic>
      <p:pic>
        <p:nvPicPr>
          <p:cNvPr id="21" name="Picture 20"/>
          <p:cNvPicPr/>
          <p:nvPr/>
        </p:nvPicPr>
        <p:blipFill rotWithShape="1">
          <a:blip r:embed="rId3"/>
          <a:srcRect t="8510"/>
          <a:stretch/>
        </p:blipFill>
        <p:spPr>
          <a:xfrm>
            <a:off x="6249798" y="2231472"/>
            <a:ext cx="4797612" cy="2248249"/>
          </a:xfrm>
          <a:prstGeom prst="rect">
            <a:avLst/>
          </a:prstGeom>
          <a:ln>
            <a:noFill/>
          </a:ln>
        </p:spPr>
      </p:pic>
      <p:sp>
        <p:nvSpPr>
          <p:cNvPr id="22" name="TextBox 21"/>
          <p:cNvSpPr txBox="1"/>
          <p:nvPr/>
        </p:nvSpPr>
        <p:spPr>
          <a:xfrm>
            <a:off x="2247355" y="4391795"/>
            <a:ext cx="2896499" cy="307777"/>
          </a:xfrm>
          <a:prstGeom prst="rect">
            <a:avLst/>
          </a:prstGeom>
          <a:noFill/>
        </p:spPr>
        <p:txBody>
          <a:bodyPr wrap="none" rtlCol="0">
            <a:spAutoFit/>
          </a:bodyPr>
          <a:lstStyle/>
          <a:p>
            <a:r>
              <a:rPr lang="en-US" sz="1400" dirty="0"/>
              <a:t>Tokyo Disneyland Review Word Cloud</a:t>
            </a:r>
          </a:p>
        </p:txBody>
      </p:sp>
      <p:sp>
        <p:nvSpPr>
          <p:cNvPr id="23" name="TextBox 22"/>
          <p:cNvSpPr txBox="1"/>
          <p:nvPr/>
        </p:nvSpPr>
        <p:spPr>
          <a:xfrm>
            <a:off x="6684733" y="4391794"/>
            <a:ext cx="3927742" cy="307777"/>
          </a:xfrm>
          <a:prstGeom prst="rect">
            <a:avLst/>
          </a:prstGeom>
          <a:noFill/>
        </p:spPr>
        <p:txBody>
          <a:bodyPr wrap="none" rtlCol="0">
            <a:spAutoFit/>
          </a:bodyPr>
          <a:lstStyle/>
          <a:p>
            <a:r>
              <a:rPr lang="en-US" sz="1400" dirty="0"/>
              <a:t>Hiroshima Peace Memorial Park Review Word Cloud</a:t>
            </a:r>
          </a:p>
        </p:txBody>
      </p:sp>
    </p:spTree>
    <p:extLst>
      <p:ext uri="{BB962C8B-B14F-4D97-AF65-F5344CB8AC3E}">
        <p14:creationId xmlns:p14="http://schemas.microsoft.com/office/powerpoint/2010/main" val="2362605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US" dirty="0"/>
              <a:t>analytics</a:t>
            </a:r>
            <a:br>
              <a:rPr lang="en-US" dirty="0"/>
            </a:br>
            <a:r>
              <a:rPr lang="en-US" sz="2800" dirty="0"/>
              <a:t>text mining</a:t>
            </a:r>
            <a:endParaRPr lang="en-US" dirty="0"/>
          </a:p>
        </p:txBody>
      </p:sp>
      <p:sp>
        <p:nvSpPr>
          <p:cNvPr id="4" name="Rectangle 3"/>
          <p:cNvSpPr/>
          <p:nvPr/>
        </p:nvSpPr>
        <p:spPr>
          <a:xfrm>
            <a:off x="1141411" y="1716088"/>
            <a:ext cx="9905999" cy="6237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029768217"/>
              </p:ext>
            </p:extLst>
          </p:nvPr>
        </p:nvGraphicFramePr>
        <p:xfrm>
          <a:off x="1141411" y="1999826"/>
          <a:ext cx="9906000" cy="2834640"/>
        </p:xfrm>
        <a:graphic>
          <a:graphicData uri="http://schemas.openxmlformats.org/drawingml/2006/table">
            <a:tbl>
              <a:tblPr firstRow="1" bandRow="1">
                <a:tableStyleId>{7DF18680-E054-41AD-8BC1-D1AEF772440D}</a:tableStyleId>
              </a:tblPr>
              <a:tblGrid>
                <a:gridCol w="1981200">
                  <a:extLst>
                    <a:ext uri="{9D8B030D-6E8A-4147-A177-3AD203B41FA5}">
                      <a16:colId xmlns:a16="http://schemas.microsoft.com/office/drawing/2014/main" val="3209082633"/>
                    </a:ext>
                  </a:extLst>
                </a:gridCol>
                <a:gridCol w="1981200">
                  <a:extLst>
                    <a:ext uri="{9D8B030D-6E8A-4147-A177-3AD203B41FA5}">
                      <a16:colId xmlns:a16="http://schemas.microsoft.com/office/drawing/2014/main" val="1506203820"/>
                    </a:ext>
                  </a:extLst>
                </a:gridCol>
                <a:gridCol w="1981200">
                  <a:extLst>
                    <a:ext uri="{9D8B030D-6E8A-4147-A177-3AD203B41FA5}">
                      <a16:colId xmlns:a16="http://schemas.microsoft.com/office/drawing/2014/main" val="2374997280"/>
                    </a:ext>
                  </a:extLst>
                </a:gridCol>
                <a:gridCol w="1981200">
                  <a:extLst>
                    <a:ext uri="{9D8B030D-6E8A-4147-A177-3AD203B41FA5}">
                      <a16:colId xmlns:a16="http://schemas.microsoft.com/office/drawing/2014/main" val="3915906752"/>
                    </a:ext>
                  </a:extLst>
                </a:gridCol>
                <a:gridCol w="1981200">
                  <a:extLst>
                    <a:ext uri="{9D8B030D-6E8A-4147-A177-3AD203B41FA5}">
                      <a16:colId xmlns:a16="http://schemas.microsoft.com/office/drawing/2014/main" val="3015446227"/>
                    </a:ext>
                  </a:extLst>
                </a:gridCol>
              </a:tblGrid>
              <a:tr h="370840">
                <a:tc>
                  <a:txBody>
                    <a:bodyPr/>
                    <a:lstStyle/>
                    <a:p>
                      <a:r>
                        <a:rPr lang="en-SG" sz="1400" strike="noStrike" spc="-1" dirty="0">
                          <a:uFill>
                            <a:solidFill>
                              <a:srgbClr val="FFFFFF"/>
                            </a:solidFill>
                          </a:uFill>
                        </a:rPr>
                        <a:t>Attractions</a:t>
                      </a:r>
                      <a:endParaRPr lang="en-SG" sz="1400" b="0" strike="noStrike" spc="-1" dirty="0">
                        <a:solidFill>
                          <a:srgbClr val="000000"/>
                        </a:solidFill>
                        <a:uFill>
                          <a:solidFill>
                            <a:srgbClr val="FFFFFF"/>
                          </a:solidFill>
                        </a:uFill>
                        <a:latin typeface="Arial"/>
                      </a:endParaRPr>
                    </a:p>
                  </a:txBody>
                  <a:tcPr marL="90000" marR="90000"/>
                </a:tc>
                <a:tc>
                  <a:txBody>
                    <a:bodyPr/>
                    <a:lstStyle/>
                    <a:p>
                      <a:r>
                        <a:rPr lang="en-SG" sz="1400" strike="noStrike" spc="-1" dirty="0">
                          <a:uFill>
                            <a:solidFill>
                              <a:srgbClr val="FFFFFF"/>
                            </a:solidFill>
                          </a:uFill>
                        </a:rPr>
                        <a:t>Rating Distributions</a:t>
                      </a:r>
                      <a:endParaRPr lang="en-SG" sz="1400" b="0" strike="noStrike" spc="-1" dirty="0">
                        <a:solidFill>
                          <a:srgbClr val="000000"/>
                        </a:solidFill>
                        <a:uFill>
                          <a:solidFill>
                            <a:srgbClr val="FFFFFF"/>
                          </a:solidFill>
                        </a:uFill>
                        <a:latin typeface="Arial"/>
                      </a:endParaRPr>
                    </a:p>
                  </a:txBody>
                  <a:tcPr marL="90000" marR="90000"/>
                </a:tc>
                <a:tc>
                  <a:txBody>
                    <a:bodyPr/>
                    <a:lstStyle/>
                    <a:p>
                      <a:r>
                        <a:rPr lang="en-SG" sz="1400" strike="noStrike" spc="-1" dirty="0">
                          <a:uFill>
                            <a:solidFill>
                              <a:srgbClr val="FFFFFF"/>
                            </a:solidFill>
                          </a:uFill>
                        </a:rPr>
                        <a:t>Top 5 double words phrase</a:t>
                      </a:r>
                      <a:endParaRPr lang="en-SG" sz="1400" b="0" strike="noStrike" spc="-1" dirty="0">
                        <a:solidFill>
                          <a:srgbClr val="000000"/>
                        </a:solidFill>
                        <a:uFill>
                          <a:solidFill>
                            <a:srgbClr val="FFFFFF"/>
                          </a:solidFill>
                        </a:uFill>
                        <a:latin typeface="Arial"/>
                      </a:endParaRPr>
                    </a:p>
                  </a:txBody>
                  <a:tcPr marL="90000" marR="90000"/>
                </a:tc>
                <a:tc>
                  <a:txBody>
                    <a:bodyPr/>
                    <a:lstStyle/>
                    <a:p>
                      <a:r>
                        <a:rPr lang="en-SG" sz="1400" strike="noStrike" spc="-1">
                          <a:uFill>
                            <a:solidFill>
                              <a:srgbClr val="FFFFFF"/>
                            </a:solidFill>
                          </a:uFill>
                        </a:rPr>
                        <a:t>Top 5 double words phrase with Rating 5</a:t>
                      </a:r>
                      <a:endParaRPr lang="en-SG" sz="1400" b="0" strike="noStrike" spc="-1">
                        <a:solidFill>
                          <a:srgbClr val="000000"/>
                        </a:solidFill>
                        <a:uFill>
                          <a:solidFill>
                            <a:srgbClr val="FFFFFF"/>
                          </a:solidFill>
                        </a:uFill>
                        <a:latin typeface="Arial"/>
                      </a:endParaRPr>
                    </a:p>
                  </a:txBody>
                  <a:tcPr marL="90000" marR="90000"/>
                </a:tc>
                <a:tc>
                  <a:txBody>
                    <a:bodyPr/>
                    <a:lstStyle/>
                    <a:p>
                      <a:r>
                        <a:rPr lang="en-SG" sz="1400" strike="noStrike" spc="-1">
                          <a:uFill>
                            <a:solidFill>
                              <a:srgbClr val="FFFFFF"/>
                            </a:solidFill>
                          </a:uFill>
                        </a:rPr>
                        <a:t>Top 5 Common Word</a:t>
                      </a:r>
                      <a:endParaRPr lang="en-SG" sz="1400" b="0" strike="noStrike" spc="-1">
                        <a:solidFill>
                          <a:srgbClr val="000000"/>
                        </a:solidFill>
                        <a:uFill>
                          <a:solidFill>
                            <a:srgbClr val="FFFFFF"/>
                          </a:solidFill>
                        </a:uFill>
                        <a:latin typeface="Arial"/>
                      </a:endParaRPr>
                    </a:p>
                  </a:txBody>
                  <a:tcPr marL="90000" marR="90000"/>
                </a:tc>
                <a:extLst>
                  <a:ext uri="{0D108BD9-81ED-4DB2-BD59-A6C34878D82A}">
                    <a16:rowId xmlns:a16="http://schemas.microsoft.com/office/drawing/2014/main" val="3730750534"/>
                  </a:ext>
                </a:extLst>
              </a:tr>
              <a:tr h="370840">
                <a:tc>
                  <a:txBody>
                    <a:bodyPr/>
                    <a:lstStyle/>
                    <a:p>
                      <a:r>
                        <a:rPr lang="en-SG" sz="1400" strike="noStrike" spc="-1" dirty="0">
                          <a:uFill>
                            <a:solidFill>
                              <a:srgbClr val="FFFFFF"/>
                            </a:solidFill>
                          </a:uFill>
                        </a:rPr>
                        <a:t>Fushimi Inari Shrine</a:t>
                      </a:r>
                      <a:endParaRPr lang="en-SG" sz="1400" b="0" strike="noStrike" spc="-1" dirty="0">
                        <a:solidFill>
                          <a:srgbClr val="000000"/>
                        </a:solidFill>
                        <a:uFill>
                          <a:solidFill>
                            <a:srgbClr val="FFFFFF"/>
                          </a:solidFill>
                        </a:uFill>
                        <a:latin typeface="Arial"/>
                      </a:endParaRPr>
                    </a:p>
                  </a:txBody>
                  <a:tcPr marL="90000" marR="90000"/>
                </a:tc>
                <a:tc>
                  <a:txBody>
                    <a:bodyPr/>
                    <a:lstStyle/>
                    <a:p>
                      <a:r>
                        <a:rPr lang="en-SG" sz="1400" strike="noStrike" spc="-1" dirty="0">
                          <a:uFill>
                            <a:solidFill>
                              <a:srgbClr val="FFFFFF"/>
                            </a:solidFill>
                          </a:uFill>
                        </a:rPr>
                        <a:t>1 star: 8</a:t>
                      </a:r>
                    </a:p>
                    <a:p>
                      <a:r>
                        <a:rPr lang="en-SG" sz="1400" strike="noStrike" spc="-1" dirty="0">
                          <a:uFill>
                            <a:solidFill>
                              <a:srgbClr val="FFFFFF"/>
                            </a:solidFill>
                          </a:uFill>
                        </a:rPr>
                        <a:t>2 stars: 21</a:t>
                      </a:r>
                    </a:p>
                    <a:p>
                      <a:r>
                        <a:rPr lang="en-SG" sz="1400" strike="noStrike" spc="-1" dirty="0">
                          <a:uFill>
                            <a:solidFill>
                              <a:srgbClr val="FFFFFF"/>
                            </a:solidFill>
                          </a:uFill>
                        </a:rPr>
                        <a:t>3 stars: 142</a:t>
                      </a:r>
                    </a:p>
                    <a:p>
                      <a:r>
                        <a:rPr lang="en-SG" sz="1400" strike="noStrike" spc="-1" dirty="0">
                          <a:uFill>
                            <a:solidFill>
                              <a:srgbClr val="FFFFFF"/>
                            </a:solidFill>
                          </a:uFill>
                        </a:rPr>
                        <a:t>4 stars: 729</a:t>
                      </a:r>
                    </a:p>
                    <a:p>
                      <a:r>
                        <a:rPr lang="en-SG" sz="1400" strike="noStrike" spc="-1" dirty="0">
                          <a:uFill>
                            <a:solidFill>
                              <a:srgbClr val="FFFFFF"/>
                            </a:solidFill>
                          </a:uFill>
                        </a:rPr>
                        <a:t>5 stars: 1885</a:t>
                      </a:r>
                      <a:endParaRPr lang="en-SG" sz="1400" b="0" strike="noStrike" spc="-1" dirty="0">
                        <a:solidFill>
                          <a:srgbClr val="000000"/>
                        </a:solidFill>
                        <a:uFill>
                          <a:solidFill>
                            <a:srgbClr val="FFFFFF"/>
                          </a:solidFill>
                        </a:uFill>
                        <a:latin typeface="Arial"/>
                      </a:endParaRPr>
                    </a:p>
                  </a:txBody>
                  <a:tcPr marL="90000" marR="90000"/>
                </a:tc>
                <a:tc>
                  <a:txBody>
                    <a:bodyPr/>
                    <a:lstStyle/>
                    <a:p>
                      <a:r>
                        <a:rPr lang="en-SG" sz="1400" strike="noStrike" spc="-1" dirty="0" err="1">
                          <a:uFill>
                            <a:solidFill>
                              <a:srgbClr val="FFFFFF"/>
                            </a:solidFill>
                          </a:uFill>
                        </a:rPr>
                        <a:t>Oinari</a:t>
                      </a:r>
                      <a:r>
                        <a:rPr lang="en-SG" sz="1400" strike="noStrike" spc="-1" dirty="0">
                          <a:uFill>
                            <a:solidFill>
                              <a:srgbClr val="FFFFFF"/>
                            </a:solidFill>
                          </a:uFill>
                        </a:rPr>
                        <a:t> San</a:t>
                      </a:r>
                    </a:p>
                    <a:p>
                      <a:r>
                        <a:rPr lang="en-SG" sz="1400" strike="noStrike" spc="-1" dirty="0">
                          <a:uFill>
                            <a:solidFill>
                              <a:srgbClr val="FFFFFF"/>
                            </a:solidFill>
                          </a:uFill>
                        </a:rPr>
                        <a:t>Tofu Steak</a:t>
                      </a:r>
                    </a:p>
                    <a:p>
                      <a:r>
                        <a:rPr lang="en-SG" sz="1400" strike="noStrike" spc="-1" dirty="0">
                          <a:uFill>
                            <a:solidFill>
                              <a:srgbClr val="FFFFFF"/>
                            </a:solidFill>
                          </a:uFill>
                        </a:rPr>
                        <a:t>Mosquito </a:t>
                      </a:r>
                      <a:r>
                        <a:rPr lang="en-SG" sz="1400" strike="noStrike" spc="-1" dirty="0" err="1">
                          <a:uFill>
                            <a:solidFill>
                              <a:srgbClr val="FFFFFF"/>
                            </a:solidFill>
                          </a:uFill>
                        </a:rPr>
                        <a:t>Repellant</a:t>
                      </a:r>
                      <a:endParaRPr lang="en-SG" sz="1400" strike="noStrike" spc="-1" dirty="0">
                        <a:uFill>
                          <a:solidFill>
                            <a:srgbClr val="FFFFFF"/>
                          </a:solidFill>
                        </a:uFill>
                      </a:endParaRPr>
                    </a:p>
                    <a:p>
                      <a:r>
                        <a:rPr lang="en-SG" sz="1400" strike="noStrike" spc="-1" dirty="0">
                          <a:uFill>
                            <a:solidFill>
                              <a:srgbClr val="FFFFFF"/>
                            </a:solidFill>
                          </a:uFill>
                        </a:rPr>
                        <a:t>Public Transportation</a:t>
                      </a:r>
                    </a:p>
                    <a:p>
                      <a:r>
                        <a:rPr lang="en-SG" sz="1400" strike="noStrike" spc="-1" dirty="0">
                          <a:uFill>
                            <a:solidFill>
                              <a:srgbClr val="FFFFFF"/>
                            </a:solidFill>
                          </a:uFill>
                        </a:rPr>
                        <a:t>Faint Heated</a:t>
                      </a:r>
                      <a:endParaRPr lang="en-SG" sz="1400" b="0" strike="noStrike" spc="-1" dirty="0">
                        <a:solidFill>
                          <a:srgbClr val="000000"/>
                        </a:solidFill>
                        <a:uFill>
                          <a:solidFill>
                            <a:srgbClr val="FFFFFF"/>
                          </a:solidFill>
                        </a:uFill>
                        <a:latin typeface="Arial"/>
                      </a:endParaRPr>
                    </a:p>
                  </a:txBody>
                  <a:tcPr marL="90000" marR="90000"/>
                </a:tc>
                <a:tc>
                  <a:txBody>
                    <a:bodyPr/>
                    <a:lstStyle/>
                    <a:p>
                      <a:r>
                        <a:rPr lang="en-SG" sz="1400" strike="noStrike" spc="-1">
                          <a:uFill>
                            <a:solidFill>
                              <a:srgbClr val="FFFFFF"/>
                            </a:solidFill>
                          </a:uFill>
                        </a:rPr>
                        <a:t>Oinari San</a:t>
                      </a:r>
                    </a:p>
                    <a:p>
                      <a:r>
                        <a:rPr lang="en-SG" sz="1400" strike="noStrike" spc="-1">
                          <a:uFill>
                            <a:solidFill>
                              <a:srgbClr val="FFFFFF"/>
                            </a:solidFill>
                          </a:uFill>
                        </a:rPr>
                        <a:t>Tofu Steak</a:t>
                      </a:r>
                    </a:p>
                    <a:p>
                      <a:r>
                        <a:rPr lang="en-SG" sz="1400" strike="noStrike" spc="-1">
                          <a:uFill>
                            <a:solidFill>
                              <a:srgbClr val="FFFFFF"/>
                            </a:solidFill>
                          </a:uFill>
                        </a:rPr>
                        <a:t>Mosquito Repellant</a:t>
                      </a:r>
                    </a:p>
                    <a:p>
                      <a:r>
                        <a:rPr lang="en-SG" sz="1400" strike="noStrike" spc="-1">
                          <a:uFill>
                            <a:solidFill>
                              <a:srgbClr val="FFFFFF"/>
                            </a:solidFill>
                          </a:uFill>
                        </a:rPr>
                        <a:t>Public Transportation</a:t>
                      </a:r>
                    </a:p>
                    <a:p>
                      <a:r>
                        <a:rPr lang="en-SG" sz="1400" strike="noStrike" spc="-1">
                          <a:uFill>
                            <a:solidFill>
                              <a:srgbClr val="FFFFFF"/>
                            </a:solidFill>
                          </a:uFill>
                        </a:rPr>
                        <a:t>Faint Heated</a:t>
                      </a:r>
                      <a:endParaRPr lang="en-SG" sz="1400" b="0" strike="noStrike" spc="-1">
                        <a:solidFill>
                          <a:srgbClr val="000000"/>
                        </a:solidFill>
                        <a:uFill>
                          <a:solidFill>
                            <a:srgbClr val="FFFFFF"/>
                          </a:solidFill>
                        </a:uFill>
                        <a:latin typeface="Arial"/>
                      </a:endParaRPr>
                    </a:p>
                  </a:txBody>
                  <a:tcPr marL="90000" marR="90000"/>
                </a:tc>
                <a:tc>
                  <a:txBody>
                    <a:bodyPr/>
                    <a:lstStyle/>
                    <a:p>
                      <a:r>
                        <a:rPr lang="en-SG" sz="1400" strike="noStrike" spc="-1">
                          <a:uFill>
                            <a:solidFill>
                              <a:srgbClr val="FFFFFF"/>
                            </a:solidFill>
                          </a:uFill>
                        </a:rPr>
                        <a:t>Shrine</a:t>
                      </a:r>
                    </a:p>
                    <a:p>
                      <a:r>
                        <a:rPr lang="en-SG" sz="1400" strike="noStrike" spc="-1">
                          <a:uFill>
                            <a:solidFill>
                              <a:srgbClr val="FFFFFF"/>
                            </a:solidFill>
                          </a:uFill>
                        </a:rPr>
                        <a:t>Gates</a:t>
                      </a:r>
                    </a:p>
                    <a:p>
                      <a:r>
                        <a:rPr lang="en-SG" sz="1400" strike="noStrike" spc="-1">
                          <a:uFill>
                            <a:solidFill>
                              <a:srgbClr val="FFFFFF"/>
                            </a:solidFill>
                          </a:uFill>
                        </a:rPr>
                        <a:t>Kyoto</a:t>
                      </a:r>
                    </a:p>
                    <a:p>
                      <a:r>
                        <a:rPr lang="en-SG" sz="1400" strike="noStrike" spc="-1">
                          <a:uFill>
                            <a:solidFill>
                              <a:srgbClr val="FFFFFF"/>
                            </a:solidFill>
                          </a:uFill>
                        </a:rPr>
                        <a:t>Top</a:t>
                      </a:r>
                    </a:p>
                    <a:p>
                      <a:r>
                        <a:rPr lang="en-SG" sz="1400" strike="noStrike" spc="-1">
                          <a:uFill>
                            <a:solidFill>
                              <a:srgbClr val="FFFFFF"/>
                            </a:solidFill>
                          </a:uFill>
                        </a:rPr>
                        <a:t>Walk</a:t>
                      </a:r>
                      <a:endParaRPr lang="en-SG" sz="1400" b="0" strike="noStrike" spc="-1">
                        <a:solidFill>
                          <a:srgbClr val="000000"/>
                        </a:solidFill>
                        <a:uFill>
                          <a:solidFill>
                            <a:srgbClr val="FFFFFF"/>
                          </a:solidFill>
                        </a:uFill>
                        <a:latin typeface="Arial"/>
                      </a:endParaRPr>
                    </a:p>
                  </a:txBody>
                  <a:tcPr marL="90000" marR="90000"/>
                </a:tc>
                <a:extLst>
                  <a:ext uri="{0D108BD9-81ED-4DB2-BD59-A6C34878D82A}">
                    <a16:rowId xmlns:a16="http://schemas.microsoft.com/office/drawing/2014/main" val="2647742893"/>
                  </a:ext>
                </a:extLst>
              </a:tr>
              <a:tr h="370840">
                <a:tc>
                  <a:txBody>
                    <a:bodyPr/>
                    <a:lstStyle/>
                    <a:p>
                      <a:r>
                        <a:rPr lang="en-SG" sz="1400" strike="noStrike" spc="-1">
                          <a:uFill>
                            <a:solidFill>
                              <a:srgbClr val="FFFFFF"/>
                            </a:solidFill>
                          </a:uFill>
                        </a:rPr>
                        <a:t>Tokyo Disneyland</a:t>
                      </a:r>
                      <a:endParaRPr lang="en-SG" sz="1400" b="0" strike="noStrike" spc="-1">
                        <a:solidFill>
                          <a:srgbClr val="000000"/>
                        </a:solidFill>
                        <a:uFill>
                          <a:solidFill>
                            <a:srgbClr val="FFFFFF"/>
                          </a:solidFill>
                        </a:uFill>
                        <a:latin typeface="Arial"/>
                      </a:endParaRPr>
                    </a:p>
                  </a:txBody>
                  <a:tcPr marL="90000" marR="90000"/>
                </a:tc>
                <a:tc>
                  <a:txBody>
                    <a:bodyPr/>
                    <a:lstStyle/>
                    <a:p>
                      <a:r>
                        <a:rPr lang="en-SG" sz="1400" strike="noStrike" spc="-1" dirty="0">
                          <a:uFill>
                            <a:solidFill>
                              <a:srgbClr val="FFFFFF"/>
                            </a:solidFill>
                          </a:uFill>
                        </a:rPr>
                        <a:t>1 star: 18</a:t>
                      </a:r>
                    </a:p>
                    <a:p>
                      <a:r>
                        <a:rPr lang="en-SG" sz="1400" strike="noStrike" spc="-1" dirty="0">
                          <a:uFill>
                            <a:solidFill>
                              <a:srgbClr val="FFFFFF"/>
                            </a:solidFill>
                          </a:uFill>
                        </a:rPr>
                        <a:t>2 stars: 16</a:t>
                      </a:r>
                    </a:p>
                    <a:p>
                      <a:r>
                        <a:rPr lang="en-SG" sz="1400" strike="noStrike" spc="-1" dirty="0">
                          <a:uFill>
                            <a:solidFill>
                              <a:srgbClr val="FFFFFF"/>
                            </a:solidFill>
                          </a:uFill>
                        </a:rPr>
                        <a:t>3 stars: 33</a:t>
                      </a:r>
                    </a:p>
                    <a:p>
                      <a:r>
                        <a:rPr lang="en-SG" sz="1400" strike="noStrike" spc="-1" dirty="0">
                          <a:uFill>
                            <a:solidFill>
                              <a:srgbClr val="FFFFFF"/>
                            </a:solidFill>
                          </a:uFill>
                        </a:rPr>
                        <a:t>4 stars: 148</a:t>
                      </a:r>
                    </a:p>
                    <a:p>
                      <a:r>
                        <a:rPr lang="en-SG" sz="1400" strike="noStrike" spc="-1" dirty="0">
                          <a:uFill>
                            <a:solidFill>
                              <a:srgbClr val="FFFFFF"/>
                            </a:solidFill>
                          </a:uFill>
                        </a:rPr>
                        <a:t>5 stars: 310</a:t>
                      </a:r>
                      <a:endParaRPr lang="en-SG" sz="1400" b="0" strike="noStrike" spc="-1" dirty="0">
                        <a:solidFill>
                          <a:srgbClr val="000000"/>
                        </a:solidFill>
                        <a:uFill>
                          <a:solidFill>
                            <a:srgbClr val="FFFFFF"/>
                          </a:solidFill>
                        </a:uFill>
                        <a:latin typeface="Arial"/>
                      </a:endParaRPr>
                    </a:p>
                  </a:txBody>
                  <a:tcPr marL="90000" marR="90000"/>
                </a:tc>
                <a:tc>
                  <a:txBody>
                    <a:bodyPr/>
                    <a:lstStyle/>
                    <a:p>
                      <a:r>
                        <a:rPr lang="en-SG" sz="1400" strike="noStrike" spc="-1" dirty="0">
                          <a:uFill>
                            <a:solidFill>
                              <a:srgbClr val="FFFFFF"/>
                            </a:solidFill>
                          </a:uFill>
                        </a:rPr>
                        <a:t>Donald Duck</a:t>
                      </a:r>
                    </a:p>
                    <a:p>
                      <a:r>
                        <a:rPr lang="en-SG" sz="1400" strike="noStrike" spc="-1" dirty="0">
                          <a:uFill>
                            <a:solidFill>
                              <a:srgbClr val="FFFFFF"/>
                            </a:solidFill>
                          </a:uFill>
                        </a:rPr>
                        <a:t>Crystal Palace</a:t>
                      </a:r>
                    </a:p>
                    <a:p>
                      <a:r>
                        <a:rPr lang="en-SG" sz="1400" strike="noStrike" spc="-1" dirty="0">
                          <a:uFill>
                            <a:solidFill>
                              <a:srgbClr val="FFFFFF"/>
                            </a:solidFill>
                          </a:uFill>
                        </a:rPr>
                        <a:t>Astro Blasters</a:t>
                      </a:r>
                    </a:p>
                    <a:p>
                      <a:r>
                        <a:rPr lang="en-SG" sz="1400" strike="noStrike" spc="-1" dirty="0">
                          <a:uFill>
                            <a:solidFill>
                              <a:srgbClr val="FFFFFF"/>
                            </a:solidFill>
                          </a:uFill>
                        </a:rPr>
                        <a:t>Indiana Jones</a:t>
                      </a:r>
                    </a:p>
                    <a:p>
                      <a:r>
                        <a:rPr lang="en-SG" sz="1400" strike="noStrike" spc="-1" dirty="0">
                          <a:uFill>
                            <a:solidFill>
                              <a:srgbClr val="FFFFFF"/>
                            </a:solidFill>
                          </a:uFill>
                        </a:rPr>
                        <a:t>Universal Studio</a:t>
                      </a:r>
                      <a:endParaRPr lang="en-SG" sz="1400" b="0" strike="noStrike" spc="-1" dirty="0">
                        <a:solidFill>
                          <a:srgbClr val="000000"/>
                        </a:solidFill>
                        <a:uFill>
                          <a:solidFill>
                            <a:srgbClr val="FFFFFF"/>
                          </a:solidFill>
                        </a:uFill>
                        <a:latin typeface="Arial"/>
                      </a:endParaRPr>
                    </a:p>
                  </a:txBody>
                  <a:tcPr marL="90000" marR="90000"/>
                </a:tc>
                <a:tc>
                  <a:txBody>
                    <a:bodyPr/>
                    <a:lstStyle/>
                    <a:p>
                      <a:r>
                        <a:rPr lang="en-SG" sz="1400" strike="noStrike" spc="-1" dirty="0">
                          <a:uFill>
                            <a:solidFill>
                              <a:srgbClr val="FFFFFF"/>
                            </a:solidFill>
                          </a:uFill>
                        </a:rPr>
                        <a:t>Crystal Palace</a:t>
                      </a:r>
                    </a:p>
                    <a:p>
                      <a:r>
                        <a:rPr lang="en-SG" sz="1400" strike="noStrike" spc="-1" dirty="0">
                          <a:uFill>
                            <a:solidFill>
                              <a:srgbClr val="FFFFFF"/>
                            </a:solidFill>
                          </a:uFill>
                        </a:rPr>
                        <a:t>Ice Cream</a:t>
                      </a:r>
                    </a:p>
                    <a:p>
                      <a:r>
                        <a:rPr lang="en-SG" sz="1400" strike="noStrike" spc="-1" dirty="0">
                          <a:uFill>
                            <a:solidFill>
                              <a:srgbClr val="FFFFFF"/>
                            </a:solidFill>
                          </a:uFill>
                        </a:rPr>
                        <a:t>Indiana Jones</a:t>
                      </a:r>
                    </a:p>
                    <a:p>
                      <a:r>
                        <a:rPr lang="en-SG" sz="1400" strike="noStrike" spc="-1" dirty="0">
                          <a:uFill>
                            <a:solidFill>
                              <a:srgbClr val="FFFFFF"/>
                            </a:solidFill>
                          </a:uFill>
                        </a:rPr>
                        <a:t>Toon Town</a:t>
                      </a:r>
                    </a:p>
                    <a:p>
                      <a:r>
                        <a:rPr lang="en-SG" sz="1400" strike="noStrike" spc="-1" dirty="0">
                          <a:uFill>
                            <a:solidFill>
                              <a:srgbClr val="FFFFFF"/>
                            </a:solidFill>
                          </a:uFill>
                        </a:rPr>
                        <a:t>Peter Pan</a:t>
                      </a:r>
                      <a:endParaRPr lang="en-SG" sz="1400" b="0" strike="noStrike" spc="-1" dirty="0">
                        <a:solidFill>
                          <a:srgbClr val="000000"/>
                        </a:solidFill>
                        <a:uFill>
                          <a:solidFill>
                            <a:srgbClr val="FFFFFF"/>
                          </a:solidFill>
                        </a:uFill>
                        <a:latin typeface="Arial"/>
                      </a:endParaRPr>
                    </a:p>
                  </a:txBody>
                  <a:tcPr marL="90000" marR="90000"/>
                </a:tc>
                <a:tc>
                  <a:txBody>
                    <a:bodyPr/>
                    <a:lstStyle/>
                    <a:p>
                      <a:r>
                        <a:rPr lang="en-SG" sz="1400" strike="noStrike" spc="-1" dirty="0">
                          <a:uFill>
                            <a:solidFill>
                              <a:srgbClr val="FFFFFF"/>
                            </a:solidFill>
                          </a:uFill>
                        </a:rPr>
                        <a:t>Disneyland</a:t>
                      </a:r>
                    </a:p>
                    <a:p>
                      <a:r>
                        <a:rPr lang="en-SG" sz="1400" strike="noStrike" spc="-1" dirty="0">
                          <a:uFill>
                            <a:solidFill>
                              <a:srgbClr val="FFFFFF"/>
                            </a:solidFill>
                          </a:uFill>
                        </a:rPr>
                        <a:t>Disney</a:t>
                      </a:r>
                    </a:p>
                    <a:p>
                      <a:r>
                        <a:rPr lang="en-SG" sz="1400" strike="noStrike" spc="-1" dirty="0">
                          <a:uFill>
                            <a:solidFill>
                              <a:srgbClr val="FFFFFF"/>
                            </a:solidFill>
                          </a:uFill>
                        </a:rPr>
                        <a:t>Rides</a:t>
                      </a:r>
                    </a:p>
                    <a:p>
                      <a:r>
                        <a:rPr lang="en-SG" sz="1400" strike="noStrike" spc="-1" dirty="0">
                          <a:uFill>
                            <a:solidFill>
                              <a:srgbClr val="FFFFFF"/>
                            </a:solidFill>
                          </a:uFill>
                        </a:rPr>
                        <a:t>Park</a:t>
                      </a:r>
                    </a:p>
                    <a:p>
                      <a:r>
                        <a:rPr lang="en-SG" sz="1400" strike="noStrike" spc="-1" dirty="0">
                          <a:uFill>
                            <a:solidFill>
                              <a:srgbClr val="FFFFFF"/>
                            </a:solidFill>
                          </a:uFill>
                        </a:rPr>
                        <a:t>Time</a:t>
                      </a:r>
                      <a:endParaRPr lang="en-SG" sz="1400" b="0" strike="noStrike" spc="-1" dirty="0">
                        <a:solidFill>
                          <a:srgbClr val="000000"/>
                        </a:solidFill>
                        <a:uFill>
                          <a:solidFill>
                            <a:srgbClr val="FFFFFF"/>
                          </a:solidFill>
                        </a:uFill>
                        <a:latin typeface="Arial"/>
                      </a:endParaRPr>
                    </a:p>
                  </a:txBody>
                  <a:tcPr marL="90000" marR="90000"/>
                </a:tc>
                <a:extLst>
                  <a:ext uri="{0D108BD9-81ED-4DB2-BD59-A6C34878D82A}">
                    <a16:rowId xmlns:a16="http://schemas.microsoft.com/office/drawing/2014/main" val="205981798"/>
                  </a:ext>
                </a:extLst>
              </a:tr>
            </a:tbl>
          </a:graphicData>
        </a:graphic>
      </p:graphicFrame>
    </p:spTree>
    <p:extLst>
      <p:ext uri="{BB962C8B-B14F-4D97-AF65-F5344CB8AC3E}">
        <p14:creationId xmlns:p14="http://schemas.microsoft.com/office/powerpoint/2010/main" val="3724156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US" dirty="0"/>
              <a:t>analytics</a:t>
            </a:r>
            <a:br>
              <a:rPr lang="en-US" dirty="0"/>
            </a:br>
            <a:r>
              <a:rPr lang="en-US" sz="2800" dirty="0"/>
              <a:t>sentiment analysis procedure</a:t>
            </a:r>
            <a:endParaRPr lang="en-US" dirty="0"/>
          </a:p>
        </p:txBody>
      </p:sp>
      <p:sp>
        <p:nvSpPr>
          <p:cNvPr id="4" name="Rectangle 3"/>
          <p:cNvSpPr/>
          <p:nvPr/>
        </p:nvSpPr>
        <p:spPr>
          <a:xfrm>
            <a:off x="1141411" y="1716088"/>
            <a:ext cx="9905999" cy="6237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Pentagon 5"/>
          <p:cNvSpPr/>
          <p:nvPr/>
        </p:nvSpPr>
        <p:spPr>
          <a:xfrm>
            <a:off x="1141410" y="2014083"/>
            <a:ext cx="1800000" cy="484632"/>
          </a:xfrm>
          <a:prstGeom prst="homePlat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8" name="Arrow: Chevron 7"/>
          <p:cNvSpPr/>
          <p:nvPr/>
        </p:nvSpPr>
        <p:spPr>
          <a:xfrm>
            <a:off x="3167910" y="2014082"/>
            <a:ext cx="1800000" cy="484632"/>
          </a:xfrm>
          <a:prstGeom prst="chevron">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9" name="Rectangle: Rounded Corners 8"/>
          <p:cNvSpPr/>
          <p:nvPr/>
        </p:nvSpPr>
        <p:spPr>
          <a:xfrm>
            <a:off x="1141411" y="3922356"/>
            <a:ext cx="1800000" cy="896128"/>
          </a:xfrm>
          <a:prstGeom prst="round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Convert all the text into lower case for normalization</a:t>
            </a:r>
          </a:p>
        </p:txBody>
      </p:sp>
      <p:sp>
        <p:nvSpPr>
          <p:cNvPr id="10" name="Arrow: Chevron 9"/>
          <p:cNvSpPr/>
          <p:nvPr/>
        </p:nvSpPr>
        <p:spPr>
          <a:xfrm>
            <a:off x="5194410" y="2014082"/>
            <a:ext cx="1800000" cy="484632"/>
          </a:xfrm>
          <a:prstGeom prst="chevron">
            <a:avLst/>
          </a:prstGeom>
          <a:solidFill>
            <a:srgbClr val="CA93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11" name="Arrow: Chevron 10"/>
          <p:cNvSpPr/>
          <p:nvPr/>
        </p:nvSpPr>
        <p:spPr>
          <a:xfrm>
            <a:off x="7220910" y="2014082"/>
            <a:ext cx="1800000" cy="484632"/>
          </a:xfrm>
          <a:prstGeom prst="chevron">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12" name="Arrow: Chevron 11"/>
          <p:cNvSpPr/>
          <p:nvPr/>
        </p:nvSpPr>
        <p:spPr>
          <a:xfrm>
            <a:off x="9247410" y="2014082"/>
            <a:ext cx="1800000" cy="484632"/>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13" name="Rectangle: Rounded Corners 12"/>
          <p:cNvSpPr/>
          <p:nvPr/>
        </p:nvSpPr>
        <p:spPr>
          <a:xfrm>
            <a:off x="3167910" y="3920968"/>
            <a:ext cx="1800000" cy="896128"/>
          </a:xfrm>
          <a:prstGeom prst="round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Remove non-English words, punctuation and stop words</a:t>
            </a:r>
          </a:p>
        </p:txBody>
      </p:sp>
      <p:sp>
        <p:nvSpPr>
          <p:cNvPr id="14" name="Rectangle: Rounded Corners 13"/>
          <p:cNvSpPr/>
          <p:nvPr/>
        </p:nvSpPr>
        <p:spPr>
          <a:xfrm>
            <a:off x="5194410" y="3920968"/>
            <a:ext cx="1800000" cy="896128"/>
          </a:xfrm>
          <a:prstGeom prst="roundRect">
            <a:avLst/>
          </a:prstGeom>
          <a:solidFill>
            <a:srgbClr val="CA93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Calculate the Sentiment Polarity Score for each sentiment</a:t>
            </a:r>
          </a:p>
        </p:txBody>
      </p:sp>
      <p:sp>
        <p:nvSpPr>
          <p:cNvPr id="15" name="Rectangle: Rounded Corners 14"/>
          <p:cNvSpPr/>
          <p:nvPr/>
        </p:nvSpPr>
        <p:spPr>
          <a:xfrm>
            <a:off x="7220910" y="3927107"/>
            <a:ext cx="1800000" cy="896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Search for top 3 positive sentiment comment</a:t>
            </a:r>
          </a:p>
        </p:txBody>
      </p:sp>
      <p:sp>
        <p:nvSpPr>
          <p:cNvPr id="16" name="Rectangle: Rounded Corners 15"/>
          <p:cNvSpPr/>
          <p:nvPr/>
        </p:nvSpPr>
        <p:spPr>
          <a:xfrm>
            <a:off x="7220910" y="4943275"/>
            <a:ext cx="1800000" cy="896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Search for top 3 negative sentiment comment</a:t>
            </a:r>
          </a:p>
        </p:txBody>
      </p:sp>
      <p:sp>
        <p:nvSpPr>
          <p:cNvPr id="17" name="Rectangle: Rounded Corners 16"/>
          <p:cNvSpPr/>
          <p:nvPr/>
        </p:nvSpPr>
        <p:spPr>
          <a:xfrm>
            <a:off x="9247409" y="3920968"/>
            <a:ext cx="1800000" cy="896128"/>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Calculate the correlation between the sentiment score and review rating</a:t>
            </a:r>
          </a:p>
        </p:txBody>
      </p:sp>
      <p:pic>
        <p:nvPicPr>
          <p:cNvPr id="2054" name="Picture 6" descr="Image result for convert icon"/>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506164" y="2618754"/>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configuration icon"/>
          <p:cNvPicPr>
            <a:picLocks noChangeAspect="1" noChangeArrowheads="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3530287" y="2648868"/>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Image result for list icon"/>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5554410" y="2648868"/>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ranking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0909" y="2618754"/>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orrelation icon"/>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9607409" y="2618754"/>
            <a:ext cx="1080000" cy="1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903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US" dirty="0"/>
              <a:t>analytics</a:t>
            </a:r>
            <a:br>
              <a:rPr lang="en-US" dirty="0"/>
            </a:br>
            <a:r>
              <a:rPr lang="en-US" sz="2800" dirty="0"/>
              <a:t>sentiment mining</a:t>
            </a:r>
            <a:endParaRPr lang="en-US" dirty="0"/>
          </a:p>
        </p:txBody>
      </p:sp>
      <p:sp>
        <p:nvSpPr>
          <p:cNvPr id="4" name="Rectangle 3"/>
          <p:cNvSpPr/>
          <p:nvPr/>
        </p:nvSpPr>
        <p:spPr>
          <a:xfrm>
            <a:off x="1141411" y="1716088"/>
            <a:ext cx="9905999" cy="6237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p:cNvSpPr/>
          <p:nvPr/>
        </p:nvSpPr>
        <p:spPr>
          <a:xfrm>
            <a:off x="3675887" y="2667337"/>
            <a:ext cx="3600000" cy="1740532"/>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SG" sz="1400" spc="-1" dirty="0">
                <a:solidFill>
                  <a:schemeClr val="bg1"/>
                </a:solidFill>
                <a:uFill>
                  <a:solidFill>
                    <a:srgbClr val="FFFFFF"/>
                  </a:solidFill>
                </a:uFill>
              </a:rPr>
              <a:t>“The memorial park is a must if you are visiting the museum or the dome. It has been put together beautifully to allow you to remember those impacted and reflect on the impact of the a-bomb.”</a:t>
            </a:r>
            <a:endParaRPr lang="en-US" sz="1400" dirty="0">
              <a:solidFill>
                <a:schemeClr val="bg1"/>
              </a:solidFill>
            </a:endParaRPr>
          </a:p>
        </p:txBody>
      </p:sp>
      <p:sp>
        <p:nvSpPr>
          <p:cNvPr id="6" name="Rectangle: Rounded Corners 5"/>
          <p:cNvSpPr/>
          <p:nvPr/>
        </p:nvSpPr>
        <p:spPr>
          <a:xfrm>
            <a:off x="7635887" y="2660904"/>
            <a:ext cx="3600000" cy="175280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SG" sz="1400" spc="-1" dirty="0">
                <a:solidFill>
                  <a:schemeClr val="bg1"/>
                </a:solidFill>
                <a:uFill>
                  <a:solidFill>
                    <a:srgbClr val="FFFFFF"/>
                  </a:solidFill>
                </a:uFill>
              </a:rPr>
              <a:t>“It's solemn and a good place to contemplate. Autumn is the best time to visit, seeing reds and yellows in the area. Afterwards you can visit the shopping street - </a:t>
            </a:r>
            <a:r>
              <a:rPr lang="en-SG" sz="1400" spc="-1" dirty="0" err="1">
                <a:solidFill>
                  <a:schemeClr val="bg1"/>
                </a:solidFill>
                <a:uFill>
                  <a:solidFill>
                    <a:srgbClr val="FFFFFF"/>
                  </a:solidFill>
                </a:uFill>
              </a:rPr>
              <a:t>Hondori</a:t>
            </a:r>
            <a:r>
              <a:rPr lang="en-SG" sz="1400" spc="-1" dirty="0">
                <a:solidFill>
                  <a:schemeClr val="bg1"/>
                </a:solidFill>
                <a:uFill>
                  <a:solidFill>
                    <a:srgbClr val="FFFFFF"/>
                  </a:solidFill>
                </a:uFill>
              </a:rPr>
              <a:t>, it's just walking distance from the park.”</a:t>
            </a:r>
          </a:p>
        </p:txBody>
      </p:sp>
      <p:sp>
        <p:nvSpPr>
          <p:cNvPr id="7" name="Rectangle: Rounded Corners 6"/>
          <p:cNvSpPr/>
          <p:nvPr/>
        </p:nvSpPr>
        <p:spPr>
          <a:xfrm>
            <a:off x="3675887" y="4673943"/>
            <a:ext cx="3600000" cy="1756755"/>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SG" sz="1400" spc="-1" dirty="0">
                <a:solidFill>
                  <a:schemeClr val="bg1"/>
                </a:solidFill>
                <a:uFill>
                  <a:solidFill>
                    <a:srgbClr val="FFFFFF"/>
                  </a:solidFill>
                </a:uFill>
              </a:rPr>
              <a:t>“This is my fifth time in Tokyo Disneyland. And it is always a place that will bring out the child in everyone. I think Springtime is the best time to go to Tokyo.”</a:t>
            </a:r>
          </a:p>
        </p:txBody>
      </p:sp>
      <p:sp>
        <p:nvSpPr>
          <p:cNvPr id="8" name="Rectangle: Rounded Corners 7"/>
          <p:cNvSpPr/>
          <p:nvPr/>
        </p:nvSpPr>
        <p:spPr>
          <a:xfrm>
            <a:off x="7635887" y="4673943"/>
            <a:ext cx="3600000" cy="175675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SG" sz="1400" spc="-1" dirty="0">
                <a:solidFill>
                  <a:schemeClr val="bg1"/>
                </a:solidFill>
                <a:uFill>
                  <a:solidFill>
                    <a:srgbClr val="FFFFFF"/>
                  </a:solidFill>
                </a:uFill>
              </a:rPr>
              <a:t>“If you are visiting Tokyo, don't miss the Disneyland. It's a happy place for everyone! Staff are nice, rides are awesome!”</a:t>
            </a:r>
          </a:p>
        </p:txBody>
      </p:sp>
      <p:sp>
        <p:nvSpPr>
          <p:cNvPr id="9" name="Rectangle: Rounded Corners 8"/>
          <p:cNvSpPr/>
          <p:nvPr/>
        </p:nvSpPr>
        <p:spPr>
          <a:xfrm>
            <a:off x="1141409" y="2014083"/>
            <a:ext cx="2174475" cy="48463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Attractions</a:t>
            </a:r>
          </a:p>
        </p:txBody>
      </p:sp>
      <p:sp>
        <p:nvSpPr>
          <p:cNvPr id="10" name="Rectangle: Rounded Corners 9"/>
          <p:cNvSpPr/>
          <p:nvPr/>
        </p:nvSpPr>
        <p:spPr>
          <a:xfrm>
            <a:off x="3675886" y="2014082"/>
            <a:ext cx="3600000" cy="484632"/>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pc="-1" dirty="0">
                <a:solidFill>
                  <a:srgbClr val="000000"/>
                </a:solidFill>
                <a:uFill>
                  <a:solidFill>
                    <a:srgbClr val="FFFFFF"/>
                  </a:solidFill>
                </a:uFill>
                <a:ea typeface="Calibri"/>
              </a:rPr>
              <a:t>1</a:t>
            </a:r>
            <a:r>
              <a:rPr lang="en-SG" spc="-1" baseline="16000" dirty="0">
                <a:solidFill>
                  <a:srgbClr val="000000"/>
                </a:solidFill>
                <a:uFill>
                  <a:solidFill>
                    <a:srgbClr val="FFFFFF"/>
                  </a:solidFill>
                </a:uFill>
                <a:ea typeface="Calibri"/>
              </a:rPr>
              <a:t>st</a:t>
            </a:r>
            <a:r>
              <a:rPr lang="en-SG" spc="-1" dirty="0">
                <a:solidFill>
                  <a:srgbClr val="000000"/>
                </a:solidFill>
                <a:uFill>
                  <a:solidFill>
                    <a:srgbClr val="FFFFFF"/>
                  </a:solidFill>
                </a:uFill>
                <a:ea typeface="Calibri"/>
              </a:rPr>
              <a:t> Most Positive Sentiment Review</a:t>
            </a:r>
            <a:endParaRPr lang="en-SG" spc="-1" dirty="0">
              <a:solidFill>
                <a:srgbClr val="000000"/>
              </a:solidFill>
              <a:uFill>
                <a:solidFill>
                  <a:srgbClr val="FFFFFF"/>
                </a:solidFill>
              </a:uFill>
            </a:endParaRPr>
          </a:p>
        </p:txBody>
      </p:sp>
      <p:sp>
        <p:nvSpPr>
          <p:cNvPr id="11" name="Rectangle: Rounded Corners 10"/>
          <p:cNvSpPr/>
          <p:nvPr/>
        </p:nvSpPr>
        <p:spPr>
          <a:xfrm>
            <a:off x="7635887" y="2014082"/>
            <a:ext cx="3599999" cy="484632"/>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pc="-1" dirty="0">
                <a:solidFill>
                  <a:srgbClr val="000000"/>
                </a:solidFill>
                <a:uFill>
                  <a:solidFill>
                    <a:srgbClr val="FFFFFF"/>
                  </a:solidFill>
                </a:uFill>
                <a:ea typeface="Calibri"/>
              </a:rPr>
              <a:t>2</a:t>
            </a:r>
            <a:r>
              <a:rPr lang="en-SG" spc="-1" baseline="30000" dirty="0">
                <a:solidFill>
                  <a:srgbClr val="000000"/>
                </a:solidFill>
                <a:uFill>
                  <a:solidFill>
                    <a:srgbClr val="FFFFFF"/>
                  </a:solidFill>
                </a:uFill>
                <a:ea typeface="Calibri"/>
              </a:rPr>
              <a:t>nd</a:t>
            </a:r>
            <a:r>
              <a:rPr lang="en-SG" spc="-1" dirty="0">
                <a:solidFill>
                  <a:srgbClr val="000000"/>
                </a:solidFill>
                <a:uFill>
                  <a:solidFill>
                    <a:srgbClr val="FFFFFF"/>
                  </a:solidFill>
                </a:uFill>
                <a:ea typeface="Calibri"/>
              </a:rPr>
              <a:t> Most Positive Sentiment Review</a:t>
            </a:r>
            <a:endParaRPr lang="en-SG" spc="-1" dirty="0">
              <a:solidFill>
                <a:srgbClr val="000000"/>
              </a:solidFill>
              <a:uFill>
                <a:solidFill>
                  <a:srgbClr val="FFFFFF"/>
                </a:solidFill>
              </a:uFill>
            </a:endParaRPr>
          </a:p>
        </p:txBody>
      </p:sp>
      <p:grpSp>
        <p:nvGrpSpPr>
          <p:cNvPr id="12" name="Group 11"/>
          <p:cNvGrpSpPr/>
          <p:nvPr/>
        </p:nvGrpSpPr>
        <p:grpSpPr>
          <a:xfrm>
            <a:off x="1141409" y="2734330"/>
            <a:ext cx="2449004" cy="1679377"/>
            <a:chOff x="3127966" y="3438485"/>
            <a:chExt cx="2449004" cy="1679377"/>
          </a:xfrm>
        </p:grpSpPr>
        <p:pic>
          <p:nvPicPr>
            <p:cNvPr id="13" name="Picture 12" descr="Image result for hiroshima memorial park"/>
            <p:cNvPicPr>
              <a:picLocks noChangeAspect="1" noChangeArrowheads="1"/>
            </p:cNvPicPr>
            <p:nvPr/>
          </p:nvPicPr>
          <p:blipFill rotWithShape="1">
            <a:blip r:embed="rId2">
              <a:extLst>
                <a:ext uri="{28A0092B-C50C-407E-A947-70E740481C1C}">
                  <a14:useLocalDpi xmlns:a14="http://schemas.microsoft.com/office/drawing/2010/main" val="0"/>
                </a:ext>
              </a:extLst>
            </a:blip>
            <a:srcRect r="16139"/>
            <a:stretch/>
          </p:blipFill>
          <p:spPr bwMode="auto">
            <a:xfrm>
              <a:off x="3127966" y="3438485"/>
              <a:ext cx="2174475" cy="1371600"/>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127966" y="4810085"/>
              <a:ext cx="2449004" cy="307777"/>
            </a:xfrm>
            <a:prstGeom prst="rect">
              <a:avLst/>
            </a:prstGeom>
            <a:noFill/>
          </p:spPr>
          <p:txBody>
            <a:bodyPr wrap="none" rtlCol="0">
              <a:spAutoFit/>
            </a:bodyPr>
            <a:lstStyle/>
            <a:p>
              <a:r>
                <a:rPr lang="en-US" sz="1400" dirty="0"/>
                <a:t>Hiroshima Memorial Peace Park</a:t>
              </a:r>
            </a:p>
          </p:txBody>
        </p:sp>
      </p:grpSp>
      <p:grpSp>
        <p:nvGrpSpPr>
          <p:cNvPr id="15" name="Group 14"/>
          <p:cNvGrpSpPr/>
          <p:nvPr/>
        </p:nvGrpSpPr>
        <p:grpSpPr>
          <a:xfrm>
            <a:off x="1141409" y="4673942"/>
            <a:ext cx="2174475" cy="1756756"/>
            <a:chOff x="6024120" y="3436216"/>
            <a:chExt cx="2174475" cy="1756756"/>
          </a:xfrm>
        </p:grpSpPr>
        <p:pic>
          <p:nvPicPr>
            <p:cNvPr id="16" name="Picture 6" descr="Image result for tokyo disneyland offici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4120" y="3436216"/>
              <a:ext cx="2174475" cy="1448979"/>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6402477" y="4885195"/>
              <a:ext cx="1417760" cy="307777"/>
            </a:xfrm>
            <a:prstGeom prst="rect">
              <a:avLst/>
            </a:prstGeom>
            <a:noFill/>
          </p:spPr>
          <p:txBody>
            <a:bodyPr wrap="none" rtlCol="0">
              <a:spAutoFit/>
            </a:bodyPr>
            <a:lstStyle/>
            <a:p>
              <a:r>
                <a:rPr lang="en-US" sz="1400" dirty="0"/>
                <a:t>Tokyo Disneyland</a:t>
              </a:r>
            </a:p>
          </p:txBody>
        </p:sp>
      </p:grpSp>
    </p:spTree>
    <p:extLst>
      <p:ext uri="{BB962C8B-B14F-4D97-AF65-F5344CB8AC3E}">
        <p14:creationId xmlns:p14="http://schemas.microsoft.com/office/powerpoint/2010/main" val="2844615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US" dirty="0"/>
              <a:t>analytics</a:t>
            </a:r>
            <a:br>
              <a:rPr lang="en-US" dirty="0"/>
            </a:br>
            <a:r>
              <a:rPr lang="en-US" sz="2800" dirty="0"/>
              <a:t>sentiment mining</a:t>
            </a:r>
            <a:endParaRPr lang="en-US" dirty="0"/>
          </a:p>
        </p:txBody>
      </p:sp>
      <p:sp>
        <p:nvSpPr>
          <p:cNvPr id="4" name="Rectangle 3"/>
          <p:cNvSpPr/>
          <p:nvPr/>
        </p:nvSpPr>
        <p:spPr>
          <a:xfrm>
            <a:off x="1141411" y="1716088"/>
            <a:ext cx="9905999" cy="6237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p:cNvSpPr/>
          <p:nvPr/>
        </p:nvSpPr>
        <p:spPr>
          <a:xfrm>
            <a:off x="3675887" y="2667337"/>
            <a:ext cx="3600000" cy="1740531"/>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SG" sz="1400" spc="-1" dirty="0">
                <a:solidFill>
                  <a:schemeClr val="tx1"/>
                </a:solidFill>
                <a:uFill>
                  <a:solidFill>
                    <a:srgbClr val="FFFFFF"/>
                  </a:solidFill>
                </a:uFill>
              </a:rPr>
              <a:t>“Going around this park gave me </a:t>
            </a:r>
            <a:r>
              <a:rPr lang="en-SG" sz="1400" spc="-1" dirty="0" err="1">
                <a:solidFill>
                  <a:schemeClr val="tx1"/>
                </a:solidFill>
                <a:uFill>
                  <a:solidFill>
                    <a:srgbClr val="FFFFFF"/>
                  </a:solidFill>
                </a:uFill>
              </a:rPr>
              <a:t>goosebumps</a:t>
            </a:r>
            <a:r>
              <a:rPr lang="en-SG" sz="1400" spc="-1" dirty="0">
                <a:solidFill>
                  <a:schemeClr val="tx1"/>
                </a:solidFill>
                <a:uFill>
                  <a:solidFill>
                    <a:srgbClr val="FFFFFF"/>
                  </a:solidFill>
                </a:uFill>
              </a:rPr>
              <a:t>. To think this was totally devastated during WWII. Praying that such horrifying event will never happen again!”</a:t>
            </a:r>
            <a:endParaRPr lang="en-US" sz="1400" dirty="0">
              <a:solidFill>
                <a:schemeClr val="tx1"/>
              </a:solidFill>
            </a:endParaRPr>
          </a:p>
        </p:txBody>
      </p:sp>
      <p:sp>
        <p:nvSpPr>
          <p:cNvPr id="6" name="Rectangle: Rounded Corners 5"/>
          <p:cNvSpPr/>
          <p:nvPr/>
        </p:nvSpPr>
        <p:spPr>
          <a:xfrm>
            <a:off x="7635887" y="2660904"/>
            <a:ext cx="3600000" cy="1752803"/>
          </a:xfrm>
          <a:prstGeom prst="roundRect">
            <a:avLst/>
          </a:pr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SG" sz="1400" spc="-1" dirty="0">
                <a:solidFill>
                  <a:schemeClr val="tx1"/>
                </a:solidFill>
                <a:uFill>
                  <a:solidFill>
                    <a:srgbClr val="FFFFFF"/>
                  </a:solidFill>
                </a:uFill>
              </a:rPr>
              <a:t>“It is part of the peace complex which includes the museum, the park, the A-bomb dome and the cenotaph.”</a:t>
            </a:r>
          </a:p>
        </p:txBody>
      </p:sp>
      <p:sp>
        <p:nvSpPr>
          <p:cNvPr id="7" name="Rectangle: Rounded Corners 6"/>
          <p:cNvSpPr/>
          <p:nvPr/>
        </p:nvSpPr>
        <p:spPr>
          <a:xfrm>
            <a:off x="3675887" y="4673943"/>
            <a:ext cx="3600000" cy="1756755"/>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SG" sz="1400" spc="-1" dirty="0">
                <a:solidFill>
                  <a:schemeClr val="tx1"/>
                </a:solidFill>
                <a:uFill>
                  <a:solidFill>
                    <a:srgbClr val="FFFFFF"/>
                  </a:solidFill>
                </a:uFill>
              </a:rPr>
              <a:t>“Terrible experience wait 2 hours for every attraction! Then lunch time you wait for over an hour for chicken nuggets, to find out you cant get a seat! The food is horrible on top of that..... honestly I don't understand why people go here. Sat on the stage but got kicked off, so ate standing up. I recommend you spare yourself and your kids from this horror!”</a:t>
            </a:r>
          </a:p>
        </p:txBody>
      </p:sp>
      <p:sp>
        <p:nvSpPr>
          <p:cNvPr id="8" name="Rectangle: Rounded Corners 7"/>
          <p:cNvSpPr/>
          <p:nvPr/>
        </p:nvSpPr>
        <p:spPr>
          <a:xfrm>
            <a:off x="7635887" y="4673943"/>
            <a:ext cx="3600000" cy="1756755"/>
          </a:xfrm>
          <a:prstGeom prst="roundRect">
            <a:avLst/>
          </a:pr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SG" sz="1400" spc="-1" dirty="0">
                <a:solidFill>
                  <a:schemeClr val="tx1"/>
                </a:solidFill>
                <a:uFill>
                  <a:solidFill>
                    <a:srgbClr val="FFFFFF"/>
                  </a:solidFill>
                </a:uFill>
              </a:rPr>
              <a:t>“Visited with our 2 kids today, 28 December. Terrible. Queues were ridiculous. We only got 3 rides in. Even queues for popcorn were 30 minutes. There were clearly too many people in the park. Very disappointed with Disney who are clearly prioritising revenue over customer service. Avoid”</a:t>
            </a:r>
          </a:p>
        </p:txBody>
      </p:sp>
      <p:sp>
        <p:nvSpPr>
          <p:cNvPr id="9" name="Rectangle: Rounded Corners 8"/>
          <p:cNvSpPr/>
          <p:nvPr/>
        </p:nvSpPr>
        <p:spPr>
          <a:xfrm>
            <a:off x="1141409" y="2014083"/>
            <a:ext cx="2174475" cy="48463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Attractions</a:t>
            </a:r>
          </a:p>
        </p:txBody>
      </p:sp>
      <p:sp>
        <p:nvSpPr>
          <p:cNvPr id="10" name="Rectangle: Rounded Corners 9"/>
          <p:cNvSpPr/>
          <p:nvPr/>
        </p:nvSpPr>
        <p:spPr>
          <a:xfrm>
            <a:off x="3675886" y="2014082"/>
            <a:ext cx="3600000" cy="484632"/>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pc="-1" dirty="0">
                <a:solidFill>
                  <a:schemeClr val="tx1"/>
                </a:solidFill>
                <a:uFill>
                  <a:solidFill>
                    <a:srgbClr val="FFFFFF"/>
                  </a:solidFill>
                </a:uFill>
                <a:ea typeface="Calibri"/>
              </a:rPr>
              <a:t>1</a:t>
            </a:r>
            <a:r>
              <a:rPr lang="en-SG" spc="-1" baseline="16000" dirty="0">
                <a:solidFill>
                  <a:schemeClr val="tx1"/>
                </a:solidFill>
                <a:uFill>
                  <a:solidFill>
                    <a:srgbClr val="FFFFFF"/>
                  </a:solidFill>
                </a:uFill>
                <a:ea typeface="Calibri"/>
              </a:rPr>
              <a:t>st</a:t>
            </a:r>
            <a:r>
              <a:rPr lang="en-SG" spc="-1" dirty="0">
                <a:solidFill>
                  <a:schemeClr val="tx1"/>
                </a:solidFill>
                <a:uFill>
                  <a:solidFill>
                    <a:srgbClr val="FFFFFF"/>
                  </a:solidFill>
                </a:uFill>
                <a:ea typeface="Calibri"/>
              </a:rPr>
              <a:t> Most Negative Sentiment Review</a:t>
            </a:r>
            <a:endParaRPr lang="en-SG" spc="-1" dirty="0">
              <a:solidFill>
                <a:schemeClr val="tx1"/>
              </a:solidFill>
              <a:uFill>
                <a:solidFill>
                  <a:srgbClr val="FFFFFF"/>
                </a:solidFill>
              </a:uFill>
            </a:endParaRPr>
          </a:p>
        </p:txBody>
      </p:sp>
      <p:sp>
        <p:nvSpPr>
          <p:cNvPr id="11" name="Rectangle: Rounded Corners 10"/>
          <p:cNvSpPr/>
          <p:nvPr/>
        </p:nvSpPr>
        <p:spPr>
          <a:xfrm>
            <a:off x="7635887" y="2014082"/>
            <a:ext cx="3599999" cy="484632"/>
          </a:xfrm>
          <a:prstGeom prst="roundRect">
            <a:avLst/>
          </a:pr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pc="-1" dirty="0">
                <a:solidFill>
                  <a:schemeClr val="tx1"/>
                </a:solidFill>
                <a:uFill>
                  <a:solidFill>
                    <a:srgbClr val="FFFFFF"/>
                  </a:solidFill>
                </a:uFill>
                <a:ea typeface="Calibri"/>
              </a:rPr>
              <a:t>2</a:t>
            </a:r>
            <a:r>
              <a:rPr lang="en-SG" spc="-1" baseline="30000" dirty="0">
                <a:solidFill>
                  <a:schemeClr val="tx1"/>
                </a:solidFill>
                <a:uFill>
                  <a:solidFill>
                    <a:srgbClr val="FFFFFF"/>
                  </a:solidFill>
                </a:uFill>
                <a:ea typeface="Calibri"/>
              </a:rPr>
              <a:t>nd</a:t>
            </a:r>
            <a:r>
              <a:rPr lang="en-SG" spc="-1" dirty="0">
                <a:solidFill>
                  <a:schemeClr val="tx1"/>
                </a:solidFill>
                <a:uFill>
                  <a:solidFill>
                    <a:srgbClr val="FFFFFF"/>
                  </a:solidFill>
                </a:uFill>
                <a:ea typeface="Calibri"/>
              </a:rPr>
              <a:t> Most Negative Sentiment Review</a:t>
            </a:r>
            <a:endParaRPr lang="en-SG" spc="-1" dirty="0">
              <a:solidFill>
                <a:schemeClr val="tx1"/>
              </a:solidFill>
              <a:uFill>
                <a:solidFill>
                  <a:srgbClr val="FFFFFF"/>
                </a:solidFill>
              </a:uFill>
            </a:endParaRPr>
          </a:p>
        </p:txBody>
      </p:sp>
      <p:grpSp>
        <p:nvGrpSpPr>
          <p:cNvPr id="12" name="Group 11"/>
          <p:cNvGrpSpPr/>
          <p:nvPr/>
        </p:nvGrpSpPr>
        <p:grpSpPr>
          <a:xfrm>
            <a:off x="1141409" y="2734330"/>
            <a:ext cx="2449004" cy="1679377"/>
            <a:chOff x="3127966" y="3438485"/>
            <a:chExt cx="2449004" cy="1679377"/>
          </a:xfrm>
        </p:grpSpPr>
        <p:pic>
          <p:nvPicPr>
            <p:cNvPr id="13" name="Picture 12" descr="Image result for hiroshima memorial park"/>
            <p:cNvPicPr>
              <a:picLocks noChangeAspect="1" noChangeArrowheads="1"/>
            </p:cNvPicPr>
            <p:nvPr/>
          </p:nvPicPr>
          <p:blipFill rotWithShape="1">
            <a:blip r:embed="rId2">
              <a:extLst>
                <a:ext uri="{28A0092B-C50C-407E-A947-70E740481C1C}">
                  <a14:useLocalDpi xmlns:a14="http://schemas.microsoft.com/office/drawing/2010/main" val="0"/>
                </a:ext>
              </a:extLst>
            </a:blip>
            <a:srcRect r="16139"/>
            <a:stretch/>
          </p:blipFill>
          <p:spPr bwMode="auto">
            <a:xfrm>
              <a:off x="3127966" y="3438485"/>
              <a:ext cx="2174475" cy="1371600"/>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127966" y="4810085"/>
              <a:ext cx="2449004" cy="307777"/>
            </a:xfrm>
            <a:prstGeom prst="rect">
              <a:avLst/>
            </a:prstGeom>
            <a:noFill/>
          </p:spPr>
          <p:txBody>
            <a:bodyPr wrap="none" rtlCol="0">
              <a:spAutoFit/>
            </a:bodyPr>
            <a:lstStyle/>
            <a:p>
              <a:r>
                <a:rPr lang="en-US" sz="1400" dirty="0"/>
                <a:t>Hiroshima Memorial Peace Park</a:t>
              </a:r>
            </a:p>
          </p:txBody>
        </p:sp>
      </p:grpSp>
      <p:grpSp>
        <p:nvGrpSpPr>
          <p:cNvPr id="15" name="Group 14"/>
          <p:cNvGrpSpPr/>
          <p:nvPr/>
        </p:nvGrpSpPr>
        <p:grpSpPr>
          <a:xfrm>
            <a:off x="1141409" y="4673942"/>
            <a:ext cx="2174475" cy="1756756"/>
            <a:chOff x="6024120" y="3436216"/>
            <a:chExt cx="2174475" cy="1756756"/>
          </a:xfrm>
        </p:grpSpPr>
        <p:pic>
          <p:nvPicPr>
            <p:cNvPr id="16" name="Picture 6" descr="Image result for tokyo disneyland offici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4120" y="3436216"/>
              <a:ext cx="2174475" cy="1448979"/>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6402477" y="4885195"/>
              <a:ext cx="1417760" cy="307777"/>
            </a:xfrm>
            <a:prstGeom prst="rect">
              <a:avLst/>
            </a:prstGeom>
            <a:noFill/>
          </p:spPr>
          <p:txBody>
            <a:bodyPr wrap="none" rtlCol="0">
              <a:spAutoFit/>
            </a:bodyPr>
            <a:lstStyle/>
            <a:p>
              <a:r>
                <a:rPr lang="en-US" sz="1400" dirty="0"/>
                <a:t>Tokyo Disneyland</a:t>
              </a:r>
            </a:p>
          </p:txBody>
        </p:sp>
      </p:grpSp>
    </p:spTree>
    <p:extLst>
      <p:ext uri="{BB962C8B-B14F-4D97-AF65-F5344CB8AC3E}">
        <p14:creationId xmlns:p14="http://schemas.microsoft.com/office/powerpoint/2010/main" val="3556762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141410" y="2569464"/>
            <a:ext cx="3238564" cy="3300984"/>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473691" y="2569464"/>
            <a:ext cx="3238564" cy="3300984"/>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804533" y="2569464"/>
            <a:ext cx="3238564" cy="3300984"/>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chor="t" anchorCtr="0"/>
          <a:lstStyle/>
          <a:p>
            <a:r>
              <a:rPr lang="en-US" dirty="0"/>
              <a:t>Maintenance</a:t>
            </a:r>
            <a:br>
              <a:rPr lang="en-US" dirty="0"/>
            </a:br>
            <a:r>
              <a:rPr lang="en-US" sz="2800" dirty="0"/>
              <a:t>Data Backup and Data Restore</a:t>
            </a:r>
            <a:endParaRPr lang="en-US" dirty="0"/>
          </a:p>
        </p:txBody>
      </p:sp>
      <p:sp>
        <p:nvSpPr>
          <p:cNvPr id="3" name="Content Placeholder 2"/>
          <p:cNvSpPr>
            <a:spLocks noGrp="1"/>
          </p:cNvSpPr>
          <p:nvPr>
            <p:ph idx="1"/>
          </p:nvPr>
        </p:nvSpPr>
        <p:spPr>
          <a:xfrm>
            <a:off x="1141410" y="2569463"/>
            <a:ext cx="3240000" cy="2276793"/>
          </a:xfrm>
        </p:spPr>
        <p:txBody>
          <a:bodyPr>
            <a:noAutofit/>
          </a:bodyPr>
          <a:lstStyle/>
          <a:p>
            <a:pPr marL="0" indent="0">
              <a:buClr>
                <a:schemeClr val="tx1"/>
              </a:buClr>
              <a:buNone/>
            </a:pPr>
            <a:r>
              <a:rPr lang="en-SG" sz="1400" spc="-1" dirty="0">
                <a:uFill>
                  <a:solidFill>
                    <a:srgbClr val="FFFFFF"/>
                  </a:solidFill>
                </a:uFill>
                <a:ea typeface="Arial"/>
              </a:rPr>
              <a:t>First we need establish the connection between python script and </a:t>
            </a:r>
            <a:r>
              <a:rPr lang="en-SG" sz="1400" spc="-1" dirty="0" err="1">
                <a:uFill>
                  <a:solidFill>
                    <a:srgbClr val="FFFFFF"/>
                  </a:solidFill>
                </a:uFill>
                <a:ea typeface="Arial"/>
              </a:rPr>
              <a:t>mongodb</a:t>
            </a:r>
            <a:r>
              <a:rPr lang="en-SG" sz="1400" spc="-1" dirty="0">
                <a:uFill>
                  <a:solidFill>
                    <a:srgbClr val="FFFFFF"/>
                  </a:solidFill>
                </a:uFill>
                <a:ea typeface="Arial"/>
              </a:rPr>
              <a:t> server. Import </a:t>
            </a:r>
            <a:r>
              <a:rPr lang="en-SG" sz="1400" spc="-1" dirty="0" err="1">
                <a:uFill>
                  <a:solidFill>
                    <a:srgbClr val="FFFFFF"/>
                  </a:solidFill>
                </a:uFill>
                <a:ea typeface="Arial"/>
              </a:rPr>
              <a:t>MongoClient</a:t>
            </a:r>
            <a:r>
              <a:rPr lang="en-SG" sz="1400" spc="-1" dirty="0">
                <a:uFill>
                  <a:solidFill>
                    <a:srgbClr val="FFFFFF"/>
                  </a:solidFill>
                </a:uFill>
                <a:ea typeface="Arial"/>
              </a:rPr>
              <a:t> class which will be used to communicate with the running backend </a:t>
            </a:r>
            <a:r>
              <a:rPr lang="en-SG" sz="1400" spc="-1" dirty="0" err="1">
                <a:uFill>
                  <a:solidFill>
                    <a:srgbClr val="FFFFFF"/>
                  </a:solidFill>
                </a:uFill>
                <a:ea typeface="Arial"/>
              </a:rPr>
              <a:t>mongodb</a:t>
            </a:r>
            <a:r>
              <a:rPr lang="en-SG" sz="1400" spc="-1" dirty="0">
                <a:uFill>
                  <a:solidFill>
                    <a:srgbClr val="FFFFFF"/>
                  </a:solidFill>
                </a:uFill>
                <a:ea typeface="Arial"/>
              </a:rPr>
              <a:t> server. Use the following code to do so:</a:t>
            </a:r>
            <a:endParaRPr lang="en-SG" sz="1400" spc="-1" dirty="0">
              <a:uFill>
                <a:solidFill>
                  <a:srgbClr val="FFFFFF"/>
                </a:solidFill>
              </a:uFill>
            </a:endParaRPr>
          </a:p>
          <a:p>
            <a:pPr marL="0" indent="0">
              <a:buClr>
                <a:schemeClr val="tx1"/>
              </a:buClr>
              <a:buNone/>
            </a:pPr>
            <a:r>
              <a:rPr lang="en-SG" sz="1400" i="1" spc="-1" dirty="0">
                <a:solidFill>
                  <a:srgbClr val="FED217"/>
                </a:solidFill>
                <a:uFill>
                  <a:solidFill>
                    <a:srgbClr val="FFFFFF"/>
                  </a:solidFill>
                </a:uFill>
                <a:ea typeface="Arial"/>
              </a:rPr>
              <a:t>from </a:t>
            </a:r>
            <a:r>
              <a:rPr lang="en-SG" sz="1400" i="1" spc="-1" dirty="0" err="1">
                <a:solidFill>
                  <a:srgbClr val="FED217"/>
                </a:solidFill>
                <a:uFill>
                  <a:solidFill>
                    <a:srgbClr val="FFFFFF"/>
                  </a:solidFill>
                </a:uFill>
                <a:ea typeface="Arial"/>
              </a:rPr>
              <a:t>pymongo</a:t>
            </a:r>
            <a:r>
              <a:rPr lang="en-SG" sz="1400" i="1" spc="-1" dirty="0">
                <a:solidFill>
                  <a:srgbClr val="FED217"/>
                </a:solidFill>
                <a:uFill>
                  <a:solidFill>
                    <a:srgbClr val="FFFFFF"/>
                  </a:solidFill>
                </a:uFill>
                <a:ea typeface="Arial"/>
              </a:rPr>
              <a:t> import </a:t>
            </a:r>
            <a:r>
              <a:rPr lang="en-SG" sz="1400" i="1" spc="-1" dirty="0" err="1">
                <a:solidFill>
                  <a:srgbClr val="FED217"/>
                </a:solidFill>
                <a:uFill>
                  <a:solidFill>
                    <a:srgbClr val="FFFFFF"/>
                  </a:solidFill>
                </a:uFill>
                <a:ea typeface="Arial"/>
              </a:rPr>
              <a:t>MongoClient</a:t>
            </a:r>
            <a:endParaRPr lang="en-SG" sz="1400" spc="-1" dirty="0">
              <a:uFill>
                <a:solidFill>
                  <a:srgbClr val="FFFFFF"/>
                </a:solidFill>
              </a:uFill>
            </a:endParaRPr>
          </a:p>
          <a:p>
            <a:endParaRPr lang="en-US" sz="1400" dirty="0"/>
          </a:p>
        </p:txBody>
      </p:sp>
      <p:sp>
        <p:nvSpPr>
          <p:cNvPr id="4" name="Rectangle 3"/>
          <p:cNvSpPr/>
          <p:nvPr/>
        </p:nvSpPr>
        <p:spPr>
          <a:xfrm>
            <a:off x="1141411" y="1716088"/>
            <a:ext cx="9905999" cy="6237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p:cNvSpPr txBox="1">
            <a:spLocks/>
          </p:cNvSpPr>
          <p:nvPr/>
        </p:nvSpPr>
        <p:spPr>
          <a:xfrm>
            <a:off x="4476566" y="2569463"/>
            <a:ext cx="3240000" cy="2523681"/>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Clr>
                <a:schemeClr val="tx1"/>
              </a:buClr>
              <a:buNone/>
            </a:pPr>
            <a:r>
              <a:rPr lang="en-SG" sz="1400" spc="-1" dirty="0">
                <a:uFill>
                  <a:solidFill>
                    <a:srgbClr val="FFFFFF"/>
                  </a:solidFill>
                </a:uFill>
                <a:ea typeface="Arial"/>
              </a:rPr>
              <a:t>Construct the connection between python script and </a:t>
            </a:r>
            <a:r>
              <a:rPr lang="en-SG" sz="1400" spc="-1" dirty="0" err="1">
                <a:uFill>
                  <a:solidFill>
                    <a:srgbClr val="FFFFFF"/>
                  </a:solidFill>
                </a:uFill>
                <a:ea typeface="Arial"/>
              </a:rPr>
              <a:t>mongodb</a:t>
            </a:r>
            <a:r>
              <a:rPr lang="en-SG" sz="1400" spc="-1" dirty="0">
                <a:uFill>
                  <a:solidFill>
                    <a:srgbClr val="FFFFFF"/>
                  </a:solidFill>
                </a:uFill>
                <a:ea typeface="Arial"/>
              </a:rPr>
              <a:t> server using the default host (localhost) and port (27017). You can also specify the remote host (IP address) and customised port using:	</a:t>
            </a:r>
            <a:endParaRPr lang="en-SG" sz="1400" spc="-1" dirty="0">
              <a:uFill>
                <a:solidFill>
                  <a:srgbClr val="FFFFFF"/>
                </a:solidFill>
              </a:uFill>
            </a:endParaRPr>
          </a:p>
          <a:p>
            <a:pPr marL="0" indent="0">
              <a:buClr>
                <a:schemeClr val="tx1"/>
              </a:buClr>
              <a:buNone/>
            </a:pPr>
            <a:r>
              <a:rPr lang="en-SG" sz="1400" i="1" spc="-1" dirty="0">
                <a:solidFill>
                  <a:srgbClr val="FED217"/>
                </a:solidFill>
                <a:uFill>
                  <a:solidFill>
                    <a:srgbClr val="FFFFFF"/>
                  </a:solidFill>
                </a:uFill>
                <a:ea typeface="Arial"/>
              </a:rPr>
              <a:t>client = </a:t>
            </a:r>
            <a:r>
              <a:rPr lang="en-SG" sz="1400" i="1" spc="-1" dirty="0" err="1">
                <a:solidFill>
                  <a:srgbClr val="FED217"/>
                </a:solidFill>
                <a:uFill>
                  <a:solidFill>
                    <a:srgbClr val="FFFFFF"/>
                  </a:solidFill>
                </a:uFill>
                <a:ea typeface="Arial"/>
              </a:rPr>
              <a:t>MongoClient</a:t>
            </a:r>
            <a:r>
              <a:rPr lang="en-SG" sz="1400" i="1" spc="-1" dirty="0">
                <a:solidFill>
                  <a:srgbClr val="FED217"/>
                </a:solidFill>
                <a:uFill>
                  <a:solidFill>
                    <a:srgbClr val="FFFFFF"/>
                  </a:solidFill>
                </a:uFill>
                <a:ea typeface="Arial"/>
              </a:rPr>
              <a:t>('localhost', 27017)</a:t>
            </a:r>
            <a:endParaRPr lang="en-SG" sz="1400" spc="-1" dirty="0">
              <a:solidFill>
                <a:srgbClr val="FED217"/>
              </a:solidFill>
              <a:uFill>
                <a:solidFill>
                  <a:srgbClr val="FFFFFF"/>
                </a:solidFill>
              </a:uFill>
            </a:endParaRPr>
          </a:p>
          <a:p>
            <a:pPr>
              <a:lnSpc>
                <a:spcPct val="100000"/>
              </a:lnSpc>
            </a:pPr>
            <a:endParaRPr lang="en-SG" sz="1400" spc="-1" dirty="0">
              <a:uFill>
                <a:solidFill>
                  <a:srgbClr val="FFFFFF"/>
                </a:solidFill>
              </a:uFill>
            </a:endParaRPr>
          </a:p>
          <a:p>
            <a:pPr>
              <a:lnSpc>
                <a:spcPct val="100000"/>
              </a:lnSpc>
            </a:pPr>
            <a:endParaRPr lang="en-SG" sz="1400" spc="-1" dirty="0">
              <a:uFill>
                <a:solidFill>
                  <a:srgbClr val="FFFFFF"/>
                </a:solidFill>
              </a:uFill>
            </a:endParaRPr>
          </a:p>
          <a:p>
            <a:endParaRPr lang="en-US" sz="1400" dirty="0"/>
          </a:p>
        </p:txBody>
      </p:sp>
      <p:sp>
        <p:nvSpPr>
          <p:cNvPr id="6" name="Content Placeholder 2"/>
          <p:cNvSpPr txBox="1">
            <a:spLocks/>
          </p:cNvSpPr>
          <p:nvPr/>
        </p:nvSpPr>
        <p:spPr>
          <a:xfrm>
            <a:off x="7810283" y="2569463"/>
            <a:ext cx="3240000" cy="1929321"/>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Clr>
                <a:schemeClr val="tx1"/>
              </a:buClr>
              <a:buNone/>
            </a:pPr>
            <a:r>
              <a:rPr lang="en-SG" sz="1400" spc="-1" dirty="0">
                <a:uFill>
                  <a:solidFill>
                    <a:srgbClr val="FFFFFF"/>
                  </a:solidFill>
                </a:uFill>
                <a:ea typeface="Arial"/>
              </a:rPr>
              <a:t>Access the database within mongo server. We use the database named ‘</a:t>
            </a:r>
            <a:r>
              <a:rPr lang="en-SG" sz="1400" spc="-1" dirty="0" err="1">
                <a:uFill>
                  <a:solidFill>
                    <a:srgbClr val="FFFFFF"/>
                  </a:solidFill>
                </a:uFill>
                <a:ea typeface="Arial"/>
              </a:rPr>
              <a:t>tripAdvisor</a:t>
            </a:r>
            <a:r>
              <a:rPr lang="en-SG" sz="1400" spc="-1" dirty="0">
                <a:uFill>
                  <a:solidFill>
                    <a:srgbClr val="FFFFFF"/>
                  </a:solidFill>
                </a:uFill>
                <a:ea typeface="Arial"/>
              </a:rPr>
              <a:t>’ to store all the data captured from website ‘</a:t>
            </a:r>
            <a:r>
              <a:rPr lang="en-SG" sz="1400" spc="-1" dirty="0" err="1">
                <a:uFill>
                  <a:solidFill>
                    <a:srgbClr val="FFFFFF"/>
                  </a:solidFill>
                </a:uFill>
                <a:ea typeface="Arial"/>
              </a:rPr>
              <a:t>tripAdvisor</a:t>
            </a:r>
            <a:r>
              <a:rPr lang="en-SG" sz="1400" spc="-1" dirty="0">
                <a:uFill>
                  <a:solidFill>
                    <a:srgbClr val="FFFFFF"/>
                  </a:solidFill>
                </a:uFill>
                <a:ea typeface="Arial"/>
              </a:rPr>
              <a:t>’. Once you have a connected instance of </a:t>
            </a:r>
            <a:r>
              <a:rPr lang="en-SG" sz="1400" spc="-1" dirty="0" err="1">
                <a:uFill>
                  <a:solidFill>
                    <a:srgbClr val="FFFFFF"/>
                  </a:solidFill>
                </a:uFill>
                <a:ea typeface="Arial"/>
              </a:rPr>
              <a:t>MongoClient</a:t>
            </a:r>
            <a:r>
              <a:rPr lang="en-SG" sz="1400" spc="-1" dirty="0">
                <a:uFill>
                  <a:solidFill>
                    <a:srgbClr val="FFFFFF"/>
                  </a:solidFill>
                </a:uFill>
                <a:ea typeface="Arial"/>
              </a:rPr>
              <a:t>, you can access any of the databases within that Mongo server. To specify which database you actually want to use after the connected instance are constructed , you can access it as an attribute:</a:t>
            </a:r>
          </a:p>
          <a:p>
            <a:pPr marL="0" indent="0">
              <a:buClr>
                <a:schemeClr val="tx1"/>
              </a:buClr>
              <a:buNone/>
            </a:pPr>
            <a:r>
              <a:rPr lang="en-SG" sz="1400" i="1" spc="-1" dirty="0" err="1">
                <a:solidFill>
                  <a:srgbClr val="FED217"/>
                </a:solidFill>
                <a:uFill>
                  <a:solidFill>
                    <a:srgbClr val="FFFFFF"/>
                  </a:solidFill>
                </a:uFill>
                <a:ea typeface="Arial"/>
              </a:rPr>
              <a:t>db</a:t>
            </a:r>
            <a:r>
              <a:rPr lang="en-SG" sz="1400" i="1" spc="-1" dirty="0">
                <a:solidFill>
                  <a:srgbClr val="FED217"/>
                </a:solidFill>
                <a:uFill>
                  <a:solidFill>
                    <a:srgbClr val="FFFFFF"/>
                  </a:solidFill>
                </a:uFill>
                <a:ea typeface="Arial"/>
              </a:rPr>
              <a:t> = </a:t>
            </a:r>
            <a:r>
              <a:rPr lang="en-SG" sz="1400" i="1" spc="-1" dirty="0" err="1">
                <a:solidFill>
                  <a:srgbClr val="FED217"/>
                </a:solidFill>
                <a:uFill>
                  <a:solidFill>
                    <a:srgbClr val="FFFFFF"/>
                  </a:solidFill>
                </a:uFill>
                <a:ea typeface="Arial"/>
              </a:rPr>
              <a:t>client.tripAdvisor</a:t>
            </a:r>
            <a:endParaRPr lang="en-SG" sz="1400" spc="-1" dirty="0">
              <a:solidFill>
                <a:srgbClr val="FED217"/>
              </a:solidFill>
              <a:uFill>
                <a:solidFill>
                  <a:srgbClr val="FFFFFF"/>
                </a:solidFill>
              </a:uFill>
            </a:endParaRPr>
          </a:p>
          <a:p>
            <a:pPr>
              <a:lnSpc>
                <a:spcPct val="100000"/>
              </a:lnSpc>
            </a:pPr>
            <a:endParaRPr lang="en-SG" sz="1400" spc="-1" dirty="0">
              <a:uFill>
                <a:solidFill>
                  <a:srgbClr val="FFFFFF"/>
                </a:solidFill>
              </a:uFill>
            </a:endParaRPr>
          </a:p>
          <a:p>
            <a:pPr>
              <a:lnSpc>
                <a:spcPct val="100000"/>
              </a:lnSpc>
            </a:pPr>
            <a:endParaRPr lang="en-SG" sz="1400" spc="-1" dirty="0">
              <a:uFill>
                <a:solidFill>
                  <a:srgbClr val="FFFFFF"/>
                </a:solidFill>
              </a:uFill>
            </a:endParaRPr>
          </a:p>
          <a:p>
            <a:endParaRPr lang="en-US" sz="1400" dirty="0"/>
          </a:p>
        </p:txBody>
      </p:sp>
      <p:sp>
        <p:nvSpPr>
          <p:cNvPr id="7" name="Arrow: Pentagon 6"/>
          <p:cNvSpPr/>
          <p:nvPr/>
        </p:nvSpPr>
        <p:spPr>
          <a:xfrm>
            <a:off x="1141410" y="2014083"/>
            <a:ext cx="3238564" cy="484632"/>
          </a:xfrm>
          <a:prstGeom prst="homePlat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8" name="Arrow: Chevron 7"/>
          <p:cNvSpPr/>
          <p:nvPr/>
        </p:nvSpPr>
        <p:spPr>
          <a:xfrm>
            <a:off x="4473692" y="2014082"/>
            <a:ext cx="3241437" cy="484632"/>
          </a:xfrm>
          <a:prstGeom prst="chevron">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9" name="Arrow: Chevron 8"/>
          <p:cNvSpPr/>
          <p:nvPr/>
        </p:nvSpPr>
        <p:spPr>
          <a:xfrm>
            <a:off x="7808847" y="2014082"/>
            <a:ext cx="3238563" cy="484632"/>
          </a:xfrm>
          <a:prstGeom prst="chevron">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Tree>
    <p:extLst>
      <p:ext uri="{BB962C8B-B14F-4D97-AF65-F5344CB8AC3E}">
        <p14:creationId xmlns:p14="http://schemas.microsoft.com/office/powerpoint/2010/main" val="599902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a:bodyPr>
          <a:lstStyle/>
          <a:p>
            <a:r>
              <a:rPr lang="en-US" dirty="0"/>
              <a:t>Introduction</a:t>
            </a:r>
          </a:p>
          <a:p>
            <a:r>
              <a:rPr lang="en-US" dirty="0"/>
              <a:t>Objectives</a:t>
            </a:r>
          </a:p>
          <a:p>
            <a:r>
              <a:rPr lang="en-US" dirty="0"/>
              <a:t>Schema Design</a:t>
            </a:r>
          </a:p>
          <a:p>
            <a:r>
              <a:rPr lang="en-US" dirty="0"/>
              <a:t>Data Crawling</a:t>
            </a:r>
          </a:p>
          <a:p>
            <a:r>
              <a:rPr lang="en-US" dirty="0"/>
              <a:t>Analytics</a:t>
            </a:r>
          </a:p>
          <a:p>
            <a:r>
              <a:rPr lang="en-US" dirty="0"/>
              <a:t>Data Backup and Data Restore</a:t>
            </a:r>
          </a:p>
        </p:txBody>
      </p:sp>
      <p:sp>
        <p:nvSpPr>
          <p:cNvPr id="4" name="Rectangle 3"/>
          <p:cNvSpPr/>
          <p:nvPr/>
        </p:nvSpPr>
        <p:spPr>
          <a:xfrm>
            <a:off x="1141411" y="1716088"/>
            <a:ext cx="9905999" cy="6237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8837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1410" y="2249487"/>
            <a:ext cx="4473006" cy="3620961"/>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nchor="t" anchorCtr="0"/>
          <a:lstStyle/>
          <a:p>
            <a:r>
              <a:rPr lang="en-US" dirty="0"/>
              <a:t>Maintenance</a:t>
            </a:r>
            <a:br>
              <a:rPr lang="en-US" dirty="0"/>
            </a:br>
            <a:r>
              <a:rPr lang="en-US" sz="2800" dirty="0"/>
              <a:t>Data Backup and Data Restore</a:t>
            </a:r>
            <a:endParaRPr lang="en-US" dirty="0"/>
          </a:p>
        </p:txBody>
      </p:sp>
      <p:sp>
        <p:nvSpPr>
          <p:cNvPr id="3" name="Content Placeholder 2"/>
          <p:cNvSpPr>
            <a:spLocks noGrp="1"/>
          </p:cNvSpPr>
          <p:nvPr>
            <p:ph idx="1"/>
          </p:nvPr>
        </p:nvSpPr>
        <p:spPr>
          <a:xfrm>
            <a:off x="1417320" y="2359152"/>
            <a:ext cx="3922776" cy="3432049"/>
          </a:xfrm>
        </p:spPr>
        <p:txBody>
          <a:bodyPr>
            <a:noAutofit/>
          </a:bodyPr>
          <a:lstStyle/>
          <a:p>
            <a:pPr marL="0" indent="0">
              <a:buClr>
                <a:schemeClr val="tx1"/>
              </a:buClr>
              <a:buNone/>
            </a:pPr>
            <a:r>
              <a:rPr lang="en-US" sz="1400" spc="-1" dirty="0">
                <a:uFill>
                  <a:solidFill>
                    <a:srgbClr val="FFFFFF"/>
                  </a:solidFill>
                </a:uFill>
                <a:ea typeface="Arial"/>
              </a:rPr>
              <a:t>After access the database ‘’</a:t>
            </a:r>
            <a:r>
              <a:rPr lang="en-US" sz="1400" spc="-1" dirty="0" err="1">
                <a:uFill>
                  <a:solidFill>
                    <a:srgbClr val="FFFFFF"/>
                  </a:solidFill>
                </a:uFill>
                <a:ea typeface="Arial"/>
              </a:rPr>
              <a:t>tripAdvisor</a:t>
            </a:r>
            <a:r>
              <a:rPr lang="en-US" sz="1400" spc="-1" dirty="0">
                <a:uFill>
                  <a:solidFill>
                    <a:srgbClr val="FFFFFF"/>
                  </a:solidFill>
                </a:uFill>
                <a:ea typeface="Arial"/>
              </a:rPr>
              <a:t>’ in </a:t>
            </a:r>
            <a:r>
              <a:rPr lang="en-US" sz="1400" spc="-1" dirty="0" err="1">
                <a:uFill>
                  <a:solidFill>
                    <a:srgbClr val="FFFFFF"/>
                  </a:solidFill>
                </a:uFill>
                <a:ea typeface="Arial"/>
              </a:rPr>
              <a:t>mongodb</a:t>
            </a:r>
            <a:r>
              <a:rPr lang="en-US" sz="1400" spc="-1" dirty="0">
                <a:uFill>
                  <a:solidFill>
                    <a:srgbClr val="FFFFFF"/>
                  </a:solidFill>
                </a:uFill>
                <a:ea typeface="Arial"/>
              </a:rPr>
              <a:t> </a:t>
            </a:r>
            <a:r>
              <a:rPr lang="en-US" sz="1400" spc="-1" dirty="0" err="1">
                <a:uFill>
                  <a:solidFill>
                    <a:srgbClr val="FFFFFF"/>
                  </a:solidFill>
                </a:uFill>
                <a:ea typeface="Arial"/>
              </a:rPr>
              <a:t>server,we</a:t>
            </a:r>
            <a:r>
              <a:rPr lang="en-US" sz="1400" spc="-1" dirty="0">
                <a:uFill>
                  <a:solidFill>
                    <a:srgbClr val="FFFFFF"/>
                  </a:solidFill>
                </a:uFill>
                <a:ea typeface="Arial"/>
              </a:rPr>
              <a:t> can insert documents into different collections by following code:</a:t>
            </a:r>
          </a:p>
          <a:p>
            <a:pPr marL="0" indent="0">
              <a:buClr>
                <a:schemeClr val="tx1"/>
              </a:buClr>
              <a:buNone/>
            </a:pPr>
            <a:r>
              <a:rPr lang="en-US" sz="1400" spc="-1" dirty="0" err="1">
                <a:solidFill>
                  <a:srgbClr val="FED217"/>
                </a:solidFill>
                <a:uFill>
                  <a:solidFill>
                    <a:srgbClr val="FFFFFF"/>
                  </a:solidFill>
                </a:uFill>
                <a:ea typeface="Arial"/>
              </a:rPr>
              <a:t>db</a:t>
            </a:r>
            <a:r>
              <a:rPr lang="en-US" sz="1400" spc="-1" dirty="0">
                <a:solidFill>
                  <a:srgbClr val="FED217"/>
                </a:solidFill>
                <a:uFill>
                  <a:solidFill>
                    <a:srgbClr val="FFFFFF"/>
                  </a:solidFill>
                </a:uFill>
                <a:ea typeface="Arial"/>
              </a:rPr>
              <a:t>[‘</a:t>
            </a:r>
            <a:r>
              <a:rPr lang="en-US" sz="1400" spc="-1" dirty="0" err="1">
                <a:solidFill>
                  <a:srgbClr val="FED217"/>
                </a:solidFill>
                <a:uFill>
                  <a:solidFill>
                    <a:srgbClr val="FFFFFF"/>
                  </a:solidFill>
                </a:uFill>
                <a:ea typeface="Arial"/>
              </a:rPr>
              <a:t>collection_name</a:t>
            </a:r>
            <a:r>
              <a:rPr lang="en-US" sz="1400" spc="-1" dirty="0">
                <a:solidFill>
                  <a:srgbClr val="FED217"/>
                </a:solidFill>
                <a:uFill>
                  <a:solidFill>
                    <a:srgbClr val="FFFFFF"/>
                  </a:solidFill>
                </a:uFill>
                <a:ea typeface="Arial"/>
              </a:rPr>
              <a:t>’].insert( object )</a:t>
            </a:r>
          </a:p>
          <a:p>
            <a:pPr marL="0" indent="0">
              <a:buClr>
                <a:schemeClr val="tx1"/>
              </a:buClr>
              <a:buNone/>
            </a:pPr>
            <a:r>
              <a:rPr lang="en-US" sz="1400" spc="-1" dirty="0">
                <a:uFill>
                  <a:solidFill>
                    <a:srgbClr val="FFFFFF"/>
                  </a:solidFill>
                </a:uFill>
                <a:ea typeface="Arial"/>
              </a:rPr>
              <a:t>The above code can directly insert a python object into </a:t>
            </a:r>
            <a:r>
              <a:rPr lang="en-US" sz="1400" spc="-1" dirty="0" err="1">
                <a:uFill>
                  <a:solidFill>
                    <a:srgbClr val="FFFFFF"/>
                  </a:solidFill>
                </a:uFill>
                <a:ea typeface="Arial"/>
              </a:rPr>
              <a:t>mongodb</a:t>
            </a:r>
            <a:r>
              <a:rPr lang="en-US" sz="1400" spc="-1" dirty="0">
                <a:uFill>
                  <a:solidFill>
                    <a:srgbClr val="FFFFFF"/>
                  </a:solidFill>
                </a:uFill>
                <a:ea typeface="Arial"/>
              </a:rPr>
              <a:t> without care about of </a:t>
            </a:r>
            <a:r>
              <a:rPr lang="en-US" sz="1400" spc="-1" dirty="0" err="1">
                <a:uFill>
                  <a:solidFill>
                    <a:srgbClr val="FFFFFF"/>
                  </a:solidFill>
                </a:uFill>
                <a:ea typeface="Arial"/>
              </a:rPr>
              <a:t>json</a:t>
            </a:r>
            <a:r>
              <a:rPr lang="en-US" sz="1400" spc="-1" dirty="0">
                <a:uFill>
                  <a:solidFill>
                    <a:srgbClr val="FFFFFF"/>
                  </a:solidFill>
                </a:uFill>
                <a:ea typeface="Arial"/>
              </a:rPr>
              <a:t> format. The following flowchart show inserting operation</a:t>
            </a:r>
            <a:endParaRPr lang="en-SG" sz="1400" spc="-1" dirty="0">
              <a:uFill>
                <a:solidFill>
                  <a:srgbClr val="FFFFFF"/>
                </a:solidFill>
              </a:uFill>
            </a:endParaRPr>
          </a:p>
          <a:p>
            <a:pPr>
              <a:lnSpc>
                <a:spcPct val="100000"/>
              </a:lnSpc>
            </a:pPr>
            <a:endParaRPr lang="en-SG" sz="1400" spc="-1" dirty="0">
              <a:uFill>
                <a:solidFill>
                  <a:srgbClr val="FFFFFF"/>
                </a:solidFill>
              </a:uFill>
            </a:endParaRPr>
          </a:p>
          <a:p>
            <a:endParaRPr lang="en-US" sz="1400" dirty="0"/>
          </a:p>
        </p:txBody>
      </p:sp>
      <p:sp>
        <p:nvSpPr>
          <p:cNvPr id="4" name="Rectangle 3"/>
          <p:cNvSpPr/>
          <p:nvPr/>
        </p:nvSpPr>
        <p:spPr>
          <a:xfrm>
            <a:off x="1141411" y="1716088"/>
            <a:ext cx="9905999" cy="6237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hape 272"/>
          <p:cNvPicPr/>
          <p:nvPr/>
        </p:nvPicPr>
        <p:blipFill rotWithShape="1">
          <a:blip r:embed="rId2"/>
          <a:srcRect l="23719" t="7137" r="18976" b="18025"/>
          <a:stretch/>
        </p:blipFill>
        <p:spPr>
          <a:xfrm>
            <a:off x="5807897" y="2097088"/>
            <a:ext cx="5239513" cy="4114801"/>
          </a:xfrm>
          <a:prstGeom prst="rect">
            <a:avLst/>
          </a:prstGeom>
          <a:ln>
            <a:noFill/>
          </a:ln>
        </p:spPr>
      </p:pic>
    </p:spTree>
    <p:extLst>
      <p:ext uri="{BB962C8B-B14F-4D97-AF65-F5344CB8AC3E}">
        <p14:creationId xmlns:p14="http://schemas.microsoft.com/office/powerpoint/2010/main" val="327582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US" dirty="0"/>
              <a:t>Maintenance</a:t>
            </a:r>
            <a:br>
              <a:rPr lang="en-US" dirty="0"/>
            </a:br>
            <a:r>
              <a:rPr lang="en-US" sz="2800" dirty="0"/>
              <a:t>Data Backup and Data Restore</a:t>
            </a:r>
            <a:endParaRPr lang="en-US" dirty="0"/>
          </a:p>
        </p:txBody>
      </p:sp>
      <p:sp>
        <p:nvSpPr>
          <p:cNvPr id="3" name="Content Placeholder 2"/>
          <p:cNvSpPr>
            <a:spLocks noGrp="1"/>
          </p:cNvSpPr>
          <p:nvPr>
            <p:ph idx="1"/>
          </p:nvPr>
        </p:nvSpPr>
        <p:spPr>
          <a:xfrm>
            <a:off x="1417320" y="2012223"/>
            <a:ext cx="9630090" cy="1072505"/>
          </a:xfrm>
        </p:spPr>
        <p:txBody>
          <a:bodyPr>
            <a:noAutofit/>
          </a:bodyPr>
          <a:lstStyle/>
          <a:p>
            <a:pPr marL="0" indent="0">
              <a:buClr>
                <a:schemeClr val="tx1"/>
              </a:buClr>
              <a:buNone/>
            </a:pPr>
            <a:r>
              <a:rPr lang="en-US" sz="1400" spc="-1" dirty="0">
                <a:uFill>
                  <a:solidFill>
                    <a:srgbClr val="FFFFFF"/>
                  </a:solidFill>
                </a:uFill>
                <a:ea typeface="Arial"/>
              </a:rPr>
              <a:t>After inserting crawling data into the database ‘’</a:t>
            </a:r>
            <a:r>
              <a:rPr lang="en-US" sz="1400" spc="-1" dirty="0" err="1">
                <a:uFill>
                  <a:solidFill>
                    <a:srgbClr val="FFFFFF"/>
                  </a:solidFill>
                </a:uFill>
                <a:ea typeface="Arial"/>
              </a:rPr>
              <a:t>tripAdvisor</a:t>
            </a:r>
            <a:r>
              <a:rPr lang="en-US" sz="1400" spc="-1" dirty="0">
                <a:uFill>
                  <a:solidFill>
                    <a:srgbClr val="FFFFFF"/>
                  </a:solidFill>
                </a:uFill>
                <a:ea typeface="Arial"/>
              </a:rPr>
              <a:t>’ in </a:t>
            </a:r>
            <a:r>
              <a:rPr lang="en-US" sz="1400" spc="-1" dirty="0" err="1">
                <a:uFill>
                  <a:solidFill>
                    <a:srgbClr val="FFFFFF"/>
                  </a:solidFill>
                </a:uFill>
                <a:ea typeface="Arial"/>
              </a:rPr>
              <a:t>mongodb</a:t>
            </a:r>
            <a:r>
              <a:rPr lang="en-US" sz="1400" spc="-1" dirty="0">
                <a:uFill>
                  <a:solidFill>
                    <a:srgbClr val="FFFFFF"/>
                  </a:solidFill>
                </a:uFill>
                <a:ea typeface="Arial"/>
              </a:rPr>
              <a:t> </a:t>
            </a:r>
            <a:r>
              <a:rPr lang="en-US" sz="1400" spc="-1" dirty="0" err="1">
                <a:uFill>
                  <a:solidFill>
                    <a:srgbClr val="FFFFFF"/>
                  </a:solidFill>
                </a:uFill>
                <a:ea typeface="Arial"/>
              </a:rPr>
              <a:t>server,we</a:t>
            </a:r>
            <a:r>
              <a:rPr lang="en-US" sz="1400" spc="-1" dirty="0">
                <a:uFill>
                  <a:solidFill>
                    <a:srgbClr val="FFFFFF"/>
                  </a:solidFill>
                </a:uFill>
                <a:ea typeface="Arial"/>
              </a:rPr>
              <a:t> can retrieve documents from different collections by following code:</a:t>
            </a:r>
          </a:p>
          <a:p>
            <a:pPr marL="0" indent="0">
              <a:buClr>
                <a:schemeClr val="tx1"/>
              </a:buClr>
              <a:buNone/>
            </a:pPr>
            <a:r>
              <a:rPr lang="en-US" sz="1400" spc="-1" dirty="0" err="1">
                <a:solidFill>
                  <a:srgbClr val="FED217"/>
                </a:solidFill>
                <a:uFill>
                  <a:solidFill>
                    <a:srgbClr val="FFFFFF"/>
                  </a:solidFill>
                </a:uFill>
                <a:ea typeface="Arial"/>
              </a:rPr>
              <a:t>db</a:t>
            </a:r>
            <a:r>
              <a:rPr lang="en-US" sz="1400" spc="-1" dirty="0">
                <a:solidFill>
                  <a:srgbClr val="FED217"/>
                </a:solidFill>
                <a:uFill>
                  <a:solidFill>
                    <a:srgbClr val="FFFFFF"/>
                  </a:solidFill>
                </a:uFill>
                <a:ea typeface="Arial"/>
              </a:rPr>
              <a:t>[‘</a:t>
            </a:r>
            <a:r>
              <a:rPr lang="en-US" sz="1400" spc="-1" dirty="0" err="1">
                <a:solidFill>
                  <a:srgbClr val="FED217"/>
                </a:solidFill>
                <a:uFill>
                  <a:solidFill>
                    <a:srgbClr val="FFFFFF"/>
                  </a:solidFill>
                </a:uFill>
                <a:ea typeface="Arial"/>
              </a:rPr>
              <a:t>collection_name</a:t>
            </a:r>
            <a:r>
              <a:rPr lang="en-US" sz="1400" spc="-1" dirty="0">
                <a:solidFill>
                  <a:srgbClr val="FED217"/>
                </a:solidFill>
                <a:uFill>
                  <a:solidFill>
                    <a:srgbClr val="FFFFFF"/>
                  </a:solidFill>
                </a:uFill>
                <a:ea typeface="Arial"/>
              </a:rPr>
              <a:t>’].find({})</a:t>
            </a:r>
          </a:p>
          <a:p>
            <a:pPr marL="0" indent="0">
              <a:buClr>
                <a:schemeClr val="tx1"/>
              </a:buClr>
              <a:buNone/>
            </a:pPr>
            <a:endParaRPr lang="en-US" sz="1400" spc="-1" dirty="0">
              <a:uFill>
                <a:solidFill>
                  <a:srgbClr val="FFFFFF"/>
                </a:solidFill>
              </a:uFill>
              <a:ea typeface="Arial"/>
            </a:endParaRPr>
          </a:p>
          <a:p>
            <a:pPr>
              <a:lnSpc>
                <a:spcPct val="100000"/>
              </a:lnSpc>
            </a:pPr>
            <a:endParaRPr lang="en-SG" sz="1400" spc="-1" dirty="0">
              <a:uFill>
                <a:solidFill>
                  <a:srgbClr val="FFFFFF"/>
                </a:solidFill>
              </a:uFill>
            </a:endParaRPr>
          </a:p>
          <a:p>
            <a:endParaRPr lang="en-US" sz="1400" dirty="0"/>
          </a:p>
        </p:txBody>
      </p:sp>
      <p:sp>
        <p:nvSpPr>
          <p:cNvPr id="4" name="Rectangle 3"/>
          <p:cNvSpPr/>
          <p:nvPr/>
        </p:nvSpPr>
        <p:spPr>
          <a:xfrm>
            <a:off x="1141411" y="1716088"/>
            <a:ext cx="9905999" cy="6237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Shape 280"/>
          <p:cNvPicPr/>
          <p:nvPr/>
        </p:nvPicPr>
        <p:blipFill>
          <a:blip r:embed="rId2"/>
          <a:stretch/>
        </p:blipFill>
        <p:spPr>
          <a:xfrm>
            <a:off x="4333300" y="3084728"/>
            <a:ext cx="6714110" cy="3295930"/>
          </a:xfrm>
          <a:prstGeom prst="rect">
            <a:avLst/>
          </a:prstGeom>
          <a:ln>
            <a:noFill/>
          </a:ln>
        </p:spPr>
      </p:pic>
      <p:sp>
        <p:nvSpPr>
          <p:cNvPr id="8" name="Rectangle 7"/>
          <p:cNvSpPr/>
          <p:nvPr/>
        </p:nvSpPr>
        <p:spPr>
          <a:xfrm>
            <a:off x="1417320" y="3160053"/>
            <a:ext cx="2706624" cy="1169551"/>
          </a:xfrm>
          <a:prstGeom prst="rect">
            <a:avLst/>
          </a:prstGeom>
        </p:spPr>
        <p:txBody>
          <a:bodyPr wrap="square">
            <a:spAutoFit/>
          </a:bodyPr>
          <a:lstStyle/>
          <a:p>
            <a:r>
              <a:rPr lang="en-US" sz="1400" spc="-1" dirty="0">
                <a:uFill>
                  <a:solidFill>
                    <a:srgbClr val="FFFFFF"/>
                  </a:solidFill>
                </a:uFill>
                <a:ea typeface="Arial"/>
              </a:rPr>
              <a:t>The above code can directly retrieve all the documents in one collection named as ‘</a:t>
            </a:r>
            <a:r>
              <a:rPr lang="en-US" sz="1400" spc="-1" dirty="0" err="1">
                <a:uFill>
                  <a:solidFill>
                    <a:srgbClr val="FFFFFF"/>
                  </a:solidFill>
                </a:uFill>
                <a:ea typeface="Arial"/>
              </a:rPr>
              <a:t>collection_name</a:t>
            </a:r>
            <a:r>
              <a:rPr lang="en-US" sz="1400" spc="-1" dirty="0">
                <a:uFill>
                  <a:solidFill>
                    <a:srgbClr val="FFFFFF"/>
                  </a:solidFill>
                </a:uFill>
                <a:ea typeface="Arial"/>
              </a:rPr>
              <a:t>’. The example retrieving result as following:</a:t>
            </a:r>
            <a:endParaRPr lang="en-US" sz="1400" dirty="0"/>
          </a:p>
        </p:txBody>
      </p:sp>
    </p:spTree>
    <p:extLst>
      <p:ext uri="{BB962C8B-B14F-4D97-AF65-F5344CB8AC3E}">
        <p14:creationId xmlns:p14="http://schemas.microsoft.com/office/powerpoint/2010/main" val="3275116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US" dirty="0"/>
              <a:t>Maintenance</a:t>
            </a:r>
            <a:br>
              <a:rPr lang="en-US" dirty="0"/>
            </a:br>
            <a:r>
              <a:rPr lang="en-US" sz="2800" dirty="0"/>
              <a:t>Data Backup and Data Restore</a:t>
            </a:r>
            <a:endParaRPr lang="en-US" dirty="0"/>
          </a:p>
        </p:txBody>
      </p:sp>
      <p:sp>
        <p:nvSpPr>
          <p:cNvPr id="3" name="Content Placeholder 2"/>
          <p:cNvSpPr>
            <a:spLocks noGrp="1"/>
          </p:cNvSpPr>
          <p:nvPr>
            <p:ph idx="1"/>
          </p:nvPr>
        </p:nvSpPr>
        <p:spPr>
          <a:xfrm>
            <a:off x="1417320" y="2012223"/>
            <a:ext cx="9630090" cy="1072505"/>
          </a:xfrm>
        </p:spPr>
        <p:txBody>
          <a:bodyPr>
            <a:noAutofit/>
          </a:bodyPr>
          <a:lstStyle/>
          <a:p>
            <a:pPr marL="0" indent="0">
              <a:buClr>
                <a:schemeClr val="tx1"/>
              </a:buClr>
              <a:buNone/>
            </a:pPr>
            <a:r>
              <a:rPr lang="en-US" sz="1400" spc="-1" dirty="0">
                <a:uFill>
                  <a:solidFill>
                    <a:srgbClr val="FFFFFF"/>
                  </a:solidFill>
                </a:uFill>
                <a:ea typeface="Arial"/>
              </a:rPr>
              <a:t>Just type following command in the console, the dumped file will be generated in the folder ‘dump\</a:t>
            </a:r>
            <a:r>
              <a:rPr lang="en-US" sz="1400" spc="-1" dirty="0" err="1">
                <a:uFill>
                  <a:solidFill>
                    <a:srgbClr val="FFFFFF"/>
                  </a:solidFill>
                </a:uFill>
                <a:ea typeface="Arial"/>
              </a:rPr>
              <a:t>tripAdvisorDatabase</a:t>
            </a:r>
            <a:r>
              <a:rPr lang="en-US" sz="1400" spc="-1" dirty="0">
                <a:uFill>
                  <a:solidFill>
                    <a:srgbClr val="FFFFFF"/>
                  </a:solidFill>
                </a:uFill>
                <a:ea typeface="Arial"/>
              </a:rPr>
              <a:t>’:</a:t>
            </a:r>
          </a:p>
          <a:p>
            <a:pPr marL="0" indent="0">
              <a:buClr>
                <a:schemeClr val="tx1"/>
              </a:buClr>
              <a:buNone/>
            </a:pPr>
            <a:r>
              <a:rPr lang="en-US" sz="1400" spc="-1" dirty="0" err="1">
                <a:solidFill>
                  <a:srgbClr val="FED217"/>
                </a:solidFill>
                <a:uFill>
                  <a:solidFill>
                    <a:srgbClr val="FFFFFF"/>
                  </a:solidFill>
                </a:uFill>
                <a:ea typeface="Arial"/>
              </a:rPr>
              <a:t>Mongodump</a:t>
            </a:r>
            <a:r>
              <a:rPr lang="en-US" sz="1400" spc="-1" dirty="0">
                <a:solidFill>
                  <a:srgbClr val="FED217"/>
                </a:solidFill>
                <a:uFill>
                  <a:solidFill>
                    <a:srgbClr val="FFFFFF"/>
                  </a:solidFill>
                </a:uFill>
                <a:ea typeface="Arial"/>
              </a:rPr>
              <a:t> --</a:t>
            </a:r>
            <a:r>
              <a:rPr lang="en-US" sz="1400" spc="-1" dirty="0" err="1">
                <a:solidFill>
                  <a:srgbClr val="FED217"/>
                </a:solidFill>
                <a:uFill>
                  <a:solidFill>
                    <a:srgbClr val="FFFFFF"/>
                  </a:solidFill>
                </a:uFill>
                <a:ea typeface="Arial"/>
              </a:rPr>
              <a:t>db</a:t>
            </a:r>
            <a:r>
              <a:rPr lang="en-US" sz="1400" spc="-1" dirty="0">
                <a:solidFill>
                  <a:srgbClr val="FED217"/>
                </a:solidFill>
                <a:uFill>
                  <a:solidFill>
                    <a:srgbClr val="FFFFFF"/>
                  </a:solidFill>
                </a:uFill>
                <a:ea typeface="Arial"/>
              </a:rPr>
              <a:t> </a:t>
            </a:r>
            <a:r>
              <a:rPr lang="en-US" sz="1400" spc="-1" dirty="0" err="1">
                <a:solidFill>
                  <a:srgbClr val="FED217"/>
                </a:solidFill>
                <a:uFill>
                  <a:solidFill>
                    <a:srgbClr val="FFFFFF"/>
                  </a:solidFill>
                </a:uFill>
                <a:ea typeface="Arial"/>
              </a:rPr>
              <a:t>tripAdvisor</a:t>
            </a:r>
            <a:r>
              <a:rPr lang="en-US" sz="1400" spc="-1" dirty="0">
                <a:solidFill>
                  <a:srgbClr val="FED217"/>
                </a:solidFill>
                <a:uFill>
                  <a:solidFill>
                    <a:srgbClr val="FFFFFF"/>
                  </a:solidFill>
                </a:uFill>
                <a:ea typeface="Arial"/>
              </a:rPr>
              <a:t> --out dump\</a:t>
            </a:r>
            <a:r>
              <a:rPr lang="en-US" sz="1400" spc="-1" dirty="0" err="1">
                <a:solidFill>
                  <a:srgbClr val="FED217"/>
                </a:solidFill>
                <a:uFill>
                  <a:solidFill>
                    <a:srgbClr val="FFFFFF"/>
                  </a:solidFill>
                </a:uFill>
                <a:ea typeface="Arial"/>
              </a:rPr>
              <a:t>tripAdvisorDatabase</a:t>
            </a:r>
            <a:endParaRPr lang="en-US" sz="1400" spc="-1" dirty="0">
              <a:solidFill>
                <a:srgbClr val="FED217"/>
              </a:solidFill>
              <a:uFill>
                <a:solidFill>
                  <a:srgbClr val="FFFFFF"/>
                </a:solidFill>
              </a:uFill>
              <a:ea typeface="Arial"/>
            </a:endParaRPr>
          </a:p>
          <a:p>
            <a:pPr marL="0" indent="0">
              <a:buClr>
                <a:schemeClr val="tx1"/>
              </a:buClr>
              <a:buNone/>
            </a:pPr>
            <a:r>
              <a:rPr lang="en-US" sz="1400" spc="-1" dirty="0">
                <a:uFill>
                  <a:solidFill>
                    <a:srgbClr val="FFFFFF"/>
                  </a:solidFill>
                </a:uFill>
                <a:ea typeface="Arial"/>
              </a:rPr>
              <a:t>The dump operation as following:</a:t>
            </a:r>
          </a:p>
          <a:p>
            <a:pPr marL="0" indent="0">
              <a:buClr>
                <a:schemeClr val="tx1"/>
              </a:buClr>
              <a:buNone/>
            </a:pPr>
            <a:endParaRPr lang="en-US" sz="1400" spc="-1" dirty="0">
              <a:uFill>
                <a:solidFill>
                  <a:srgbClr val="FFFFFF"/>
                </a:solidFill>
              </a:uFill>
              <a:ea typeface="Arial"/>
            </a:endParaRPr>
          </a:p>
          <a:p>
            <a:pPr>
              <a:lnSpc>
                <a:spcPct val="100000"/>
              </a:lnSpc>
            </a:pPr>
            <a:endParaRPr lang="en-SG" sz="1400" spc="-1" dirty="0">
              <a:uFill>
                <a:solidFill>
                  <a:srgbClr val="FFFFFF"/>
                </a:solidFill>
              </a:uFill>
            </a:endParaRPr>
          </a:p>
          <a:p>
            <a:endParaRPr lang="en-US" sz="1400" dirty="0"/>
          </a:p>
        </p:txBody>
      </p:sp>
      <p:sp>
        <p:nvSpPr>
          <p:cNvPr id="4" name="Rectangle 3"/>
          <p:cNvSpPr/>
          <p:nvPr/>
        </p:nvSpPr>
        <p:spPr>
          <a:xfrm>
            <a:off x="1141411" y="1716088"/>
            <a:ext cx="9905999" cy="6237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Shape 288"/>
          <p:cNvPicPr/>
          <p:nvPr/>
        </p:nvPicPr>
        <p:blipFill>
          <a:blip r:embed="rId2"/>
          <a:stretch/>
        </p:blipFill>
        <p:spPr>
          <a:xfrm>
            <a:off x="1417320" y="3318485"/>
            <a:ext cx="9384480" cy="2469600"/>
          </a:xfrm>
          <a:prstGeom prst="rect">
            <a:avLst/>
          </a:prstGeom>
          <a:ln>
            <a:noFill/>
          </a:ln>
        </p:spPr>
      </p:pic>
    </p:spTree>
    <p:extLst>
      <p:ext uri="{BB962C8B-B14F-4D97-AF65-F5344CB8AC3E}">
        <p14:creationId xmlns:p14="http://schemas.microsoft.com/office/powerpoint/2010/main" val="4197977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US" dirty="0"/>
              <a:t>Maintenance</a:t>
            </a:r>
            <a:br>
              <a:rPr lang="en-US" dirty="0"/>
            </a:br>
            <a:r>
              <a:rPr lang="en-US" sz="2800" dirty="0"/>
              <a:t>Data Backup and Data Restore</a:t>
            </a:r>
            <a:endParaRPr lang="en-US" dirty="0"/>
          </a:p>
        </p:txBody>
      </p:sp>
      <p:sp>
        <p:nvSpPr>
          <p:cNvPr id="3" name="Content Placeholder 2"/>
          <p:cNvSpPr>
            <a:spLocks noGrp="1"/>
          </p:cNvSpPr>
          <p:nvPr>
            <p:ph idx="1"/>
          </p:nvPr>
        </p:nvSpPr>
        <p:spPr>
          <a:xfrm>
            <a:off x="1417320" y="2012223"/>
            <a:ext cx="9630090" cy="1072505"/>
          </a:xfrm>
        </p:spPr>
        <p:txBody>
          <a:bodyPr>
            <a:noAutofit/>
          </a:bodyPr>
          <a:lstStyle/>
          <a:p>
            <a:pPr marL="0" indent="0">
              <a:buClr>
                <a:schemeClr val="tx1"/>
              </a:buClr>
              <a:buNone/>
            </a:pPr>
            <a:r>
              <a:rPr lang="en-US" sz="1400" spc="-1" dirty="0">
                <a:uFill>
                  <a:solidFill>
                    <a:srgbClr val="FFFFFF"/>
                  </a:solidFill>
                </a:uFill>
                <a:ea typeface="Arial"/>
              </a:rPr>
              <a:t>Restore the backup data through its one of the utility tools called </a:t>
            </a:r>
            <a:r>
              <a:rPr lang="en-US" sz="1400" spc="-1" dirty="0" err="1">
                <a:uFill>
                  <a:solidFill>
                    <a:srgbClr val="FFFFFF"/>
                  </a:solidFill>
                </a:uFill>
                <a:ea typeface="Arial"/>
              </a:rPr>
              <a:t>mongorestore</a:t>
            </a:r>
            <a:r>
              <a:rPr lang="en-US" sz="1400" spc="-1" dirty="0">
                <a:uFill>
                  <a:solidFill>
                    <a:srgbClr val="FFFFFF"/>
                  </a:solidFill>
                </a:uFill>
                <a:ea typeface="Arial"/>
              </a:rPr>
              <a:t> which in turn is a command as well. Just type following command :</a:t>
            </a:r>
          </a:p>
          <a:p>
            <a:pPr marL="0" indent="0">
              <a:buClr>
                <a:schemeClr val="tx1"/>
              </a:buClr>
              <a:buNone/>
            </a:pPr>
            <a:r>
              <a:rPr lang="en-US" sz="1400" spc="-1" dirty="0" err="1">
                <a:solidFill>
                  <a:srgbClr val="FED217"/>
                </a:solidFill>
                <a:uFill>
                  <a:solidFill>
                    <a:srgbClr val="FFFFFF"/>
                  </a:solidFill>
                </a:uFill>
                <a:ea typeface="Arial"/>
              </a:rPr>
              <a:t>Mongorestore</a:t>
            </a:r>
            <a:r>
              <a:rPr lang="en-US" sz="1400" spc="-1" dirty="0">
                <a:solidFill>
                  <a:srgbClr val="FED217"/>
                </a:solidFill>
                <a:uFill>
                  <a:solidFill>
                    <a:srgbClr val="FFFFFF"/>
                  </a:solidFill>
                </a:uFill>
                <a:ea typeface="Arial"/>
              </a:rPr>
              <a:t> --</a:t>
            </a:r>
            <a:r>
              <a:rPr lang="en-US" sz="1400" spc="-1" dirty="0" err="1">
                <a:solidFill>
                  <a:srgbClr val="FED217"/>
                </a:solidFill>
                <a:uFill>
                  <a:solidFill>
                    <a:srgbClr val="FFFFFF"/>
                  </a:solidFill>
                </a:uFill>
                <a:ea typeface="Arial"/>
              </a:rPr>
              <a:t>db</a:t>
            </a:r>
            <a:r>
              <a:rPr lang="en-US" sz="1400" spc="-1" dirty="0">
                <a:solidFill>
                  <a:srgbClr val="FED217"/>
                </a:solidFill>
                <a:uFill>
                  <a:solidFill>
                    <a:srgbClr val="FFFFFF"/>
                  </a:solidFill>
                </a:uFill>
                <a:ea typeface="Arial"/>
              </a:rPr>
              <a:t> </a:t>
            </a:r>
            <a:r>
              <a:rPr lang="en-US" sz="1400" spc="-1" dirty="0" err="1">
                <a:solidFill>
                  <a:srgbClr val="FED217"/>
                </a:solidFill>
                <a:uFill>
                  <a:solidFill>
                    <a:srgbClr val="FFFFFF"/>
                  </a:solidFill>
                </a:uFill>
                <a:ea typeface="Arial"/>
              </a:rPr>
              <a:t>tripAdvisor</a:t>
            </a:r>
            <a:r>
              <a:rPr lang="en-US" sz="1400" spc="-1" dirty="0">
                <a:solidFill>
                  <a:srgbClr val="FED217"/>
                </a:solidFill>
                <a:uFill>
                  <a:solidFill>
                    <a:srgbClr val="FFFFFF"/>
                  </a:solidFill>
                </a:uFill>
                <a:ea typeface="Arial"/>
              </a:rPr>
              <a:t> --</a:t>
            </a:r>
            <a:r>
              <a:rPr lang="en-US" sz="1400" spc="-1" dirty="0" err="1">
                <a:solidFill>
                  <a:srgbClr val="FED217"/>
                </a:solidFill>
                <a:uFill>
                  <a:solidFill>
                    <a:srgbClr val="FFFFFF"/>
                  </a:solidFill>
                </a:uFill>
                <a:ea typeface="Arial"/>
              </a:rPr>
              <a:t>dir</a:t>
            </a:r>
            <a:r>
              <a:rPr lang="en-US" sz="1400" spc="-1" dirty="0">
                <a:solidFill>
                  <a:srgbClr val="FED217"/>
                </a:solidFill>
                <a:uFill>
                  <a:solidFill>
                    <a:srgbClr val="FFFFFF"/>
                  </a:solidFill>
                </a:uFill>
                <a:ea typeface="Arial"/>
              </a:rPr>
              <a:t> dump\</a:t>
            </a:r>
            <a:r>
              <a:rPr lang="en-US" sz="1400" spc="-1" dirty="0" err="1">
                <a:solidFill>
                  <a:srgbClr val="FED217"/>
                </a:solidFill>
                <a:uFill>
                  <a:solidFill>
                    <a:srgbClr val="FFFFFF"/>
                  </a:solidFill>
                </a:uFill>
                <a:ea typeface="Arial"/>
              </a:rPr>
              <a:t>tripAdvisorDatabase</a:t>
            </a:r>
            <a:endParaRPr lang="en-US" sz="1400" spc="-1" dirty="0">
              <a:solidFill>
                <a:srgbClr val="FED217"/>
              </a:solidFill>
              <a:uFill>
                <a:solidFill>
                  <a:srgbClr val="FFFFFF"/>
                </a:solidFill>
              </a:uFill>
              <a:ea typeface="Arial"/>
            </a:endParaRPr>
          </a:p>
          <a:p>
            <a:pPr marL="0" indent="0">
              <a:buClr>
                <a:schemeClr val="tx1"/>
              </a:buClr>
              <a:buNone/>
            </a:pPr>
            <a:r>
              <a:rPr lang="en-US" sz="1400" spc="-1" dirty="0">
                <a:uFill>
                  <a:solidFill>
                    <a:srgbClr val="FFFFFF"/>
                  </a:solidFill>
                </a:uFill>
                <a:ea typeface="Arial"/>
              </a:rPr>
              <a:t>The restore operation as following:</a:t>
            </a:r>
          </a:p>
        </p:txBody>
      </p:sp>
      <p:sp>
        <p:nvSpPr>
          <p:cNvPr id="4" name="Rectangle 3"/>
          <p:cNvSpPr/>
          <p:nvPr/>
        </p:nvSpPr>
        <p:spPr>
          <a:xfrm>
            <a:off x="1141411" y="1716088"/>
            <a:ext cx="9905999" cy="6237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Shape 296"/>
          <p:cNvPicPr/>
          <p:nvPr/>
        </p:nvPicPr>
        <p:blipFill>
          <a:blip r:embed="rId2"/>
          <a:stretch/>
        </p:blipFill>
        <p:spPr>
          <a:xfrm>
            <a:off x="1540125" y="3604307"/>
            <a:ext cx="9384480" cy="2958480"/>
          </a:xfrm>
          <a:prstGeom prst="rect">
            <a:avLst/>
          </a:prstGeom>
          <a:ln>
            <a:noFill/>
          </a:ln>
        </p:spPr>
      </p:pic>
    </p:spTree>
    <p:extLst>
      <p:ext uri="{BB962C8B-B14F-4D97-AF65-F5344CB8AC3E}">
        <p14:creationId xmlns:p14="http://schemas.microsoft.com/office/powerpoint/2010/main" val="1959610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010" y="1478280"/>
            <a:ext cx="6662166" cy="3806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9414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Related image"/>
          <p:cNvPicPr>
            <a:picLocks noChangeAspect="1" noChangeArrowheads="1"/>
          </p:cNvPicPr>
          <p:nvPr/>
        </p:nvPicPr>
        <p:blipFill rotWithShape="1">
          <a:blip r:embed="rId2">
            <a:extLst>
              <a:ext uri="{28A0092B-C50C-407E-A947-70E740481C1C}">
                <a14:useLocalDpi xmlns:a14="http://schemas.microsoft.com/office/drawing/2010/main" val="0"/>
              </a:ext>
            </a:extLst>
          </a:blip>
          <a:srcRect b="15733"/>
          <a:stretch/>
        </p:blipFill>
        <p:spPr bwMode="auto">
          <a:xfrm>
            <a:off x="1697736" y="612648"/>
            <a:ext cx="9144000" cy="5779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834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4" name="Rectangle 3"/>
          <p:cNvSpPr/>
          <p:nvPr/>
        </p:nvSpPr>
        <p:spPr>
          <a:xfrm>
            <a:off x="1141411" y="1716088"/>
            <a:ext cx="9905999" cy="6237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tripadvis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8672" y="1986053"/>
            <a:ext cx="1398056" cy="94051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141411" y="3134151"/>
            <a:ext cx="2592942" cy="1565421"/>
            <a:chOff x="3127966" y="1888502"/>
            <a:chExt cx="2592942" cy="1565421"/>
          </a:xfrm>
        </p:grpSpPr>
        <p:pic>
          <p:nvPicPr>
            <p:cNvPr id="1028" name="Picture 4" descr="Image result for fushimi inari"/>
            <p:cNvPicPr>
              <a:picLocks noChangeAspect="1" noChangeArrowheads="1"/>
            </p:cNvPicPr>
            <p:nvPr/>
          </p:nvPicPr>
          <p:blipFill rotWithShape="1">
            <a:blip r:embed="rId3">
              <a:extLst>
                <a:ext uri="{28A0092B-C50C-407E-A947-70E740481C1C}">
                  <a14:useLocalDpi xmlns:a14="http://schemas.microsoft.com/office/drawing/2010/main" val="0"/>
                </a:ext>
              </a:extLst>
            </a:blip>
            <a:srcRect r="1368"/>
            <a:stretch/>
          </p:blipFill>
          <p:spPr bwMode="auto">
            <a:xfrm>
              <a:off x="3127966" y="1888502"/>
              <a:ext cx="2592942" cy="1371600"/>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716134" y="3146146"/>
              <a:ext cx="1416606" cy="307777"/>
            </a:xfrm>
            <a:prstGeom prst="rect">
              <a:avLst/>
            </a:prstGeom>
            <a:noFill/>
          </p:spPr>
          <p:txBody>
            <a:bodyPr wrap="none" rtlCol="0">
              <a:spAutoFit/>
            </a:bodyPr>
            <a:lstStyle/>
            <a:p>
              <a:r>
                <a:rPr lang="en-US" sz="1400" dirty="0"/>
                <a:t>Fushimi Inari Park</a:t>
              </a:r>
            </a:p>
          </p:txBody>
        </p:sp>
      </p:grpSp>
      <p:grpSp>
        <p:nvGrpSpPr>
          <p:cNvPr id="9" name="Group 8"/>
          <p:cNvGrpSpPr/>
          <p:nvPr/>
        </p:nvGrpSpPr>
        <p:grpSpPr>
          <a:xfrm>
            <a:off x="3764636" y="3131630"/>
            <a:ext cx="2592942" cy="1564065"/>
            <a:chOff x="3127966" y="3438485"/>
            <a:chExt cx="2592942" cy="1564065"/>
          </a:xfrm>
        </p:grpSpPr>
        <p:pic>
          <p:nvPicPr>
            <p:cNvPr id="1036" name="Picture 12" descr="Image result for hiroshima memorial par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7966" y="3438485"/>
              <a:ext cx="2592942" cy="1371600"/>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199935" y="4694773"/>
              <a:ext cx="2449004" cy="307777"/>
            </a:xfrm>
            <a:prstGeom prst="rect">
              <a:avLst/>
            </a:prstGeom>
            <a:noFill/>
          </p:spPr>
          <p:txBody>
            <a:bodyPr wrap="none" rtlCol="0">
              <a:spAutoFit/>
            </a:bodyPr>
            <a:lstStyle/>
            <a:p>
              <a:r>
                <a:rPr lang="en-US" sz="1400" dirty="0"/>
                <a:t>Hiroshima Memorial Peace Park</a:t>
              </a:r>
            </a:p>
          </p:txBody>
        </p:sp>
      </p:grpSp>
      <p:grpSp>
        <p:nvGrpSpPr>
          <p:cNvPr id="10" name="Group 9"/>
          <p:cNvGrpSpPr/>
          <p:nvPr/>
        </p:nvGrpSpPr>
        <p:grpSpPr>
          <a:xfrm>
            <a:off x="6458419" y="3129856"/>
            <a:ext cx="2592942" cy="1565838"/>
            <a:chOff x="3127966" y="4988468"/>
            <a:chExt cx="2592942" cy="1565838"/>
          </a:xfrm>
        </p:grpSpPr>
        <p:pic>
          <p:nvPicPr>
            <p:cNvPr id="1038" name="Picture 14" descr="Image result for jigokudani"/>
            <p:cNvPicPr>
              <a:picLocks noChangeAspect="1" noChangeArrowheads="1"/>
            </p:cNvPicPr>
            <p:nvPr/>
          </p:nvPicPr>
          <p:blipFill rotWithShape="1">
            <a:blip r:embed="rId5">
              <a:extLst>
                <a:ext uri="{28A0092B-C50C-407E-A947-70E740481C1C}">
                  <a14:useLocalDpi xmlns:a14="http://schemas.microsoft.com/office/drawing/2010/main" val="0"/>
                </a:ext>
              </a:extLst>
            </a:blip>
            <a:srcRect l="39496"/>
            <a:stretch/>
          </p:blipFill>
          <p:spPr bwMode="auto">
            <a:xfrm>
              <a:off x="3127966" y="4988468"/>
              <a:ext cx="2592942" cy="1371600"/>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248089" y="6246529"/>
              <a:ext cx="2352695" cy="307777"/>
            </a:xfrm>
            <a:prstGeom prst="rect">
              <a:avLst/>
            </a:prstGeom>
            <a:noFill/>
          </p:spPr>
          <p:txBody>
            <a:bodyPr wrap="none" rtlCol="0">
              <a:spAutoFit/>
            </a:bodyPr>
            <a:lstStyle/>
            <a:p>
              <a:r>
                <a:rPr lang="en-US" sz="1400" dirty="0" err="1"/>
                <a:t>Jigokudani</a:t>
              </a:r>
              <a:r>
                <a:rPr lang="en-US" sz="1400" dirty="0"/>
                <a:t> Snow Monkey Park</a:t>
              </a:r>
            </a:p>
          </p:txBody>
        </p:sp>
      </p:grpSp>
      <p:grpSp>
        <p:nvGrpSpPr>
          <p:cNvPr id="12" name="Group 11"/>
          <p:cNvGrpSpPr/>
          <p:nvPr/>
        </p:nvGrpSpPr>
        <p:grpSpPr>
          <a:xfrm>
            <a:off x="5328401" y="4839914"/>
            <a:ext cx="2058353" cy="1568318"/>
            <a:chOff x="6024120" y="3436217"/>
            <a:chExt cx="2058353" cy="1568318"/>
          </a:xfrm>
        </p:grpSpPr>
        <p:pic>
          <p:nvPicPr>
            <p:cNvPr id="1030" name="Picture 6" descr="Image result for tokyo disneyland officia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4120" y="3436217"/>
              <a:ext cx="2058353" cy="1371600"/>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6344416" y="4696758"/>
              <a:ext cx="1417760" cy="307777"/>
            </a:xfrm>
            <a:prstGeom prst="rect">
              <a:avLst/>
            </a:prstGeom>
            <a:noFill/>
          </p:spPr>
          <p:txBody>
            <a:bodyPr wrap="none" rtlCol="0">
              <a:spAutoFit/>
            </a:bodyPr>
            <a:lstStyle/>
            <a:p>
              <a:r>
                <a:rPr lang="en-US" sz="1400" dirty="0"/>
                <a:t>Tokyo Disneyland</a:t>
              </a:r>
            </a:p>
          </p:txBody>
        </p:sp>
      </p:grpSp>
      <p:grpSp>
        <p:nvGrpSpPr>
          <p:cNvPr id="11" name="Group 10"/>
          <p:cNvGrpSpPr/>
          <p:nvPr/>
        </p:nvGrpSpPr>
        <p:grpSpPr>
          <a:xfrm>
            <a:off x="2682076" y="4835599"/>
            <a:ext cx="2054861" cy="1567546"/>
            <a:chOff x="6024120" y="1888502"/>
            <a:chExt cx="2054861" cy="1567546"/>
          </a:xfrm>
        </p:grpSpPr>
        <p:pic>
          <p:nvPicPr>
            <p:cNvPr id="1034" name="Picture 10" descr="Image result for kiyomizu der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4120" y="1888502"/>
              <a:ext cx="2054861" cy="1371600"/>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6440966" y="3148271"/>
              <a:ext cx="1221168" cy="307777"/>
            </a:xfrm>
            <a:prstGeom prst="rect">
              <a:avLst/>
            </a:prstGeom>
            <a:noFill/>
          </p:spPr>
          <p:txBody>
            <a:bodyPr wrap="none" rtlCol="0">
              <a:spAutoFit/>
            </a:bodyPr>
            <a:lstStyle/>
            <a:p>
              <a:r>
                <a:rPr lang="en-US" sz="1400" dirty="0" err="1"/>
                <a:t>Kiyomizu</a:t>
              </a:r>
              <a:r>
                <a:rPr lang="en-US" sz="1400" dirty="0"/>
                <a:t> </a:t>
              </a:r>
              <a:r>
                <a:rPr lang="en-US" sz="1400" dirty="0" err="1"/>
                <a:t>Dera</a:t>
              </a:r>
              <a:endParaRPr lang="en-US" sz="1400" dirty="0"/>
            </a:p>
          </p:txBody>
        </p:sp>
      </p:grpSp>
      <p:pic>
        <p:nvPicPr>
          <p:cNvPr id="1040" name="Picture 16" descr="Image result for text mining 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77000" y="2655175"/>
            <a:ext cx="721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mage result for sentiment analysis ic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57500" y="4607453"/>
            <a:ext cx="96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9839832" y="3424127"/>
            <a:ext cx="995337" cy="307777"/>
          </a:xfrm>
          <a:prstGeom prst="rect">
            <a:avLst/>
          </a:prstGeom>
          <a:noFill/>
        </p:spPr>
        <p:txBody>
          <a:bodyPr wrap="none" rtlCol="0">
            <a:spAutoFit/>
          </a:bodyPr>
          <a:lstStyle/>
          <a:p>
            <a:pPr algn="ctr"/>
            <a:r>
              <a:rPr lang="en-US" sz="1400" dirty="0"/>
              <a:t>Text Mining</a:t>
            </a:r>
          </a:p>
        </p:txBody>
      </p:sp>
      <p:sp>
        <p:nvSpPr>
          <p:cNvPr id="27" name="TextBox 26"/>
          <p:cNvSpPr txBox="1"/>
          <p:nvPr/>
        </p:nvSpPr>
        <p:spPr>
          <a:xfrm>
            <a:off x="9903728" y="5303724"/>
            <a:ext cx="867545" cy="523220"/>
          </a:xfrm>
          <a:prstGeom prst="rect">
            <a:avLst/>
          </a:prstGeom>
          <a:noFill/>
        </p:spPr>
        <p:txBody>
          <a:bodyPr wrap="none" rtlCol="0">
            <a:spAutoFit/>
          </a:bodyPr>
          <a:lstStyle/>
          <a:p>
            <a:pPr algn="ctr"/>
            <a:r>
              <a:rPr lang="en-US" sz="1400" dirty="0"/>
              <a:t>Sentiment</a:t>
            </a:r>
          </a:p>
          <a:p>
            <a:pPr algn="ctr"/>
            <a:r>
              <a:rPr lang="en-US" sz="1400" dirty="0"/>
              <a:t>Analysis</a:t>
            </a:r>
          </a:p>
        </p:txBody>
      </p:sp>
      <p:sp>
        <p:nvSpPr>
          <p:cNvPr id="28" name="Arrow: Pentagon 27"/>
          <p:cNvSpPr/>
          <p:nvPr/>
        </p:nvSpPr>
        <p:spPr>
          <a:xfrm>
            <a:off x="9303392" y="1986053"/>
            <a:ext cx="280040" cy="4597565"/>
          </a:xfrm>
          <a:prstGeom prst="homePlate">
            <a:avLst/>
          </a:prstGeom>
          <a:solidFill>
            <a:srgbClr val="7B95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35832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4521728" y="2453861"/>
            <a:ext cx="3145365" cy="35694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7902044" y="2453861"/>
            <a:ext cx="3145365" cy="35694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1141411" y="2453861"/>
            <a:ext cx="3145365" cy="35694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objective</a:t>
            </a:r>
          </a:p>
        </p:txBody>
      </p:sp>
      <p:sp>
        <p:nvSpPr>
          <p:cNvPr id="4" name="Rectangle 3"/>
          <p:cNvSpPr/>
          <p:nvPr/>
        </p:nvSpPr>
        <p:spPr>
          <a:xfrm>
            <a:off x="1141411" y="1716088"/>
            <a:ext cx="9905999" cy="6237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1581834" y="2606475"/>
            <a:ext cx="2264518" cy="1176366"/>
            <a:chOff x="1141412" y="2957226"/>
            <a:chExt cx="2264518" cy="1176366"/>
          </a:xfrm>
        </p:grpSpPr>
        <p:sp>
          <p:nvSpPr>
            <p:cNvPr id="6" name="Thought Bubble: Cloud 5"/>
            <p:cNvSpPr/>
            <p:nvPr/>
          </p:nvSpPr>
          <p:spPr>
            <a:xfrm>
              <a:off x="1797820" y="2957226"/>
              <a:ext cx="1608110" cy="557214"/>
            </a:xfrm>
            <a:prstGeom prst="cloudCallout">
              <a:avLst>
                <a:gd name="adj1" fmla="val -43313"/>
                <a:gd name="adj2" fmla="val 478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Which one I should visit?</a:t>
              </a:r>
            </a:p>
          </p:txBody>
        </p:sp>
        <p:pic>
          <p:nvPicPr>
            <p:cNvPr id="3074" name="Picture 2" descr="Related image"/>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141412" y="3275848"/>
              <a:ext cx="857744" cy="857744"/>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Content Placeholder 2"/>
          <p:cNvSpPr>
            <a:spLocks noGrp="1"/>
          </p:cNvSpPr>
          <p:nvPr>
            <p:ph idx="1"/>
          </p:nvPr>
        </p:nvSpPr>
        <p:spPr>
          <a:xfrm>
            <a:off x="1141411" y="3992877"/>
            <a:ext cx="3145365" cy="1542337"/>
          </a:xfrm>
        </p:spPr>
        <p:txBody>
          <a:bodyPr>
            <a:noAutofit/>
          </a:bodyPr>
          <a:lstStyle/>
          <a:p>
            <a:r>
              <a:rPr lang="en-US" sz="1400" dirty="0"/>
              <a:t>TripAdvisor has thousands of reviews submitted on their portal.</a:t>
            </a:r>
          </a:p>
          <a:p>
            <a:r>
              <a:rPr lang="en-US" sz="1400" dirty="0"/>
              <a:t>Reading reviews one-by-one is a hassle and it will take a lot of time to distinguish positive and negative reviews.</a:t>
            </a:r>
          </a:p>
        </p:txBody>
      </p:sp>
      <p:sp>
        <p:nvSpPr>
          <p:cNvPr id="12" name="Content Placeholder 2"/>
          <p:cNvSpPr txBox="1">
            <a:spLocks/>
          </p:cNvSpPr>
          <p:nvPr/>
        </p:nvSpPr>
        <p:spPr>
          <a:xfrm>
            <a:off x="4521728" y="3992878"/>
            <a:ext cx="3145365" cy="100544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1400" dirty="0"/>
              <a:t>To provide an easy visual of each attractions plus and minus points based on reviews submitted</a:t>
            </a:r>
          </a:p>
          <a:p>
            <a:r>
              <a:rPr lang="en-US" sz="1400" dirty="0"/>
              <a:t>To figure out the crucial factors that will affect traveler’s satisfactions of the services provided by various attractions in Japan.</a:t>
            </a:r>
          </a:p>
        </p:txBody>
      </p:sp>
      <p:sp>
        <p:nvSpPr>
          <p:cNvPr id="13" name="Content Placeholder 2"/>
          <p:cNvSpPr txBox="1">
            <a:spLocks/>
          </p:cNvSpPr>
          <p:nvPr/>
        </p:nvSpPr>
        <p:spPr>
          <a:xfrm>
            <a:off x="7902045" y="3992878"/>
            <a:ext cx="3145365" cy="100544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1400" dirty="0"/>
              <a:t>Text mining on the reviews and extract the key terms to construct a word cloud.</a:t>
            </a:r>
          </a:p>
          <a:p>
            <a:r>
              <a:rPr lang="en-US" sz="1400" dirty="0"/>
              <a:t>Sentiment analysis to calculate sentiment polarity score for each of the reviews.</a:t>
            </a:r>
          </a:p>
        </p:txBody>
      </p:sp>
      <p:grpSp>
        <p:nvGrpSpPr>
          <p:cNvPr id="10" name="Group 9"/>
          <p:cNvGrpSpPr/>
          <p:nvPr/>
        </p:nvGrpSpPr>
        <p:grpSpPr>
          <a:xfrm>
            <a:off x="8293860" y="2606475"/>
            <a:ext cx="2361736" cy="1176366"/>
            <a:chOff x="8685675" y="2876036"/>
            <a:chExt cx="2361736" cy="1176366"/>
          </a:xfrm>
        </p:grpSpPr>
        <p:pic>
          <p:nvPicPr>
            <p:cNvPr id="4098" name="Picture 2" descr="Related image"/>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685675" y="2876036"/>
              <a:ext cx="1654884" cy="720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sentiment analysis"/>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39442"/>
            <a:stretch/>
          </p:blipFill>
          <p:spPr bwMode="auto">
            <a:xfrm>
              <a:off x="9513117" y="3430888"/>
              <a:ext cx="1534294" cy="621514"/>
            </a:xfrm>
            <a:prstGeom prst="rect">
              <a:avLst/>
            </a:prstGeom>
            <a:noFill/>
            <a:extLst>
              <a:ext uri="{909E8E84-426E-40DD-AFC4-6F175D3DCCD1}">
                <a14:hiddenFill xmlns:a14="http://schemas.microsoft.com/office/drawing/2010/main">
                  <a:solidFill>
                    <a:srgbClr val="FFFFFF"/>
                  </a:solidFill>
                </a14:hiddenFill>
              </a:ext>
            </a:extLst>
          </p:spPr>
        </p:pic>
      </p:grpSp>
      <p:pic>
        <p:nvPicPr>
          <p:cNvPr id="4102" name="Picture 6" descr="Image result for analysis icon"/>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5353613" y="2453861"/>
            <a:ext cx="1481594" cy="1481594"/>
          </a:xfrm>
          <a:prstGeom prst="rect">
            <a:avLst/>
          </a:prstGeom>
          <a:noFill/>
          <a:extLst>
            <a:ext uri="{909E8E84-426E-40DD-AFC4-6F175D3DCCD1}">
              <a14:hiddenFill xmlns:a14="http://schemas.microsoft.com/office/drawing/2010/main">
                <a:solidFill>
                  <a:srgbClr val="FFFFFF"/>
                </a:solidFill>
              </a14:hiddenFill>
            </a:ext>
          </a:extLst>
        </p:spPr>
      </p:pic>
      <p:sp>
        <p:nvSpPr>
          <p:cNvPr id="20" name="Content Placeholder 2"/>
          <p:cNvSpPr txBox="1">
            <a:spLocks/>
          </p:cNvSpPr>
          <p:nvPr/>
        </p:nvSpPr>
        <p:spPr>
          <a:xfrm>
            <a:off x="1141412" y="1909027"/>
            <a:ext cx="3145364" cy="423112"/>
          </a:xfrm>
          <a:prstGeom prst="homePlate">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800" dirty="0">
                <a:solidFill>
                  <a:schemeClr val="bg1"/>
                </a:solidFill>
              </a:rPr>
              <a:t>CHALLENGES</a:t>
            </a:r>
          </a:p>
        </p:txBody>
      </p:sp>
      <p:sp>
        <p:nvSpPr>
          <p:cNvPr id="21" name="Content Placeholder 2"/>
          <p:cNvSpPr txBox="1">
            <a:spLocks/>
          </p:cNvSpPr>
          <p:nvPr/>
        </p:nvSpPr>
        <p:spPr>
          <a:xfrm>
            <a:off x="4521729" y="1909027"/>
            <a:ext cx="3145364" cy="423112"/>
          </a:xfrm>
          <a:prstGeom prst="chevron">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800" dirty="0">
                <a:solidFill>
                  <a:schemeClr val="bg1"/>
                </a:solidFill>
              </a:rPr>
              <a:t>OBJECTIVES</a:t>
            </a:r>
          </a:p>
        </p:txBody>
      </p:sp>
      <p:sp>
        <p:nvSpPr>
          <p:cNvPr id="22" name="Content Placeholder 2"/>
          <p:cNvSpPr txBox="1">
            <a:spLocks/>
          </p:cNvSpPr>
          <p:nvPr/>
        </p:nvSpPr>
        <p:spPr>
          <a:xfrm>
            <a:off x="7902046" y="1909027"/>
            <a:ext cx="3145364" cy="423112"/>
          </a:xfrm>
          <a:prstGeom prst="chevron">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800" dirty="0">
                <a:solidFill>
                  <a:schemeClr val="bg1"/>
                </a:solidFill>
              </a:rPr>
              <a:t>HOW WE DO IT?</a:t>
            </a:r>
          </a:p>
        </p:txBody>
      </p:sp>
    </p:spTree>
    <p:extLst>
      <p:ext uri="{BB962C8B-B14F-4D97-AF65-F5344CB8AC3E}">
        <p14:creationId xmlns:p14="http://schemas.microsoft.com/office/powerpoint/2010/main" val="2201149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Schema design</a:t>
            </a:r>
          </a:p>
        </p:txBody>
      </p:sp>
      <p:sp>
        <p:nvSpPr>
          <p:cNvPr id="4" name="Rectangle 3"/>
          <p:cNvSpPr/>
          <p:nvPr/>
        </p:nvSpPr>
        <p:spPr>
          <a:xfrm>
            <a:off x="1141411" y="1716088"/>
            <a:ext cx="9905999" cy="6237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stretch>
            <a:fillRect/>
          </a:stretch>
        </p:blipFill>
        <p:spPr>
          <a:xfrm>
            <a:off x="1262606" y="1887523"/>
            <a:ext cx="6700108" cy="4488110"/>
          </a:xfrm>
          <a:prstGeom prst="rect">
            <a:avLst/>
          </a:prstGeom>
        </p:spPr>
      </p:pic>
      <p:sp>
        <p:nvSpPr>
          <p:cNvPr id="6" name="Rectangle 5"/>
          <p:cNvSpPr/>
          <p:nvPr/>
        </p:nvSpPr>
        <p:spPr>
          <a:xfrm>
            <a:off x="8083907" y="1887523"/>
            <a:ext cx="2963503" cy="3108543"/>
          </a:xfrm>
          <a:prstGeom prst="rect">
            <a:avLst/>
          </a:prstGeom>
        </p:spPr>
        <p:txBody>
          <a:bodyPr wrap="square">
            <a:spAutoFit/>
          </a:bodyPr>
          <a:lstStyle/>
          <a:p>
            <a:r>
              <a:rPr lang="en-US" sz="1400" b="1" dirty="0">
                <a:solidFill>
                  <a:srgbClr val="FED217"/>
                </a:solidFill>
              </a:rPr>
              <a:t>Key Features</a:t>
            </a:r>
          </a:p>
          <a:p>
            <a:endParaRPr lang="en-US" sz="1400" dirty="0"/>
          </a:p>
          <a:p>
            <a:pPr marL="285750" indent="-285750">
              <a:buFont typeface="Arial" panose="020B0604020202020204" pitchFamily="34" charset="0"/>
              <a:buChar char="•"/>
            </a:pPr>
            <a:r>
              <a:rPr lang="en-US" sz="1400" dirty="0"/>
              <a:t>Scheme design allow analyst to conduct text mining or sentiment analysis on both attractions level (across different </a:t>
            </a:r>
            <a:r>
              <a:rPr lang="en-US" sz="1400" i="1" dirty="0"/>
              <a:t>comments </a:t>
            </a:r>
            <a:r>
              <a:rPr lang="en-US" sz="1400" dirty="0"/>
              <a:t>collection) and reviewers level (across different </a:t>
            </a:r>
            <a:r>
              <a:rPr lang="en-US" sz="1400" i="1" dirty="0"/>
              <a:t>reviewers </a:t>
            </a:r>
            <a:r>
              <a:rPr lang="en-US" sz="1400" dirty="0"/>
              <a:t>document)</a:t>
            </a:r>
          </a:p>
          <a:p>
            <a:r>
              <a:rPr lang="en-US" sz="1400" dirty="0"/>
              <a:t> </a:t>
            </a:r>
          </a:p>
          <a:p>
            <a:pPr marL="285750" indent="-285750">
              <a:buFont typeface="Arial" panose="020B0604020202020204" pitchFamily="34" charset="0"/>
              <a:buChar char="•"/>
            </a:pPr>
            <a:r>
              <a:rPr lang="en-US" sz="1400" i="1" dirty="0"/>
              <a:t>Comments </a:t>
            </a:r>
            <a:r>
              <a:rPr lang="en-US" sz="1400" dirty="0"/>
              <a:t>collection can grow unbounded whereas there is only one </a:t>
            </a:r>
            <a:r>
              <a:rPr lang="en-US" sz="1400" i="1" dirty="0"/>
              <a:t>reviewers </a:t>
            </a:r>
            <a:r>
              <a:rPr lang="en-US" sz="1400" dirty="0"/>
              <a:t>collection with clear naming </a:t>
            </a:r>
          </a:p>
        </p:txBody>
      </p:sp>
    </p:spTree>
    <p:extLst>
      <p:ext uri="{BB962C8B-B14F-4D97-AF65-F5344CB8AC3E}">
        <p14:creationId xmlns:p14="http://schemas.microsoft.com/office/powerpoint/2010/main" val="1030702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69783"/>
            <a:ext cx="9905998" cy="1627305"/>
          </a:xfrm>
        </p:spPr>
        <p:txBody>
          <a:bodyPr>
            <a:normAutofit/>
          </a:bodyPr>
          <a:lstStyle/>
          <a:p>
            <a:r>
              <a:rPr lang="en-US" dirty="0"/>
              <a:t>Schema design</a:t>
            </a:r>
            <a:br>
              <a:rPr lang="en-US" dirty="0"/>
            </a:br>
            <a:r>
              <a:rPr lang="en-US" sz="2000" dirty="0"/>
              <a:t>Referenced One-to-One Relationship from Comments to Reviewers </a:t>
            </a:r>
            <a:endParaRPr lang="en-US" dirty="0"/>
          </a:p>
        </p:txBody>
      </p:sp>
      <p:pic>
        <p:nvPicPr>
          <p:cNvPr id="5" name="Content Placeholder 4"/>
          <p:cNvPicPr>
            <a:picLocks noGrp="1" noChangeAspect="1"/>
          </p:cNvPicPr>
          <p:nvPr>
            <p:ph idx="1"/>
          </p:nvPr>
        </p:nvPicPr>
        <p:blipFill>
          <a:blip r:embed="rId2"/>
          <a:stretch>
            <a:fillRect/>
          </a:stretch>
        </p:blipFill>
        <p:spPr>
          <a:xfrm>
            <a:off x="1141411" y="1862195"/>
            <a:ext cx="5735309" cy="4513438"/>
          </a:xfrm>
          <a:prstGeom prst="rect">
            <a:avLst/>
          </a:prstGeom>
        </p:spPr>
      </p:pic>
      <p:sp>
        <p:nvSpPr>
          <p:cNvPr id="4" name="Rectangle 3"/>
          <p:cNvSpPr/>
          <p:nvPr/>
        </p:nvSpPr>
        <p:spPr>
          <a:xfrm>
            <a:off x="1141411" y="1716088"/>
            <a:ext cx="9905999" cy="6237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021585" y="1862195"/>
            <a:ext cx="4025825" cy="4616648"/>
          </a:xfrm>
          <a:prstGeom prst="rect">
            <a:avLst/>
          </a:prstGeom>
          <a:noFill/>
        </p:spPr>
        <p:txBody>
          <a:bodyPr wrap="square" rtlCol="0">
            <a:spAutoFit/>
          </a:bodyPr>
          <a:lstStyle/>
          <a:p>
            <a:r>
              <a:rPr lang="en-US" sz="1400" b="1" dirty="0">
                <a:solidFill>
                  <a:srgbClr val="FED217"/>
                </a:solidFill>
              </a:rPr>
              <a:t>Feature</a:t>
            </a:r>
          </a:p>
          <a:p>
            <a:pPr marL="285750" indent="-285750">
              <a:buFont typeface="Arial" panose="020B0604020202020204" pitchFamily="34" charset="0"/>
              <a:buChar char="•"/>
            </a:pPr>
            <a:r>
              <a:rPr lang="en-US" sz="1400" dirty="0"/>
              <a:t>Each of the document in </a:t>
            </a:r>
            <a:r>
              <a:rPr lang="en-US" sz="1400" i="1" dirty="0"/>
              <a:t>comments </a:t>
            </a:r>
            <a:r>
              <a:rPr lang="en-US" sz="1400" dirty="0"/>
              <a:t>collection can be referred to one reviewer in the </a:t>
            </a:r>
            <a:r>
              <a:rPr lang="en-US" sz="1400" i="1" dirty="0"/>
              <a:t>reviewers </a:t>
            </a:r>
            <a:r>
              <a:rPr lang="en-US" sz="1400" dirty="0"/>
              <a:t>collection using the stored </a:t>
            </a:r>
            <a:r>
              <a:rPr lang="en-US" sz="1400" i="1" dirty="0"/>
              <a:t>User Id </a:t>
            </a:r>
            <a:r>
              <a:rPr lang="en-US" sz="1400" dirty="0"/>
              <a:t>as a reference key</a:t>
            </a:r>
          </a:p>
          <a:p>
            <a:endParaRPr lang="en-US" sz="1400" dirty="0"/>
          </a:p>
          <a:p>
            <a:r>
              <a:rPr lang="en-US" sz="1400" b="1" dirty="0">
                <a:solidFill>
                  <a:srgbClr val="FED217"/>
                </a:solidFill>
              </a:rPr>
              <a:t>Reasons</a:t>
            </a:r>
          </a:p>
          <a:p>
            <a:pPr marL="285750" indent="-285750">
              <a:buFont typeface="Arial" panose="020B0604020202020204" pitchFamily="34" charset="0"/>
              <a:buChar char="•"/>
            </a:pPr>
            <a:r>
              <a:rPr lang="en-US" sz="1400" dirty="0"/>
              <a:t>Need to frequently extract the review content related info but NOT so for the reviewer related info</a:t>
            </a:r>
          </a:p>
          <a:p>
            <a:pPr marL="285750" indent="-285750">
              <a:buFont typeface="Arial" panose="020B0604020202020204" pitchFamily="34" charset="0"/>
              <a:buChar char="•"/>
            </a:pPr>
            <a:r>
              <a:rPr lang="en-US" sz="1400" dirty="0"/>
              <a:t>Conduct sentiment analysis on a reviewer all the comments submitted for different attraction</a:t>
            </a:r>
          </a:p>
          <a:p>
            <a:endParaRPr lang="en-US" sz="1400" dirty="0"/>
          </a:p>
          <a:p>
            <a:r>
              <a:rPr lang="en-US" sz="1400" b="1" dirty="0">
                <a:solidFill>
                  <a:srgbClr val="FED217"/>
                </a:solidFill>
              </a:rPr>
              <a:t>Use Cases</a:t>
            </a:r>
          </a:p>
          <a:p>
            <a:pPr marL="285750" indent="-285750">
              <a:buFont typeface="Arial" panose="020B0604020202020204" pitchFamily="34" charset="0"/>
              <a:buChar char="•"/>
            </a:pPr>
            <a:r>
              <a:rPr lang="en-US" sz="1400" dirty="0"/>
              <a:t>Text mining and sentiment analysis on </a:t>
            </a:r>
            <a:r>
              <a:rPr lang="en-US" sz="1400" i="1" dirty="0"/>
              <a:t>Title </a:t>
            </a:r>
            <a:r>
              <a:rPr lang="en-US" sz="1400" dirty="0"/>
              <a:t>or </a:t>
            </a:r>
            <a:r>
              <a:rPr lang="en-US" sz="1400" i="1" dirty="0"/>
              <a:t>Comment </a:t>
            </a:r>
          </a:p>
          <a:p>
            <a:pPr marL="285750" indent="-285750">
              <a:buFont typeface="Arial" panose="020B0604020202020204" pitchFamily="34" charset="0"/>
              <a:buChar char="•"/>
            </a:pPr>
            <a:r>
              <a:rPr lang="en-US" sz="1400" i="1" dirty="0"/>
              <a:t>Rating </a:t>
            </a:r>
            <a:r>
              <a:rPr lang="en-US" sz="1400" dirty="0"/>
              <a:t>used to calculate the correlation between sentiment polarity score and rating </a:t>
            </a:r>
          </a:p>
          <a:p>
            <a:pPr marL="285750" indent="-285750">
              <a:buFont typeface="Arial" panose="020B0604020202020204" pitchFamily="34" charset="0"/>
              <a:buChar char="•"/>
            </a:pPr>
            <a:r>
              <a:rPr lang="en-US" sz="1400" i="1" dirty="0"/>
              <a:t>Month of Visit </a:t>
            </a:r>
            <a:r>
              <a:rPr lang="en-US" sz="1400" dirty="0"/>
              <a:t>and </a:t>
            </a:r>
            <a:r>
              <a:rPr lang="en-US" sz="1400" i="1" dirty="0"/>
              <a:t>Date Posted </a:t>
            </a:r>
            <a:r>
              <a:rPr lang="en-US" sz="1400" dirty="0"/>
              <a:t>allow analyst to select documents within a period to conduct the analysis</a:t>
            </a:r>
          </a:p>
        </p:txBody>
      </p:sp>
    </p:spTree>
    <p:extLst>
      <p:ext uri="{BB962C8B-B14F-4D97-AF65-F5344CB8AC3E}">
        <p14:creationId xmlns:p14="http://schemas.microsoft.com/office/powerpoint/2010/main" val="2729890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69783"/>
            <a:ext cx="9905998" cy="1627305"/>
          </a:xfrm>
        </p:spPr>
        <p:txBody>
          <a:bodyPr>
            <a:normAutofit/>
          </a:bodyPr>
          <a:lstStyle/>
          <a:p>
            <a:r>
              <a:rPr lang="en-US" dirty="0"/>
              <a:t>Schema design</a:t>
            </a:r>
            <a:br>
              <a:rPr lang="en-US" dirty="0"/>
            </a:br>
            <a:r>
              <a:rPr lang="en-US" sz="2000" dirty="0"/>
              <a:t>Referenced &amp; Embedded One-to-Many Relationship from Reviewers to Comments </a:t>
            </a:r>
            <a:endParaRPr lang="en-US" dirty="0"/>
          </a:p>
        </p:txBody>
      </p:sp>
      <p:pic>
        <p:nvPicPr>
          <p:cNvPr id="5" name="Content Placeholder 4"/>
          <p:cNvPicPr>
            <a:picLocks noGrp="1" noChangeAspect="1"/>
          </p:cNvPicPr>
          <p:nvPr>
            <p:ph idx="1"/>
          </p:nvPr>
        </p:nvPicPr>
        <p:blipFill>
          <a:blip r:embed="rId2"/>
          <a:stretch>
            <a:fillRect/>
          </a:stretch>
        </p:blipFill>
        <p:spPr>
          <a:xfrm>
            <a:off x="1141411" y="1880371"/>
            <a:ext cx="5594949" cy="4443953"/>
          </a:xfrm>
          <a:prstGeom prst="rect">
            <a:avLst/>
          </a:prstGeom>
        </p:spPr>
      </p:pic>
      <p:sp>
        <p:nvSpPr>
          <p:cNvPr id="4" name="Rectangle 3"/>
          <p:cNvSpPr/>
          <p:nvPr/>
        </p:nvSpPr>
        <p:spPr>
          <a:xfrm>
            <a:off x="1141411" y="1716088"/>
            <a:ext cx="9905999" cy="6237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021585" y="1862195"/>
            <a:ext cx="4025825" cy="2893100"/>
          </a:xfrm>
          <a:prstGeom prst="rect">
            <a:avLst/>
          </a:prstGeom>
          <a:noFill/>
        </p:spPr>
        <p:txBody>
          <a:bodyPr wrap="square" rtlCol="0">
            <a:spAutoFit/>
          </a:bodyPr>
          <a:lstStyle/>
          <a:p>
            <a:r>
              <a:rPr lang="en-US" sz="1400" b="1" dirty="0">
                <a:solidFill>
                  <a:srgbClr val="FED217"/>
                </a:solidFill>
              </a:rPr>
              <a:t>Feature</a:t>
            </a:r>
          </a:p>
          <a:p>
            <a:pPr marL="285750" indent="-285750">
              <a:buFont typeface="Arial" panose="020B0604020202020204" pitchFamily="34" charset="0"/>
              <a:buChar char="•"/>
            </a:pPr>
            <a:r>
              <a:rPr lang="en-US" sz="1400" i="1" dirty="0" err="1"/>
              <a:t>Comments_id</a:t>
            </a:r>
            <a:r>
              <a:rPr lang="en-US" sz="1400" i="1" dirty="0"/>
              <a:t> </a:t>
            </a:r>
            <a:r>
              <a:rPr lang="en-US" sz="1400" dirty="0"/>
              <a:t>for each document in </a:t>
            </a:r>
            <a:r>
              <a:rPr lang="en-US" sz="1400" i="1" dirty="0"/>
              <a:t>reviewers </a:t>
            </a:r>
            <a:r>
              <a:rPr lang="en-US" sz="1400" dirty="0"/>
              <a:t>collection can map the reviewers back to their comment in </a:t>
            </a:r>
            <a:r>
              <a:rPr lang="en-US" sz="1400" i="1" dirty="0" err="1"/>
              <a:t>comments_at_+attraction</a:t>
            </a:r>
            <a:r>
              <a:rPr lang="en-US" sz="1400" i="1" dirty="0"/>
              <a:t> </a:t>
            </a:r>
            <a:r>
              <a:rPr lang="en-US" sz="1400" dirty="0"/>
              <a:t>collection </a:t>
            </a:r>
          </a:p>
          <a:p>
            <a:endParaRPr lang="en-US" sz="1400" dirty="0"/>
          </a:p>
          <a:p>
            <a:r>
              <a:rPr lang="en-US" sz="1400" b="1" dirty="0">
                <a:solidFill>
                  <a:srgbClr val="FED217"/>
                </a:solidFill>
              </a:rPr>
              <a:t>Reasons for </a:t>
            </a:r>
            <a:r>
              <a:rPr lang="en-US" sz="1400" b="1" i="1" dirty="0" err="1">
                <a:solidFill>
                  <a:srgbClr val="FED217"/>
                </a:solidFill>
              </a:rPr>
              <a:t>Comments_id</a:t>
            </a:r>
            <a:r>
              <a:rPr lang="en-US" sz="1400" b="1" i="1" dirty="0">
                <a:solidFill>
                  <a:srgbClr val="FED217"/>
                </a:solidFill>
              </a:rPr>
              <a:t> </a:t>
            </a:r>
            <a:r>
              <a:rPr lang="en-US" sz="1400" b="1" dirty="0">
                <a:solidFill>
                  <a:srgbClr val="FED217"/>
                </a:solidFill>
              </a:rPr>
              <a:t>Referenced </a:t>
            </a:r>
          </a:p>
          <a:p>
            <a:pPr marL="285750" indent="-285750">
              <a:buFont typeface="Arial" panose="020B0604020202020204" pitchFamily="34" charset="0"/>
              <a:buChar char="•"/>
            </a:pPr>
            <a:r>
              <a:rPr lang="en-US" sz="1400" dirty="0"/>
              <a:t>Used of reference </a:t>
            </a:r>
            <a:r>
              <a:rPr lang="en-US" sz="1400" i="1" dirty="0" err="1"/>
              <a:t>Comments_id</a:t>
            </a:r>
            <a:r>
              <a:rPr lang="en-US" sz="1400" i="1" dirty="0"/>
              <a:t> </a:t>
            </a:r>
            <a:r>
              <a:rPr lang="en-US" sz="1400" dirty="0"/>
              <a:t>in each of the reviewer document ensure that the comments do not have repetition storage </a:t>
            </a:r>
          </a:p>
          <a:p>
            <a:endParaRPr lang="en-US" sz="1400" dirty="0"/>
          </a:p>
          <a:p>
            <a:r>
              <a:rPr lang="en-US" sz="1400" b="1" dirty="0">
                <a:solidFill>
                  <a:srgbClr val="FED217"/>
                </a:solidFill>
              </a:rPr>
              <a:t>Reasons for Embedded </a:t>
            </a:r>
            <a:r>
              <a:rPr lang="en-US" sz="1400" b="1" i="1" dirty="0" err="1">
                <a:solidFill>
                  <a:srgbClr val="FED217"/>
                </a:solidFill>
              </a:rPr>
              <a:t>Comments_id</a:t>
            </a:r>
            <a:r>
              <a:rPr lang="en-US" sz="1400" b="1" i="1" dirty="0">
                <a:solidFill>
                  <a:srgbClr val="FED217"/>
                </a:solidFill>
              </a:rPr>
              <a:t> </a:t>
            </a:r>
          </a:p>
          <a:p>
            <a:pPr marL="285750" indent="-285750">
              <a:buFont typeface="Arial" panose="020B0604020202020204" pitchFamily="34" charset="0"/>
              <a:buChar char="•"/>
            </a:pPr>
            <a:r>
              <a:rPr lang="en-US" sz="1400" dirty="0"/>
              <a:t>Analysts frequently retrieve ALL the comments that reviewer submitted to conduct analysis </a:t>
            </a:r>
          </a:p>
        </p:txBody>
      </p:sp>
    </p:spTree>
    <p:extLst>
      <p:ext uri="{BB962C8B-B14F-4D97-AF65-F5344CB8AC3E}">
        <p14:creationId xmlns:p14="http://schemas.microsoft.com/office/powerpoint/2010/main" val="720255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69783"/>
            <a:ext cx="9905998" cy="1627305"/>
          </a:xfrm>
        </p:spPr>
        <p:txBody>
          <a:bodyPr>
            <a:normAutofit/>
          </a:bodyPr>
          <a:lstStyle/>
          <a:p>
            <a:r>
              <a:rPr lang="en-US" dirty="0"/>
              <a:t>Schema design</a:t>
            </a:r>
            <a:br>
              <a:rPr lang="en-US" dirty="0"/>
            </a:br>
            <a:r>
              <a:rPr lang="en-US" sz="2000" dirty="0"/>
              <a:t>Reviewers Collection Mutable Array Problem Consideration </a:t>
            </a:r>
            <a:endParaRPr lang="en-US" dirty="0"/>
          </a:p>
        </p:txBody>
      </p:sp>
      <p:pic>
        <p:nvPicPr>
          <p:cNvPr id="5" name="Content Placeholder 4"/>
          <p:cNvPicPr>
            <a:picLocks noGrp="1" noChangeAspect="1"/>
          </p:cNvPicPr>
          <p:nvPr>
            <p:ph idx="1"/>
          </p:nvPr>
        </p:nvPicPr>
        <p:blipFill>
          <a:blip r:embed="rId2"/>
          <a:stretch>
            <a:fillRect/>
          </a:stretch>
        </p:blipFill>
        <p:spPr>
          <a:xfrm>
            <a:off x="1141411" y="2095271"/>
            <a:ext cx="6986026" cy="1859000"/>
          </a:xfrm>
          <a:prstGeom prst="rect">
            <a:avLst/>
          </a:prstGeom>
        </p:spPr>
      </p:pic>
      <p:sp>
        <p:nvSpPr>
          <p:cNvPr id="4" name="Rectangle 3"/>
          <p:cNvSpPr/>
          <p:nvPr/>
        </p:nvSpPr>
        <p:spPr>
          <a:xfrm>
            <a:off x="1141411" y="1716088"/>
            <a:ext cx="9905999" cy="6237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141411" y="4152550"/>
            <a:ext cx="10066281" cy="1815882"/>
          </a:xfrm>
          <a:prstGeom prst="rect">
            <a:avLst/>
          </a:prstGeom>
          <a:noFill/>
        </p:spPr>
        <p:txBody>
          <a:bodyPr wrap="square" rtlCol="0">
            <a:spAutoFit/>
          </a:bodyPr>
          <a:lstStyle/>
          <a:p>
            <a:r>
              <a:rPr lang="en-US" sz="1400" b="1" dirty="0">
                <a:solidFill>
                  <a:srgbClr val="FED217"/>
                </a:solidFill>
              </a:rPr>
              <a:t>Consideration</a:t>
            </a:r>
          </a:p>
          <a:p>
            <a:pPr marL="285750" indent="-285750">
              <a:buFont typeface="Arial" panose="020B0604020202020204" pitchFamily="34" charset="0"/>
              <a:buChar char="•"/>
            </a:pPr>
            <a:r>
              <a:rPr lang="en-US" sz="1400" dirty="0"/>
              <a:t>Number of attraction to be analyzed in the future increase and hence increase the number of comments stored in database, the </a:t>
            </a:r>
            <a:r>
              <a:rPr lang="en-US" sz="1400" i="1" dirty="0" err="1"/>
              <a:t>comment_id</a:t>
            </a:r>
            <a:r>
              <a:rPr lang="en-US" sz="1400" i="1" dirty="0"/>
              <a:t> </a:t>
            </a:r>
            <a:r>
              <a:rPr lang="en-US" sz="1400" dirty="0"/>
              <a:t>of </a:t>
            </a:r>
            <a:r>
              <a:rPr lang="en-US" sz="1400" i="1" dirty="0"/>
              <a:t>reviewers </a:t>
            </a:r>
            <a:r>
              <a:rPr lang="en-US" sz="1400" dirty="0"/>
              <a:t>document may grow inevitably </a:t>
            </a:r>
          </a:p>
          <a:p>
            <a:endParaRPr lang="en-US" sz="1400" dirty="0"/>
          </a:p>
          <a:p>
            <a:r>
              <a:rPr lang="en-US" sz="1400" b="1" dirty="0">
                <a:solidFill>
                  <a:srgbClr val="FED217"/>
                </a:solidFill>
              </a:rPr>
              <a:t>Reason to stay with original design</a:t>
            </a:r>
          </a:p>
          <a:p>
            <a:pPr marL="285750" indent="-285750">
              <a:buFont typeface="Arial" panose="020B0604020202020204" pitchFamily="34" charset="0"/>
              <a:buChar char="•"/>
            </a:pPr>
            <a:r>
              <a:rPr lang="en-US" sz="1400" dirty="0"/>
              <a:t>Number of comments per reviewer is small</a:t>
            </a:r>
          </a:p>
          <a:p>
            <a:pPr marL="285750" indent="-285750">
              <a:buFont typeface="Arial" panose="020B0604020202020204" pitchFamily="34" charset="0"/>
              <a:buChar char="•"/>
            </a:pPr>
            <a:r>
              <a:rPr lang="en-US" sz="1400" dirty="0"/>
              <a:t>The storage using </a:t>
            </a:r>
            <a:r>
              <a:rPr lang="en-US" sz="1400" i="1" dirty="0" err="1"/>
              <a:t>comment_id</a:t>
            </a:r>
            <a:r>
              <a:rPr lang="en-US" sz="1400" i="1" dirty="0"/>
              <a:t> </a:t>
            </a:r>
            <a:r>
              <a:rPr lang="en-US" sz="1400" dirty="0"/>
              <a:t>does not consume a lot of memory</a:t>
            </a:r>
          </a:p>
          <a:p>
            <a:pPr marL="285750" indent="-285750">
              <a:buFont typeface="Arial" panose="020B0604020202020204" pitchFamily="34" charset="0"/>
              <a:buChar char="•"/>
            </a:pPr>
            <a:r>
              <a:rPr lang="en-US" sz="1400" dirty="0"/>
              <a:t>Carried more business value to conduct sentiment analysis for EACH reviewer based on their base location in the future </a:t>
            </a:r>
          </a:p>
        </p:txBody>
      </p:sp>
    </p:spTree>
    <p:extLst>
      <p:ext uri="{BB962C8B-B14F-4D97-AF65-F5344CB8AC3E}">
        <p14:creationId xmlns:p14="http://schemas.microsoft.com/office/powerpoint/2010/main" val="3103669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crawling</a:t>
            </a:r>
          </a:p>
        </p:txBody>
      </p:sp>
      <p:sp>
        <p:nvSpPr>
          <p:cNvPr id="4" name="Rectangle 3"/>
          <p:cNvSpPr/>
          <p:nvPr/>
        </p:nvSpPr>
        <p:spPr>
          <a:xfrm>
            <a:off x="1141411" y="1716088"/>
            <a:ext cx="9905999" cy="6237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p:cNvSpPr/>
          <p:nvPr/>
        </p:nvSpPr>
        <p:spPr>
          <a:xfrm>
            <a:off x="1334358" y="1929467"/>
            <a:ext cx="2231471" cy="4443695"/>
          </a:xfrm>
          <a:prstGeom prst="roundRect">
            <a:avLst/>
          </a:prstGeom>
          <a:solidFill>
            <a:srgbClr val="FED2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p:cNvSpPr/>
          <p:nvPr/>
        </p:nvSpPr>
        <p:spPr>
          <a:xfrm>
            <a:off x="3818898" y="1929467"/>
            <a:ext cx="2231471" cy="4443695"/>
          </a:xfrm>
          <a:prstGeom prst="roundRect">
            <a:avLst/>
          </a:pr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p:cNvSpPr/>
          <p:nvPr/>
        </p:nvSpPr>
        <p:spPr>
          <a:xfrm>
            <a:off x="6303438" y="1929467"/>
            <a:ext cx="2231471" cy="4443695"/>
          </a:xfrm>
          <a:prstGeom prst="roundRect">
            <a:avLst/>
          </a:prstGeom>
          <a:solidFill>
            <a:srgbClr val="FFB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8"/>
          <p:cNvSpPr/>
          <p:nvPr/>
        </p:nvSpPr>
        <p:spPr>
          <a:xfrm>
            <a:off x="8787978" y="1929467"/>
            <a:ext cx="2231471" cy="4443695"/>
          </a:xfrm>
          <a:prstGeom prst="roundRect">
            <a:avLst/>
          </a:prstGeom>
          <a:solidFill>
            <a:srgbClr val="FFB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877158" y="2865538"/>
            <a:ext cx="914400" cy="914400"/>
          </a:xfrm>
          <a:prstGeom prst="ellipse">
            <a:avLst/>
          </a:prstGeom>
          <a:solidFill>
            <a:srgbClr val="BFB4A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Web HTML</a:t>
            </a:r>
          </a:p>
        </p:txBody>
      </p:sp>
      <p:sp>
        <p:nvSpPr>
          <p:cNvPr id="11" name="Oval 10"/>
          <p:cNvSpPr/>
          <p:nvPr/>
        </p:nvSpPr>
        <p:spPr>
          <a:xfrm>
            <a:off x="3235164" y="2865538"/>
            <a:ext cx="914400" cy="914400"/>
          </a:xfrm>
          <a:prstGeom prst="ellipse">
            <a:avLst/>
          </a:prstGeom>
          <a:solidFill>
            <a:srgbClr val="397DAA"/>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div/</a:t>
            </a:r>
          </a:p>
          <a:p>
            <a:pPr algn="ctr"/>
            <a:r>
              <a:rPr lang="en-US" sz="1400" dirty="0"/>
              <a:t>span/</a:t>
            </a:r>
          </a:p>
          <a:p>
            <a:pPr algn="ctr"/>
            <a:r>
              <a:rPr lang="en-US" sz="1400" dirty="0"/>
              <a:t>class</a:t>
            </a:r>
          </a:p>
        </p:txBody>
      </p:sp>
      <p:sp>
        <p:nvSpPr>
          <p:cNvPr id="12" name="Oval 11"/>
          <p:cNvSpPr/>
          <p:nvPr/>
        </p:nvSpPr>
        <p:spPr>
          <a:xfrm>
            <a:off x="5719704" y="2865538"/>
            <a:ext cx="914400" cy="914400"/>
          </a:xfrm>
          <a:prstGeom prst="ellipse">
            <a:avLst/>
          </a:prstGeom>
          <a:solidFill>
            <a:srgbClr val="EF9353"/>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Field Value Pair</a:t>
            </a:r>
          </a:p>
        </p:txBody>
      </p:sp>
      <p:sp>
        <p:nvSpPr>
          <p:cNvPr id="13" name="Oval 12"/>
          <p:cNvSpPr/>
          <p:nvPr/>
        </p:nvSpPr>
        <p:spPr>
          <a:xfrm>
            <a:off x="8204244" y="2865538"/>
            <a:ext cx="914400" cy="914400"/>
          </a:xfrm>
          <a:prstGeom prst="ellipse">
            <a:avLst/>
          </a:prstGeom>
          <a:solidFill>
            <a:srgbClr val="68B85C"/>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lang="en-US" sz="1400" dirty="0"/>
              <a:t>Mongo</a:t>
            </a:r>
          </a:p>
          <a:p>
            <a:pPr algn="ctr"/>
            <a:r>
              <a:rPr lang="en-US" sz="1400" dirty="0"/>
              <a:t>DB</a:t>
            </a:r>
          </a:p>
        </p:txBody>
      </p:sp>
      <p:sp>
        <p:nvSpPr>
          <p:cNvPr id="14" name="Oval 13"/>
          <p:cNvSpPr/>
          <p:nvPr/>
        </p:nvSpPr>
        <p:spPr>
          <a:xfrm>
            <a:off x="10562249" y="2865538"/>
            <a:ext cx="914400" cy="914400"/>
          </a:xfrm>
          <a:prstGeom prst="ellipse">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t>Analytics Output</a:t>
            </a:r>
          </a:p>
        </p:txBody>
      </p:sp>
      <p:sp>
        <p:nvSpPr>
          <p:cNvPr id="15" name="Rectangle 14"/>
          <p:cNvSpPr/>
          <p:nvPr/>
        </p:nvSpPr>
        <p:spPr>
          <a:xfrm>
            <a:off x="1621076" y="2608973"/>
            <a:ext cx="1658034" cy="601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105616" y="2607020"/>
            <a:ext cx="1658034" cy="601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590156" y="2607020"/>
            <a:ext cx="1658034" cy="601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074696" y="2613456"/>
            <a:ext cx="1658034" cy="601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019631" y="2124813"/>
            <a:ext cx="849913" cy="400110"/>
          </a:xfrm>
          <a:prstGeom prst="rect">
            <a:avLst/>
          </a:prstGeom>
          <a:noFill/>
        </p:spPr>
        <p:txBody>
          <a:bodyPr wrap="none" rtlCol="0">
            <a:spAutoFit/>
          </a:bodyPr>
          <a:lstStyle/>
          <a:p>
            <a:r>
              <a:rPr lang="en-US" sz="2000" dirty="0">
                <a:solidFill>
                  <a:schemeClr val="bg1"/>
                </a:solidFill>
              </a:rPr>
              <a:t>Define</a:t>
            </a:r>
          </a:p>
        </p:txBody>
      </p:sp>
      <p:sp>
        <p:nvSpPr>
          <p:cNvPr id="21" name="TextBox 20"/>
          <p:cNvSpPr txBox="1"/>
          <p:nvPr/>
        </p:nvSpPr>
        <p:spPr>
          <a:xfrm>
            <a:off x="4491691" y="2124813"/>
            <a:ext cx="885884" cy="400110"/>
          </a:xfrm>
          <a:prstGeom prst="rect">
            <a:avLst/>
          </a:prstGeom>
          <a:noFill/>
        </p:spPr>
        <p:txBody>
          <a:bodyPr wrap="none" rtlCol="0">
            <a:spAutoFit/>
          </a:bodyPr>
          <a:lstStyle/>
          <a:p>
            <a:r>
              <a:rPr lang="en-US" sz="2000" dirty="0">
                <a:solidFill>
                  <a:schemeClr val="bg1"/>
                </a:solidFill>
              </a:rPr>
              <a:t>Extract</a:t>
            </a:r>
          </a:p>
        </p:txBody>
      </p:sp>
      <p:sp>
        <p:nvSpPr>
          <p:cNvPr id="22" name="TextBox 21"/>
          <p:cNvSpPr txBox="1"/>
          <p:nvPr/>
        </p:nvSpPr>
        <p:spPr>
          <a:xfrm>
            <a:off x="7057535" y="2124813"/>
            <a:ext cx="723275" cy="400110"/>
          </a:xfrm>
          <a:prstGeom prst="rect">
            <a:avLst/>
          </a:prstGeom>
          <a:noFill/>
        </p:spPr>
        <p:txBody>
          <a:bodyPr wrap="none" rtlCol="0">
            <a:spAutoFit/>
          </a:bodyPr>
          <a:lstStyle/>
          <a:p>
            <a:r>
              <a:rPr lang="en-US" sz="2000" dirty="0">
                <a:solidFill>
                  <a:schemeClr val="bg1"/>
                </a:solidFill>
              </a:rPr>
              <a:t>Store</a:t>
            </a:r>
          </a:p>
        </p:txBody>
      </p:sp>
      <p:sp>
        <p:nvSpPr>
          <p:cNvPr id="23" name="TextBox 22"/>
          <p:cNvSpPr txBox="1"/>
          <p:nvPr/>
        </p:nvSpPr>
        <p:spPr>
          <a:xfrm>
            <a:off x="9401812" y="2124813"/>
            <a:ext cx="1003801" cy="400110"/>
          </a:xfrm>
          <a:prstGeom prst="rect">
            <a:avLst/>
          </a:prstGeom>
          <a:noFill/>
        </p:spPr>
        <p:txBody>
          <a:bodyPr wrap="none" rtlCol="0">
            <a:spAutoFit/>
          </a:bodyPr>
          <a:lstStyle/>
          <a:p>
            <a:r>
              <a:rPr lang="en-US" sz="2000" dirty="0">
                <a:solidFill>
                  <a:schemeClr val="bg1"/>
                </a:solidFill>
              </a:rPr>
              <a:t>Analysis</a:t>
            </a:r>
          </a:p>
        </p:txBody>
      </p:sp>
      <p:sp>
        <p:nvSpPr>
          <p:cNvPr id="24" name="Arrow: Notched Right 23"/>
          <p:cNvSpPr/>
          <p:nvPr/>
        </p:nvSpPr>
        <p:spPr>
          <a:xfrm>
            <a:off x="2079912" y="3080422"/>
            <a:ext cx="740365" cy="484632"/>
          </a:xfrm>
          <a:prstGeom prst="notchedRightArrow">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Notched Right 25"/>
          <p:cNvSpPr/>
          <p:nvPr/>
        </p:nvSpPr>
        <p:spPr>
          <a:xfrm>
            <a:off x="4564450" y="3080422"/>
            <a:ext cx="740365" cy="484632"/>
          </a:xfrm>
          <a:prstGeom prst="notchedRightArrow">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Notched Right 26"/>
          <p:cNvSpPr/>
          <p:nvPr/>
        </p:nvSpPr>
        <p:spPr>
          <a:xfrm>
            <a:off x="7048989" y="3080422"/>
            <a:ext cx="740365" cy="484632"/>
          </a:xfrm>
          <a:prstGeom prst="notchedRightArrow">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Notched Right 27"/>
          <p:cNvSpPr/>
          <p:nvPr/>
        </p:nvSpPr>
        <p:spPr>
          <a:xfrm>
            <a:off x="9533534" y="3080422"/>
            <a:ext cx="740365" cy="484632"/>
          </a:xfrm>
          <a:prstGeom prst="notchedRightArrow">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334358" y="4341838"/>
            <a:ext cx="2231471"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rPr>
              <a:t>Define the period of extraction</a:t>
            </a:r>
          </a:p>
          <a:p>
            <a:pPr marL="285750" indent="-285750">
              <a:buFont typeface="Arial" panose="020B0604020202020204" pitchFamily="34" charset="0"/>
              <a:buChar char="•"/>
            </a:pPr>
            <a:r>
              <a:rPr lang="en-US" sz="1400" dirty="0">
                <a:solidFill>
                  <a:schemeClr val="bg1"/>
                </a:solidFill>
              </a:rPr>
              <a:t>Define the list of attraction with seed </a:t>
            </a:r>
            <a:r>
              <a:rPr lang="en-US" sz="1400" dirty="0" err="1">
                <a:solidFill>
                  <a:schemeClr val="bg1"/>
                </a:solidFill>
              </a:rPr>
              <a:t>url</a:t>
            </a: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Define a library for data storage</a:t>
            </a:r>
          </a:p>
        </p:txBody>
      </p:sp>
      <p:sp>
        <p:nvSpPr>
          <p:cNvPr id="30" name="TextBox 29"/>
          <p:cNvSpPr txBox="1"/>
          <p:nvPr/>
        </p:nvSpPr>
        <p:spPr>
          <a:xfrm>
            <a:off x="3818896" y="4341838"/>
            <a:ext cx="2231473" cy="2031325"/>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rPr>
              <a:t>Create a loop to go through each review page</a:t>
            </a:r>
          </a:p>
          <a:p>
            <a:pPr marL="285750" indent="-285750">
              <a:buFont typeface="Arial" panose="020B0604020202020204" pitchFamily="34" charset="0"/>
              <a:buChar char="•"/>
            </a:pPr>
            <a:r>
              <a:rPr lang="en-US" sz="1400" dirty="0">
                <a:solidFill>
                  <a:schemeClr val="bg1"/>
                </a:solidFill>
              </a:rPr>
              <a:t>Convert to HTML to parser tree format using </a:t>
            </a:r>
            <a:r>
              <a:rPr lang="en-US" sz="1400" dirty="0" err="1">
                <a:solidFill>
                  <a:schemeClr val="bg1"/>
                </a:solidFill>
              </a:rPr>
              <a:t>BeautifulSoup</a:t>
            </a: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Extract the reviews related data from associate html heading</a:t>
            </a:r>
          </a:p>
        </p:txBody>
      </p:sp>
      <p:sp>
        <p:nvSpPr>
          <p:cNvPr id="31" name="TextBox 30"/>
          <p:cNvSpPr txBox="1"/>
          <p:nvPr/>
        </p:nvSpPr>
        <p:spPr>
          <a:xfrm>
            <a:off x="6303438" y="4341838"/>
            <a:ext cx="2231471"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rPr>
              <a:t>Store the extracted data in as document in collection according to the designed schema</a:t>
            </a:r>
          </a:p>
        </p:txBody>
      </p:sp>
      <p:sp>
        <p:nvSpPr>
          <p:cNvPr id="32" name="TextBox 31"/>
          <p:cNvSpPr txBox="1"/>
          <p:nvPr/>
        </p:nvSpPr>
        <p:spPr>
          <a:xfrm>
            <a:off x="8787978" y="4341837"/>
            <a:ext cx="2231471"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rPr>
              <a:t>Conduct Text Mining and Sentiment Analysis on the store collection document</a:t>
            </a:r>
          </a:p>
        </p:txBody>
      </p:sp>
      <p:sp>
        <p:nvSpPr>
          <p:cNvPr id="33" name="Rectangle 32"/>
          <p:cNvSpPr/>
          <p:nvPr/>
        </p:nvSpPr>
        <p:spPr>
          <a:xfrm>
            <a:off x="1621076" y="4172792"/>
            <a:ext cx="1658034" cy="601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105616" y="4170839"/>
            <a:ext cx="1658034" cy="601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6590156" y="4170839"/>
            <a:ext cx="1658034" cy="601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9074696" y="4177275"/>
            <a:ext cx="1658034" cy="601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6722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241</TotalTime>
  <Words>1772</Words>
  <Application>Microsoft Office PowerPoint</Application>
  <PresentationFormat>Widescreen</PresentationFormat>
  <Paragraphs>242</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Trebuchet MS</vt:lpstr>
      <vt:lpstr>Tw Cen MT</vt:lpstr>
      <vt:lpstr>Circuit</vt:lpstr>
      <vt:lpstr>Japan Attraction Review </vt:lpstr>
      <vt:lpstr>Overview</vt:lpstr>
      <vt:lpstr>introduction</vt:lpstr>
      <vt:lpstr>objective</vt:lpstr>
      <vt:lpstr>Schema design</vt:lpstr>
      <vt:lpstr>Schema design Referenced One-to-One Relationship from Comments to Reviewers </vt:lpstr>
      <vt:lpstr>Schema design Referenced &amp; Embedded One-to-Many Relationship from Reviewers to Comments </vt:lpstr>
      <vt:lpstr>Schema design Reviewers Collection Mutable Array Problem Consideration </vt:lpstr>
      <vt:lpstr>Data crawling</vt:lpstr>
      <vt:lpstr>Data crawling design and extract</vt:lpstr>
      <vt:lpstr>Data crawling extract reviews</vt:lpstr>
      <vt:lpstr>Data crawling extract</vt:lpstr>
      <vt:lpstr>analytics text mining procedure</vt:lpstr>
      <vt:lpstr>analytics Word cloud</vt:lpstr>
      <vt:lpstr>analytics text mining</vt:lpstr>
      <vt:lpstr>analytics sentiment analysis procedure</vt:lpstr>
      <vt:lpstr>analytics sentiment mining</vt:lpstr>
      <vt:lpstr>analytics sentiment mining</vt:lpstr>
      <vt:lpstr>Maintenance Data Backup and Data Restore</vt:lpstr>
      <vt:lpstr>Maintenance Data Backup and Data Restore</vt:lpstr>
      <vt:lpstr>Maintenance Data Backup and Data Restore</vt:lpstr>
      <vt:lpstr>Maintenance Data Backup and Data Restore</vt:lpstr>
      <vt:lpstr>Maintenance Data Backup and Data Restore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Japan Attraction Review</dc:title>
  <dc:creator>Low Kang Jiang (TMO)</dc:creator>
  <cp:lastModifiedBy>Low Kang Jiang (TMO)</cp:lastModifiedBy>
  <cp:revision>26</cp:revision>
  <dcterms:created xsi:type="dcterms:W3CDTF">2017-08-25T14:31:35Z</dcterms:created>
  <dcterms:modified xsi:type="dcterms:W3CDTF">2017-08-25T18:44:18Z</dcterms:modified>
</cp:coreProperties>
</file>