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84" r:id="rId4"/>
    <p:sldId id="283" r:id="rId5"/>
    <p:sldId id="272" r:id="rId6"/>
    <p:sldId id="281" r:id="rId7"/>
    <p:sldId id="289" r:id="rId8"/>
    <p:sldId id="291" r:id="rId9"/>
    <p:sldId id="290" r:id="rId10"/>
    <p:sldId id="287" r:id="rId11"/>
    <p:sldId id="297" r:id="rId12"/>
    <p:sldId id="292" r:id="rId13"/>
    <p:sldId id="293" r:id="rId14"/>
    <p:sldId id="294" r:id="rId15"/>
    <p:sldId id="296" r:id="rId16"/>
    <p:sldId id="264" r:id="rId17"/>
  </p:sldIdLst>
  <p:sldSz cx="12188825" cy="6858000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  <p:bold r:id="rId32"/>
      <p:italic r:id="rId33"/>
    </p:embeddedFont>
    <p:embeddedFont>
      <p:font typeface="SimSun" panose="02010600030101010101" pitchFamily="2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ACD"/>
    <a:srgbClr val="CCFFCC"/>
    <a:srgbClr val="FFCC99"/>
    <a:srgbClr val="CCFFFF"/>
    <a:srgbClr val="395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1E9C53-83D2-4562-BB2E-1F9565CADDEF}">
  <a:tblStyle styleId="{C71E9C53-83D2-4562-BB2E-1F9565CAD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352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5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58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52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11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13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64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7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0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67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83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53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07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Looking up to clouds and blue sky surrounded by glass-walled building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3625" y="0"/>
            <a:ext cx="7291791" cy="68408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2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4341814" y="-2362200"/>
            <a:ext cx="4190999" cy="102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8189913" y="2781299"/>
            <a:ext cx="5486400" cy="1295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601938" y="-1308127"/>
            <a:ext cx="5486400" cy="94742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8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93813" y="6858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51614" y="685800"/>
            <a:ext cx="5029199" cy="419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93664" y="1676400"/>
            <a:ext cx="50292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6679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841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4325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869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5951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930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5290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864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5900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551613" y="6858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550025" y="1676400"/>
            <a:ext cx="50292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6679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841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4325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869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5951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930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5290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864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5900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875212" y="685800"/>
            <a:ext cx="6704171" cy="548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875213" y="685800"/>
            <a:ext cx="6705600" cy="5486400"/>
          </a:xfrm>
          <a:prstGeom prst="rect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8013" y="5410200"/>
            <a:ext cx="39624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636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15950" marR="0" lvl="1" indent="-16383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3309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80744" marR="0" lvl="3" indent="-1742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764792" marR="0" lvl="4" indent="-14935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148840" marR="0" lvl="5" indent="-18033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532888" marR="0" lvl="6" indent="-142748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916936" marR="0" lvl="7" indent="-173735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300984" marR="0" lvl="8" indent="-148844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61764" y="2636912"/>
            <a:ext cx="4248472" cy="1131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Human Action </a:t>
            </a:r>
            <a:r>
              <a:rPr lang="en-US" sz="2800" dirty="0"/>
              <a:t>R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ecognition </a:t>
            </a:r>
            <a:r>
              <a:rPr lang="en-US" sz="2800" dirty="0"/>
              <a:t>using Fusion of Multimodal Sensor Data</a:t>
            </a:r>
            <a:endParaRPr lang="en-US" sz="280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59976" y="3933056"/>
            <a:ext cx="3024336" cy="1412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187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HUANG FUXING	(E0147025)</a:t>
            </a:r>
          </a:p>
          <a:p>
            <a:pPr marL="0" marR="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187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KANG JIANG 	(E0146478)</a:t>
            </a:r>
          </a:p>
          <a:p>
            <a:pPr marL="0" marR="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187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TEY PENG MOK	(E0146914)</a:t>
            </a:r>
          </a:p>
          <a:p>
            <a:pPr marL="0" marR="0" lvl="0" indent="0" algn="l" rtl="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187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YEO KUN SONG 	(E0146426)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27 Actions Recognition Performance Evaluation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BBFFBB4C-A0BE-4F3B-B42A-C0B4CFB7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9" y="1157902"/>
            <a:ext cx="10401042" cy="54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FC5F48-24FE-4275-B44A-7B0F8165C97A}"/>
              </a:ext>
            </a:extLst>
          </p:cNvPr>
          <p:cNvSpPr/>
          <p:nvPr/>
        </p:nvSpPr>
        <p:spPr>
          <a:xfrm>
            <a:off x="1484851" y="2567030"/>
            <a:ext cx="595619" cy="3305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EBCE5-EE66-4C9E-BA66-D8109E41E877}"/>
              </a:ext>
            </a:extLst>
          </p:cNvPr>
          <p:cNvSpPr/>
          <p:nvPr/>
        </p:nvSpPr>
        <p:spPr>
          <a:xfrm>
            <a:off x="7845104" y="2567030"/>
            <a:ext cx="595619" cy="3305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88DC5-7195-47EE-AB78-8D2D8252199F}"/>
              </a:ext>
            </a:extLst>
          </p:cNvPr>
          <p:cNvSpPr/>
          <p:nvPr/>
        </p:nvSpPr>
        <p:spPr>
          <a:xfrm>
            <a:off x="9882231" y="1528193"/>
            <a:ext cx="620786" cy="4344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DF8191-5959-4771-8154-4D85DE19B116}"/>
              </a:ext>
            </a:extLst>
          </p:cNvPr>
          <p:cNvSpPr/>
          <p:nvPr/>
        </p:nvSpPr>
        <p:spPr>
          <a:xfrm rot="19043456">
            <a:off x="10780693" y="2450869"/>
            <a:ext cx="361279" cy="2323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B3689-3858-4B49-9BBD-4BF25A581177}"/>
              </a:ext>
            </a:extLst>
          </p:cNvPr>
          <p:cNvSpPr txBox="1"/>
          <p:nvPr/>
        </p:nvSpPr>
        <p:spPr>
          <a:xfrm>
            <a:off x="11134734" y="2154686"/>
            <a:ext cx="94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4.16%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E5A6E-D9BB-4F3E-8C2A-6C0247C57BD5}"/>
              </a:ext>
            </a:extLst>
          </p:cNvPr>
          <p:cNvSpPr txBox="1"/>
          <p:nvPr/>
        </p:nvSpPr>
        <p:spPr>
          <a:xfrm>
            <a:off x="1565155" y="2084159"/>
            <a:ext cx="7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81D81-5416-49C8-B4EA-EE7764CF1BB6}"/>
              </a:ext>
            </a:extLst>
          </p:cNvPr>
          <p:cNvSpPr txBox="1"/>
          <p:nvPr/>
        </p:nvSpPr>
        <p:spPr>
          <a:xfrm>
            <a:off x="7923119" y="2154686"/>
            <a:ext cx="7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6A9D2-A45E-425E-BC49-2EA0447230F7}"/>
              </a:ext>
            </a:extLst>
          </p:cNvPr>
          <p:cNvSpPr txBox="1"/>
          <p:nvPr/>
        </p:nvSpPr>
        <p:spPr>
          <a:xfrm>
            <a:off x="10026427" y="1115490"/>
            <a:ext cx="7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27 Actions Recognition Performance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7D60C-0D68-437F-BD8C-38EF05E7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12" y="1394183"/>
            <a:ext cx="10993449" cy="505289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3B9D7ECF-6D83-4E68-8261-3A2BAB8A7794}"/>
              </a:ext>
            </a:extLst>
          </p:cNvPr>
          <p:cNvSpPr/>
          <p:nvPr/>
        </p:nvSpPr>
        <p:spPr>
          <a:xfrm>
            <a:off x="11373465" y="1394183"/>
            <a:ext cx="465992" cy="69459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71681-469F-4DE7-95D7-3CE6D888CA10}"/>
              </a:ext>
            </a:extLst>
          </p:cNvPr>
          <p:cNvSpPr txBox="1"/>
          <p:nvPr/>
        </p:nvSpPr>
        <p:spPr>
          <a:xfrm>
            <a:off x="11158053" y="102485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7.47%</a:t>
            </a:r>
          </a:p>
        </p:txBody>
      </p:sp>
    </p:spTree>
    <p:extLst>
      <p:ext uri="{BB962C8B-B14F-4D97-AF65-F5344CB8AC3E}">
        <p14:creationId xmlns:p14="http://schemas.microsoft.com/office/powerpoint/2010/main" val="28900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Comparison to Original Methodology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Skeleton data – DMM + PCA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6D0F4-C331-424C-BFBE-8707E3C04D10}"/>
              </a:ext>
            </a:extLst>
          </p:cNvPr>
          <p:cNvCxnSpPr>
            <a:cxnSpLocks/>
          </p:cNvCxnSpPr>
          <p:nvPr/>
        </p:nvCxnSpPr>
        <p:spPr>
          <a:xfrm flipH="1">
            <a:off x="487676" y="1637212"/>
            <a:ext cx="34150" cy="359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476127-0C64-483E-8801-38F30D17EE9E}"/>
              </a:ext>
            </a:extLst>
          </p:cNvPr>
          <p:cNvCxnSpPr>
            <a:cxnSpLocks/>
          </p:cNvCxnSpPr>
          <p:nvPr/>
        </p:nvCxnSpPr>
        <p:spPr>
          <a:xfrm flipH="1">
            <a:off x="487675" y="2830286"/>
            <a:ext cx="3483429" cy="24035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4B06BC-37E5-45B1-A087-F3BDD3952D70}"/>
              </a:ext>
            </a:extLst>
          </p:cNvPr>
          <p:cNvCxnSpPr>
            <a:cxnSpLocks/>
          </p:cNvCxnSpPr>
          <p:nvPr/>
        </p:nvCxnSpPr>
        <p:spPr>
          <a:xfrm flipH="1">
            <a:off x="487676" y="5233852"/>
            <a:ext cx="38230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511AB04-7898-4516-BDA7-20927800DF61}"/>
              </a:ext>
            </a:extLst>
          </p:cNvPr>
          <p:cNvSpPr/>
          <p:nvPr/>
        </p:nvSpPr>
        <p:spPr>
          <a:xfrm>
            <a:off x="2534189" y="4328161"/>
            <a:ext cx="252548" cy="10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21ED18-F05E-4692-AA4F-46B7DCDF6F45}"/>
              </a:ext>
            </a:extLst>
          </p:cNvPr>
          <p:cNvSpPr/>
          <p:nvPr/>
        </p:nvSpPr>
        <p:spPr>
          <a:xfrm>
            <a:off x="3816115" y="2987039"/>
            <a:ext cx="252548" cy="10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6A7196-E191-4695-81D3-CCFEE31E7591}"/>
              </a:ext>
            </a:extLst>
          </p:cNvPr>
          <p:cNvCxnSpPr>
            <a:cxnSpLocks/>
          </p:cNvCxnSpPr>
          <p:nvPr/>
        </p:nvCxnSpPr>
        <p:spPr>
          <a:xfrm>
            <a:off x="2660463" y="4450081"/>
            <a:ext cx="0" cy="3309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79D50A-173D-4EBD-A2C2-2FAF54B4701B}"/>
              </a:ext>
            </a:extLst>
          </p:cNvPr>
          <p:cNvCxnSpPr>
            <a:cxnSpLocks/>
          </p:cNvCxnSpPr>
          <p:nvPr/>
        </p:nvCxnSpPr>
        <p:spPr>
          <a:xfrm>
            <a:off x="3944155" y="3178629"/>
            <a:ext cx="0" cy="9927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B2CE3E-BC17-46A4-98A7-53F60C979997}"/>
              </a:ext>
            </a:extLst>
          </p:cNvPr>
          <p:cNvCxnSpPr>
            <a:cxnSpLocks/>
          </p:cNvCxnSpPr>
          <p:nvPr/>
        </p:nvCxnSpPr>
        <p:spPr>
          <a:xfrm flipH="1">
            <a:off x="1140820" y="4781006"/>
            <a:ext cx="139336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493553-ED88-49E5-8214-4F3101AF55E5}"/>
              </a:ext>
            </a:extLst>
          </p:cNvPr>
          <p:cNvCxnSpPr>
            <a:cxnSpLocks/>
          </p:cNvCxnSpPr>
          <p:nvPr/>
        </p:nvCxnSpPr>
        <p:spPr>
          <a:xfrm flipV="1">
            <a:off x="2660463" y="4885510"/>
            <a:ext cx="0" cy="34834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0B247F-2630-4566-AB41-9EE0718DFDEA}"/>
              </a:ext>
            </a:extLst>
          </p:cNvPr>
          <p:cNvCxnSpPr>
            <a:cxnSpLocks/>
          </p:cNvCxnSpPr>
          <p:nvPr/>
        </p:nvCxnSpPr>
        <p:spPr>
          <a:xfrm flipV="1">
            <a:off x="3970282" y="4293325"/>
            <a:ext cx="0" cy="94923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821FFF-6592-47BC-9235-CF9E19AD1E27}"/>
              </a:ext>
            </a:extLst>
          </p:cNvPr>
          <p:cNvCxnSpPr>
            <a:cxnSpLocks/>
          </p:cNvCxnSpPr>
          <p:nvPr/>
        </p:nvCxnSpPr>
        <p:spPr>
          <a:xfrm flipH="1">
            <a:off x="2071752" y="4171405"/>
            <a:ext cx="174436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D5526A-E331-42F3-8B35-274D118824D0}"/>
              </a:ext>
            </a:extLst>
          </p:cNvPr>
          <p:cNvSpPr txBox="1"/>
          <p:nvPr/>
        </p:nvSpPr>
        <p:spPr>
          <a:xfrm>
            <a:off x="2534189" y="5294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4ED836-691C-4171-95CF-677F6539F909}"/>
              </a:ext>
            </a:extLst>
          </p:cNvPr>
          <p:cNvSpPr txBox="1"/>
          <p:nvPr/>
        </p:nvSpPr>
        <p:spPr>
          <a:xfrm>
            <a:off x="3828256" y="5283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9247F9-BB79-4730-B64D-4C7427BB813A}"/>
              </a:ext>
            </a:extLst>
          </p:cNvPr>
          <p:cNvSpPr txBox="1"/>
          <p:nvPr/>
        </p:nvSpPr>
        <p:spPr>
          <a:xfrm>
            <a:off x="853635" y="44500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2B062D-F6E3-4061-B0C1-38A802FF24D5}"/>
              </a:ext>
            </a:extLst>
          </p:cNvPr>
          <p:cNvSpPr txBox="1"/>
          <p:nvPr/>
        </p:nvSpPr>
        <p:spPr>
          <a:xfrm>
            <a:off x="1621553" y="38781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5A5545-DB64-44CE-939C-3707C57FFCCE}"/>
              </a:ext>
            </a:extLst>
          </p:cNvPr>
          <p:cNvSpPr txBox="1"/>
          <p:nvPr/>
        </p:nvSpPr>
        <p:spPr>
          <a:xfrm>
            <a:off x="2795997" y="424096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(5,</a:t>
            </a:r>
            <a:r>
              <a:rPr lang="en-SG" dirty="0">
                <a:solidFill>
                  <a:srgbClr val="00B050"/>
                </a:solidFill>
              </a:rPr>
              <a:t>3</a:t>
            </a:r>
            <a:r>
              <a:rPr lang="en-SG" dirty="0"/>
              <a:t>,</a:t>
            </a:r>
            <a:r>
              <a:rPr lang="en-SG" dirty="0">
                <a:solidFill>
                  <a:srgbClr val="FF0000"/>
                </a:solidFill>
              </a:rPr>
              <a:t>1</a:t>
            </a:r>
            <a:r>
              <a:rPr lang="en-SG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F4CD0B-C49E-415E-8DA2-8B9F1AFEFACE}"/>
              </a:ext>
            </a:extLst>
          </p:cNvPr>
          <p:cNvSpPr txBox="1"/>
          <p:nvPr/>
        </p:nvSpPr>
        <p:spPr>
          <a:xfrm>
            <a:off x="4112308" y="288540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(6,</a:t>
            </a:r>
            <a:r>
              <a:rPr lang="en-SG" dirty="0">
                <a:solidFill>
                  <a:schemeClr val="accent5"/>
                </a:solidFill>
              </a:rPr>
              <a:t>4</a:t>
            </a:r>
            <a:r>
              <a:rPr lang="en-SG" dirty="0"/>
              <a:t>,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lang="en-SG" dirty="0"/>
              <a:t>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A59614-7EC6-43F5-9AE1-6A44A56D20CB}"/>
              </a:ext>
            </a:extLst>
          </p:cNvPr>
          <p:cNvSpPr/>
          <p:nvPr/>
        </p:nvSpPr>
        <p:spPr>
          <a:xfrm>
            <a:off x="5350409" y="1140823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12242A4-0B14-4B5A-9D71-A115B3594785}"/>
              </a:ext>
            </a:extLst>
          </p:cNvPr>
          <p:cNvSpPr/>
          <p:nvPr/>
        </p:nvSpPr>
        <p:spPr>
          <a:xfrm>
            <a:off x="5794544" y="1994263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462E1DA-DA2E-454A-88E8-1AB2EABA7CD4}"/>
              </a:ext>
            </a:extLst>
          </p:cNvPr>
          <p:cNvSpPr/>
          <p:nvPr/>
        </p:nvSpPr>
        <p:spPr>
          <a:xfrm>
            <a:off x="6100372" y="1709979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6475A0-1AD0-4739-8B7C-0CD3FFCC76D4}"/>
              </a:ext>
            </a:extLst>
          </p:cNvPr>
          <p:cNvSpPr/>
          <p:nvPr/>
        </p:nvSpPr>
        <p:spPr>
          <a:xfrm>
            <a:off x="5350409" y="2619253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E4FFF4-1695-4EBD-A5FF-0FCB647B68CA}"/>
              </a:ext>
            </a:extLst>
          </p:cNvPr>
          <p:cNvSpPr/>
          <p:nvPr/>
        </p:nvSpPr>
        <p:spPr>
          <a:xfrm>
            <a:off x="6243030" y="3500856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E76BD1C-E5A4-4E36-9317-71899AB7AE49}"/>
              </a:ext>
            </a:extLst>
          </p:cNvPr>
          <p:cNvSpPr/>
          <p:nvPr/>
        </p:nvSpPr>
        <p:spPr>
          <a:xfrm>
            <a:off x="6644452" y="3192129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5BFA23-837D-4832-B619-4F2B1DBFF06E}"/>
              </a:ext>
            </a:extLst>
          </p:cNvPr>
          <p:cNvSpPr/>
          <p:nvPr/>
        </p:nvSpPr>
        <p:spPr>
          <a:xfrm>
            <a:off x="5350409" y="4098871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2114069-632B-4979-BD6D-5AD9BE1F3D2C}"/>
              </a:ext>
            </a:extLst>
          </p:cNvPr>
          <p:cNvSpPr/>
          <p:nvPr/>
        </p:nvSpPr>
        <p:spPr>
          <a:xfrm>
            <a:off x="6273514" y="4522728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47E7F5-9882-4822-8B1C-043EA01556F1}"/>
              </a:ext>
            </a:extLst>
          </p:cNvPr>
          <p:cNvSpPr/>
          <p:nvPr/>
        </p:nvSpPr>
        <p:spPr>
          <a:xfrm>
            <a:off x="6691526" y="4262847"/>
            <a:ext cx="261260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DE0D2-183C-4100-B75A-4FD4686F5A03}"/>
              </a:ext>
            </a:extLst>
          </p:cNvPr>
          <p:cNvSpPr txBox="1"/>
          <p:nvPr/>
        </p:nvSpPr>
        <p:spPr>
          <a:xfrm>
            <a:off x="5287577" y="194528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</a:t>
            </a:r>
            <a:r>
              <a:rPr lang="en-SG" dirty="0">
                <a:solidFill>
                  <a:srgbClr val="00B050"/>
                </a:solidFill>
              </a:rPr>
              <a:t>3</a:t>
            </a:r>
            <a:r>
              <a:rPr lang="en-SG" dirty="0"/>
              <a:t>,</a:t>
            </a:r>
            <a:r>
              <a:rPr lang="en-SG" dirty="0">
                <a:solidFill>
                  <a:srgbClr val="FF0000"/>
                </a:solidFill>
              </a:rPr>
              <a:t>1</a:t>
            </a:r>
            <a:r>
              <a:rPr lang="en-SG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8F25B6-BA1A-49AC-8B1C-724BA5EC4DB7}"/>
              </a:ext>
            </a:extLst>
          </p:cNvPr>
          <p:cNvSpPr txBox="1"/>
          <p:nvPr/>
        </p:nvSpPr>
        <p:spPr>
          <a:xfrm>
            <a:off x="6316845" y="149478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</a:t>
            </a:r>
            <a:r>
              <a:rPr lang="en-SG" dirty="0">
                <a:solidFill>
                  <a:schemeClr val="accent5"/>
                </a:solidFill>
              </a:rPr>
              <a:t>4</a:t>
            </a:r>
            <a:r>
              <a:rPr lang="en-SG" dirty="0"/>
              <a:t>,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lang="en-SG" dirty="0"/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D76119-7AE7-4B11-969B-7C163495FAE9}"/>
              </a:ext>
            </a:extLst>
          </p:cNvPr>
          <p:cNvSpPr txBox="1"/>
          <p:nvPr/>
        </p:nvSpPr>
        <p:spPr>
          <a:xfrm>
            <a:off x="6547834" y="290558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(6,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lang="en-SG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62D164-A46F-4B5D-84FA-B910BD00461C}"/>
              </a:ext>
            </a:extLst>
          </p:cNvPr>
          <p:cNvSpPr txBox="1"/>
          <p:nvPr/>
        </p:nvSpPr>
        <p:spPr>
          <a:xfrm>
            <a:off x="6823711" y="407263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(6,</a:t>
            </a:r>
            <a:r>
              <a:rPr lang="en-SG" dirty="0">
                <a:solidFill>
                  <a:schemeClr val="accent5"/>
                </a:solidFill>
              </a:rPr>
              <a:t>4</a:t>
            </a:r>
            <a:r>
              <a:rPr lang="en-SG" dirty="0"/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6B60E-4C93-4D31-8345-18E77FB802D7}"/>
              </a:ext>
            </a:extLst>
          </p:cNvPr>
          <p:cNvSpPr txBox="1"/>
          <p:nvPr/>
        </p:nvSpPr>
        <p:spPr>
          <a:xfrm>
            <a:off x="5730361" y="342725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(5,</a:t>
            </a:r>
            <a:r>
              <a:rPr lang="en-SG" dirty="0">
                <a:solidFill>
                  <a:srgbClr val="FF0000"/>
                </a:solidFill>
              </a:rPr>
              <a:t>1</a:t>
            </a:r>
            <a:r>
              <a:rPr lang="en-SG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F934CF-4F81-4C15-B3C8-44F905F1B584}"/>
              </a:ext>
            </a:extLst>
          </p:cNvPr>
          <p:cNvSpPr txBox="1"/>
          <p:nvPr/>
        </p:nvSpPr>
        <p:spPr>
          <a:xfrm>
            <a:off x="5772300" y="449797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(5,</a:t>
            </a:r>
            <a:r>
              <a:rPr lang="en-SG" dirty="0">
                <a:solidFill>
                  <a:srgbClr val="00B050"/>
                </a:solidFill>
              </a:rPr>
              <a:t>3</a:t>
            </a:r>
            <a:r>
              <a:rPr lang="en-SG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ED7ABC-EE98-4FC7-AF2C-44ED38AFFBA6}"/>
              </a:ext>
            </a:extLst>
          </p:cNvPr>
          <p:cNvSpPr txBox="1"/>
          <p:nvPr/>
        </p:nvSpPr>
        <p:spPr>
          <a:xfrm>
            <a:off x="2534189" y="5881265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20 x 3 x  n frames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C414A4-FCD4-4828-A512-F4F6FD207248}"/>
              </a:ext>
            </a:extLst>
          </p:cNvPr>
          <p:cNvSpPr txBox="1"/>
          <p:nvPr/>
        </p:nvSpPr>
        <p:spPr>
          <a:xfrm>
            <a:off x="5494439" y="5878901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20 x 2 x n frames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8C74FB-2F6D-4D69-B42E-AA06C4BC2B0A}"/>
              </a:ext>
            </a:extLst>
          </p:cNvPr>
          <p:cNvSpPr/>
          <p:nvPr/>
        </p:nvSpPr>
        <p:spPr>
          <a:xfrm>
            <a:off x="8024967" y="1140823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62A1740-61FB-43E2-8F5C-5C991ED1E7A3}"/>
              </a:ext>
            </a:extLst>
          </p:cNvPr>
          <p:cNvSpPr/>
          <p:nvPr/>
        </p:nvSpPr>
        <p:spPr>
          <a:xfrm>
            <a:off x="8469102" y="1994263"/>
            <a:ext cx="261260" cy="23513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FEEF471-7FDB-41D9-9AF5-52ACD59271D3}"/>
              </a:ext>
            </a:extLst>
          </p:cNvPr>
          <p:cNvSpPr/>
          <p:nvPr/>
        </p:nvSpPr>
        <p:spPr>
          <a:xfrm>
            <a:off x="8636623" y="1555637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848DDC-1A94-45F1-8270-EDC139A88ACB}"/>
              </a:ext>
            </a:extLst>
          </p:cNvPr>
          <p:cNvSpPr/>
          <p:nvPr/>
        </p:nvSpPr>
        <p:spPr>
          <a:xfrm>
            <a:off x="8024967" y="2627961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D611EF4-813E-4A94-8E76-E23BF06E5E56}"/>
              </a:ext>
            </a:extLst>
          </p:cNvPr>
          <p:cNvSpPr/>
          <p:nvPr/>
        </p:nvSpPr>
        <p:spPr>
          <a:xfrm>
            <a:off x="8917588" y="3509564"/>
            <a:ext cx="261260" cy="23513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B989994-3D86-4966-9E52-BF880B8647BF}"/>
              </a:ext>
            </a:extLst>
          </p:cNvPr>
          <p:cNvSpPr/>
          <p:nvPr/>
        </p:nvSpPr>
        <p:spPr>
          <a:xfrm>
            <a:off x="9319010" y="3200837"/>
            <a:ext cx="261260" cy="23513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FD20BA2-6D84-4EC0-8E1C-8FF0F5DE4DED}"/>
              </a:ext>
            </a:extLst>
          </p:cNvPr>
          <p:cNvSpPr/>
          <p:nvPr/>
        </p:nvSpPr>
        <p:spPr>
          <a:xfrm>
            <a:off x="8024967" y="4098871"/>
            <a:ext cx="1924595" cy="123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F4C6A5-BFDD-4A7D-B399-B245FB4D997C}"/>
              </a:ext>
            </a:extLst>
          </p:cNvPr>
          <p:cNvSpPr/>
          <p:nvPr/>
        </p:nvSpPr>
        <p:spPr>
          <a:xfrm>
            <a:off x="8948072" y="4522728"/>
            <a:ext cx="261260" cy="23513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004CA08-7DB6-4E95-A4B4-54AC291FC617}"/>
              </a:ext>
            </a:extLst>
          </p:cNvPr>
          <p:cNvSpPr/>
          <p:nvPr/>
        </p:nvSpPr>
        <p:spPr>
          <a:xfrm>
            <a:off x="9366084" y="4262847"/>
            <a:ext cx="261260" cy="23513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2F8D86-01AC-4140-B4E9-5CE81ED1D464}"/>
              </a:ext>
            </a:extLst>
          </p:cNvPr>
          <p:cNvSpPr txBox="1"/>
          <p:nvPr/>
        </p:nvSpPr>
        <p:spPr>
          <a:xfrm>
            <a:off x="8469102" y="587890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20 x 3  (DMMs)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C5A055-F57D-4D7F-81AE-1E16670F9B18}"/>
              </a:ext>
            </a:extLst>
          </p:cNvPr>
          <p:cNvSpPr/>
          <p:nvPr/>
        </p:nvSpPr>
        <p:spPr>
          <a:xfrm>
            <a:off x="8353611" y="1888784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4884458-35A2-4CE8-A6E7-BA29A3780104}"/>
              </a:ext>
            </a:extLst>
          </p:cNvPr>
          <p:cNvSpPr/>
          <p:nvPr/>
        </p:nvSpPr>
        <p:spPr>
          <a:xfrm>
            <a:off x="9213621" y="3045360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46E43FC-BD82-4315-8078-6E061BCDD7C2}"/>
              </a:ext>
            </a:extLst>
          </p:cNvPr>
          <p:cNvSpPr/>
          <p:nvPr/>
        </p:nvSpPr>
        <p:spPr>
          <a:xfrm>
            <a:off x="8772739" y="3378507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4B7265A-639D-45D1-9452-8C1F96C1FBF4}"/>
              </a:ext>
            </a:extLst>
          </p:cNvPr>
          <p:cNvSpPr/>
          <p:nvPr/>
        </p:nvSpPr>
        <p:spPr>
          <a:xfrm>
            <a:off x="9319010" y="4183543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65E8785-3CAF-46BD-B3D1-D71DFD1665C0}"/>
              </a:ext>
            </a:extLst>
          </p:cNvPr>
          <p:cNvSpPr/>
          <p:nvPr/>
        </p:nvSpPr>
        <p:spPr>
          <a:xfrm>
            <a:off x="8798223" y="4424293"/>
            <a:ext cx="432000" cy="432000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14C4AA-A4C2-4D9B-828B-8FE099FE32DF}"/>
              </a:ext>
            </a:extLst>
          </p:cNvPr>
          <p:cNvSpPr txBox="1"/>
          <p:nvPr/>
        </p:nvSpPr>
        <p:spPr>
          <a:xfrm>
            <a:off x="11223023" y="58788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1424637-E5F6-4CAF-901E-EAF07915C75D}"/>
              </a:ext>
            </a:extLst>
          </p:cNvPr>
          <p:cNvSpPr/>
          <p:nvPr/>
        </p:nvSpPr>
        <p:spPr>
          <a:xfrm>
            <a:off x="11153451" y="1157051"/>
            <a:ext cx="453010" cy="41784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37234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Comparison to Original Methodology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Skeleton data – DMM + PCA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71BBC-8A1C-4587-850B-420032CD3D52}"/>
              </a:ext>
            </a:extLst>
          </p:cNvPr>
          <p:cNvSpPr/>
          <p:nvPr/>
        </p:nvSpPr>
        <p:spPr>
          <a:xfrm>
            <a:off x="4348248" y="1558672"/>
            <a:ext cx="3586579" cy="2380282"/>
          </a:xfrm>
          <a:prstGeom prst="roundRect">
            <a:avLst/>
          </a:prstGeom>
          <a:solidFill>
            <a:srgbClr val="FFFFCC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5EBA79-7599-4273-936D-9C363140729D}"/>
              </a:ext>
            </a:extLst>
          </p:cNvPr>
          <p:cNvSpPr/>
          <p:nvPr/>
        </p:nvSpPr>
        <p:spPr>
          <a:xfrm>
            <a:off x="4521538" y="2389364"/>
            <a:ext cx="3371050" cy="14678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accent1"/>
              </a:buClr>
              <a:buSzPct val="75000"/>
            </a:pPr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120 features</a:t>
            </a:r>
          </a:p>
          <a:p>
            <a:pPr lvl="0">
              <a:buClr>
                <a:schemeClr val="accent1"/>
              </a:buClr>
              <a:buSzPct val="75000"/>
            </a:pP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accent1"/>
              </a:buClr>
              <a:buSzPct val="75000"/>
            </a:pPr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9 PCA components = 95% of total explained variance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3176C9-1613-49B9-A0BB-21B79B286484}"/>
              </a:ext>
            </a:extLst>
          </p:cNvPr>
          <p:cNvSpPr/>
          <p:nvPr/>
        </p:nvSpPr>
        <p:spPr>
          <a:xfrm>
            <a:off x="4521537" y="1732520"/>
            <a:ext cx="32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 – dimension reduction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613305-FE6C-486A-B151-AB50F7596A59}"/>
              </a:ext>
            </a:extLst>
          </p:cNvPr>
          <p:cNvSpPr/>
          <p:nvPr/>
        </p:nvSpPr>
        <p:spPr>
          <a:xfrm>
            <a:off x="4524240" y="2169677"/>
            <a:ext cx="3234594" cy="3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2FDD14-1345-478E-AFFC-4EE68100DF92}"/>
              </a:ext>
            </a:extLst>
          </p:cNvPr>
          <p:cNvSpPr/>
          <p:nvPr/>
        </p:nvSpPr>
        <p:spPr>
          <a:xfrm>
            <a:off x="5372588" y="3405443"/>
            <a:ext cx="2520000" cy="964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accent1"/>
              </a:buClr>
              <a:buSzPct val="75000"/>
            </a:pP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2D0DB1-2737-4048-9906-2C6D63DC14BF}"/>
              </a:ext>
            </a:extLst>
          </p:cNvPr>
          <p:cNvSpPr/>
          <p:nvPr/>
        </p:nvSpPr>
        <p:spPr>
          <a:xfrm>
            <a:off x="4306009" y="4208821"/>
            <a:ext cx="3586579" cy="2380282"/>
          </a:xfrm>
          <a:prstGeom prst="roundRect">
            <a:avLst/>
          </a:prstGeom>
          <a:solidFill>
            <a:srgbClr val="FFFFCC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643580-0304-4DA6-9B94-50AD72274BC9}"/>
              </a:ext>
            </a:extLst>
          </p:cNvPr>
          <p:cNvSpPr/>
          <p:nvPr/>
        </p:nvSpPr>
        <p:spPr>
          <a:xfrm>
            <a:off x="4521537" y="4369536"/>
            <a:ext cx="32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1356F6-4F0B-44F6-B163-307CD0E92FBF}"/>
              </a:ext>
            </a:extLst>
          </p:cNvPr>
          <p:cNvSpPr/>
          <p:nvPr/>
        </p:nvSpPr>
        <p:spPr>
          <a:xfrm>
            <a:off x="4524240" y="4806693"/>
            <a:ext cx="3234594" cy="3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6AA8D2E-C6E2-4B73-80FA-65DABBF1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16925"/>
              </p:ext>
            </p:extLst>
          </p:nvPr>
        </p:nvGraphicFramePr>
        <p:xfrm>
          <a:off x="4668993" y="4955033"/>
          <a:ext cx="2985388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8426">
                  <a:extLst>
                    <a:ext uri="{9D8B030D-6E8A-4147-A177-3AD203B41FA5}">
                      <a16:colId xmlns:a16="http://schemas.microsoft.com/office/drawing/2014/main" val="59068962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151614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Method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Trim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DMM (no 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3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DMM (with 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8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0876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9265" y="74230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99429DA-3137-4576-8726-6AC9C98FE151}"/>
              </a:ext>
            </a:extLst>
          </p:cNvPr>
          <p:cNvSpPr/>
          <p:nvPr/>
        </p:nvSpPr>
        <p:spPr>
          <a:xfrm>
            <a:off x="1737589" y="1443008"/>
            <a:ext cx="7267866" cy="648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Divide time frames into 6 intervals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F28808-A4B2-44D7-8115-9F0A6CA24CC0}"/>
              </a:ext>
            </a:extLst>
          </p:cNvPr>
          <p:cNvSpPr/>
          <p:nvPr/>
        </p:nvSpPr>
        <p:spPr>
          <a:xfrm>
            <a:off x="1737589" y="2604398"/>
            <a:ext cx="7267866" cy="648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Calculate Median, Mean, Standard Deviation, Variance for each interval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7550759-3FA1-4336-A023-096763B6C326}"/>
              </a:ext>
            </a:extLst>
          </p:cNvPr>
          <p:cNvSpPr/>
          <p:nvPr/>
        </p:nvSpPr>
        <p:spPr>
          <a:xfrm>
            <a:off x="1737589" y="3727024"/>
            <a:ext cx="7267866" cy="648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Concatenate back into 1D array</a:t>
            </a:r>
            <a:endParaRPr lang="en-US" dirty="0">
              <a:solidFill>
                <a:srgbClr val="FFFF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99">
            <a:extLst>
              <a:ext uri="{FF2B5EF4-FFF2-40B4-BE49-F238E27FC236}">
                <a16:creationId xmlns:a16="http://schemas.microsoft.com/office/drawing/2014/main" id="{C8DCB224-94FF-4392-B26B-4DF091789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469" y="361460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Comparison to Original Methodology</a:t>
            </a:r>
            <a:br>
              <a:rPr lang="en-US" dirty="0"/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Inertial data – Binning + Statistical feature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A53EA-33B0-411A-90CC-0E3B51565BA1}"/>
              </a:ext>
            </a:extLst>
          </p:cNvPr>
          <p:cNvSpPr/>
          <p:nvPr/>
        </p:nvSpPr>
        <p:spPr>
          <a:xfrm>
            <a:off x="1737589" y="4849650"/>
            <a:ext cx="32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D8919-ED76-45B6-84AF-006BBD599707}"/>
              </a:ext>
            </a:extLst>
          </p:cNvPr>
          <p:cNvSpPr/>
          <p:nvPr/>
        </p:nvSpPr>
        <p:spPr>
          <a:xfrm>
            <a:off x="1740292" y="5286807"/>
            <a:ext cx="3234594" cy="3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7A067C3-F205-427C-8D7F-8EC322FF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97134"/>
              </p:ext>
            </p:extLst>
          </p:nvPr>
        </p:nvGraphicFramePr>
        <p:xfrm>
          <a:off x="1885045" y="5435147"/>
          <a:ext cx="2985388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8426">
                  <a:extLst>
                    <a:ext uri="{9D8B030D-6E8A-4147-A177-3AD203B41FA5}">
                      <a16:colId xmlns:a16="http://schemas.microsoft.com/office/drawing/2014/main" val="59068962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151614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Method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Trim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Binning +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88159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0BEA528F-B024-47C4-8B38-9DF7B9A185DB}"/>
              </a:ext>
            </a:extLst>
          </p:cNvPr>
          <p:cNvSpPr/>
          <p:nvPr/>
        </p:nvSpPr>
        <p:spPr>
          <a:xfrm>
            <a:off x="817371" y="1389158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69E6B7-BB44-4613-8D74-42D671883639}"/>
              </a:ext>
            </a:extLst>
          </p:cNvPr>
          <p:cNvSpPr/>
          <p:nvPr/>
        </p:nvSpPr>
        <p:spPr>
          <a:xfrm>
            <a:off x="817371" y="2529291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D6C6E9-B7CD-4F19-83FB-B4267155C68B}"/>
              </a:ext>
            </a:extLst>
          </p:cNvPr>
          <p:cNvSpPr/>
          <p:nvPr/>
        </p:nvSpPr>
        <p:spPr>
          <a:xfrm>
            <a:off x="817371" y="3669424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470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12992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Human Action Recognition </a:t>
            </a:r>
            <a:br>
              <a:rPr lang="en-US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Shape 100">
            <a:extLst>
              <a:ext uri="{FF2B5EF4-FFF2-40B4-BE49-F238E27FC236}">
                <a16:creationId xmlns:a16="http://schemas.microsoft.com/office/drawing/2014/main" id="{F70FF600-A6B9-4BA4-880A-10C99E2C8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2615" y="1564811"/>
            <a:ext cx="10887208" cy="4866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Gaussian Naïve Bayes Classifier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has been proved to be able to classify the human actions with the assumption that the data captured by the sensors are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normally distributed</a:t>
            </a:r>
          </a:p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Minimum frame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approach has been used to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standardize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the 1-D array to be fit into the classification model to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reduce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the computational requirement which can lead to ensure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less delay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 the recognition process or even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real-time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action recognition</a:t>
            </a:r>
          </a:p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all actions accuracy can be improved by the fusion of multimodal of sensors data. Indeed, the accuracy of some actions were dropped hence the accuracies are very much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dependent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lvl="0" indent="-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Wingdings" panose="05000000000000000000" pitchFamily="2" charset="2"/>
              <a:buChar char="v"/>
            </a:pPr>
            <a:endParaRPr lang="en-US" sz="1800" b="1" i="0" u="none" strike="noStrike" cap="none" dirty="0">
              <a:solidFill>
                <a:schemeClr val="accent1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5A90D-7BF0-48B9-A709-9984B8BD89DF}"/>
              </a:ext>
            </a:extLst>
          </p:cNvPr>
          <p:cNvSpPr/>
          <p:nvPr/>
        </p:nvSpPr>
        <p:spPr>
          <a:xfrm>
            <a:off x="5392684" y="3998295"/>
            <a:ext cx="2520000" cy="964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accent1"/>
              </a:buClr>
              <a:buSzPct val="75000"/>
            </a:pP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2" descr="“bullets symbol”的图片搜索结果">
            <a:extLst>
              <a:ext uri="{FF2B5EF4-FFF2-40B4-BE49-F238E27FC236}">
                <a16:creationId xmlns:a16="http://schemas.microsoft.com/office/drawing/2014/main" id="{B979F36F-AF78-4D60-A1C4-FD46BB9F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2" y="1486266"/>
            <a:ext cx="851105" cy="8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“bullets symbol”的图片搜索结果">
            <a:extLst>
              <a:ext uri="{FF2B5EF4-FFF2-40B4-BE49-F238E27FC236}">
                <a16:creationId xmlns:a16="http://schemas.microsoft.com/office/drawing/2014/main" id="{28D6F64C-6DD1-47D6-BB01-15238ABC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1" y="2729951"/>
            <a:ext cx="851105" cy="8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“bullets symbol”的图片搜索结果">
            <a:extLst>
              <a:ext uri="{FF2B5EF4-FFF2-40B4-BE49-F238E27FC236}">
                <a16:creationId xmlns:a16="http://schemas.microsoft.com/office/drawing/2014/main" id="{0BC02ABE-F812-40F8-80F1-E448A421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5" y="4480650"/>
            <a:ext cx="851105" cy="8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407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15492" y="260648"/>
            <a:ext cx="11357841" cy="58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“Somewhere in me is a curiosity sensor. I want to know what’s over the next hill. You know, people can live longer without food than without information. Without information, you’d go crazy.”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11AA41-E2EF-482B-9C3B-FA6AF27EA35C}"/>
              </a:ext>
            </a:extLst>
          </p:cNvPr>
          <p:cNvSpPr/>
          <p:nvPr/>
        </p:nvSpPr>
        <p:spPr>
          <a:xfrm>
            <a:off x="632615" y="1438092"/>
            <a:ext cx="3586579" cy="4547450"/>
          </a:xfrm>
          <a:prstGeom prst="roundRect">
            <a:avLst/>
          </a:prstGeom>
          <a:solidFill>
            <a:srgbClr val="FFFACD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4928BD-F23F-436B-BA66-C4D3A4140DC6}"/>
              </a:ext>
            </a:extLst>
          </p:cNvPr>
          <p:cNvSpPr/>
          <p:nvPr/>
        </p:nvSpPr>
        <p:spPr>
          <a:xfrm>
            <a:off x="8104073" y="1446989"/>
            <a:ext cx="3586579" cy="4546067"/>
          </a:xfrm>
          <a:prstGeom prst="roundRect">
            <a:avLst/>
          </a:prstGeom>
          <a:solidFill>
            <a:srgbClr val="FFFACD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12992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>
              <a:buSzPct val="25000"/>
            </a:pP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Background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343F38-9A9E-46DE-9BBB-E9D7A4268731}"/>
              </a:ext>
            </a:extLst>
          </p:cNvPr>
          <p:cNvSpPr/>
          <p:nvPr/>
        </p:nvSpPr>
        <p:spPr>
          <a:xfrm>
            <a:off x="8280172" y="1637833"/>
            <a:ext cx="3234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&amp; Classifier algorithm </a:t>
            </a:r>
          </a:p>
        </p:txBody>
      </p:sp>
      <p:sp>
        <p:nvSpPr>
          <p:cNvPr id="41" name="Shape 100">
            <a:extLst>
              <a:ext uri="{FF2B5EF4-FFF2-40B4-BE49-F238E27FC236}">
                <a16:creationId xmlns:a16="http://schemas.microsoft.com/office/drawing/2014/main" id="{F70FF600-A6B9-4BA4-880A-10C99E2C8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998" y="1638088"/>
            <a:ext cx="2969811" cy="39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Business 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9E89A-EB09-4E9C-A8FC-D78267B69C0B}"/>
              </a:ext>
            </a:extLst>
          </p:cNvPr>
          <p:cNvSpPr/>
          <p:nvPr/>
        </p:nvSpPr>
        <p:spPr>
          <a:xfrm>
            <a:off x="8280172" y="2043055"/>
            <a:ext cx="3234594" cy="3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B006262-127F-4506-B702-06DB58F60964}"/>
              </a:ext>
            </a:extLst>
          </p:cNvPr>
          <p:cNvSpPr/>
          <p:nvPr/>
        </p:nvSpPr>
        <p:spPr>
          <a:xfrm>
            <a:off x="4368344" y="1438092"/>
            <a:ext cx="3586579" cy="4554964"/>
          </a:xfrm>
          <a:prstGeom prst="roundRect">
            <a:avLst/>
          </a:prstGeom>
          <a:solidFill>
            <a:srgbClr val="FFFACD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7CBD2-98F4-4FF1-95DB-1ECB6976684A}"/>
              </a:ext>
            </a:extLst>
          </p:cNvPr>
          <p:cNvSpPr/>
          <p:nvPr/>
        </p:nvSpPr>
        <p:spPr>
          <a:xfrm>
            <a:off x="4869736" y="3983222"/>
            <a:ext cx="2014641" cy="13610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 actions </a:t>
            </a:r>
          </a:p>
          <a:p>
            <a:pPr lvl="0"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subjects </a:t>
            </a:r>
          </a:p>
          <a:p>
            <a:pPr lvl="0"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trials </a:t>
            </a:r>
          </a:p>
          <a:p>
            <a:pPr lvl="0"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sensors</a:t>
            </a:r>
          </a:p>
          <a:p>
            <a:pPr>
              <a:buClr>
                <a:schemeClr val="accent1"/>
              </a:buClr>
              <a:buSzPct val="75000"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861 datasets</a:t>
            </a:r>
            <a:endParaRPr lang="en-US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562CA7-E96E-4879-96F0-BED8638C0577}"/>
              </a:ext>
            </a:extLst>
          </p:cNvPr>
          <p:cNvSpPr/>
          <p:nvPr/>
        </p:nvSpPr>
        <p:spPr>
          <a:xfrm>
            <a:off x="4541633" y="1637833"/>
            <a:ext cx="32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Dataset/Features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8A2DD-3C60-4E15-86CA-41C58EF1A06F}"/>
              </a:ext>
            </a:extLst>
          </p:cNvPr>
          <p:cNvSpPr/>
          <p:nvPr/>
        </p:nvSpPr>
        <p:spPr>
          <a:xfrm>
            <a:off x="4544336" y="2049098"/>
            <a:ext cx="3234594" cy="3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5A90D-7BF0-48B9-A709-9984B8BD89DF}"/>
              </a:ext>
            </a:extLst>
          </p:cNvPr>
          <p:cNvSpPr/>
          <p:nvPr/>
        </p:nvSpPr>
        <p:spPr>
          <a:xfrm>
            <a:off x="5392684" y="3998295"/>
            <a:ext cx="2520000" cy="964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accent1"/>
              </a:buClr>
              <a:buSzPct val="75000"/>
            </a:pP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Picture 4" descr="“python”的图片搜索结果">
            <a:extLst>
              <a:ext uri="{FF2B5EF4-FFF2-40B4-BE49-F238E27FC236}">
                <a16:creationId xmlns:a16="http://schemas.microsoft.com/office/drawing/2014/main" id="{6CE06E72-2819-4A9A-95B7-AB779BB0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18" y="2198788"/>
            <a:ext cx="1470009" cy="12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“action recognition”的图片搜索结果">
            <a:extLst>
              <a:ext uri="{FF2B5EF4-FFF2-40B4-BE49-F238E27FC236}">
                <a16:creationId xmlns:a16="http://schemas.microsoft.com/office/drawing/2014/main" id="{F5A812C4-2D3B-4F15-9B22-EF8E840B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83" y="2812969"/>
            <a:ext cx="3314640" cy="27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NB">
            <a:extLst>
              <a:ext uri="{FF2B5EF4-FFF2-40B4-BE49-F238E27FC236}">
                <a16:creationId xmlns:a16="http://schemas.microsoft.com/office/drawing/2014/main" id="{C1AF5102-407D-44CE-93FD-4FD773CB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13" y="4229700"/>
            <a:ext cx="1543483" cy="15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C9DDBBA-4795-46BA-82D6-2220BEC8D592}"/>
              </a:ext>
            </a:extLst>
          </p:cNvPr>
          <p:cNvSpPr/>
          <p:nvPr/>
        </p:nvSpPr>
        <p:spPr>
          <a:xfrm>
            <a:off x="8298638" y="3583369"/>
            <a:ext cx="166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Naïve Bayes Classifier</a:t>
            </a:r>
          </a:p>
        </p:txBody>
      </p:sp>
      <p:pic>
        <p:nvPicPr>
          <p:cNvPr id="1036" name="Picture 12" descr="“depth motion maps”的图片搜索结果">
            <a:extLst>
              <a:ext uri="{FF2B5EF4-FFF2-40B4-BE49-F238E27FC236}">
                <a16:creationId xmlns:a16="http://schemas.microsoft.com/office/drawing/2014/main" id="{EF08A1A2-0652-4926-B694-DA8D08B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37" y="4179335"/>
            <a:ext cx="1376757" cy="15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EF5BD9-13D1-410B-AC92-5DD64328C120}"/>
              </a:ext>
            </a:extLst>
          </p:cNvPr>
          <p:cNvSpPr/>
          <p:nvPr/>
        </p:nvSpPr>
        <p:spPr>
          <a:xfrm>
            <a:off x="9928086" y="3583369"/>
            <a:ext cx="1532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Depth Motion Maps</a:t>
            </a:r>
          </a:p>
        </p:txBody>
      </p:sp>
      <p:pic>
        <p:nvPicPr>
          <p:cNvPr id="2050" name="Picture 2" descr="Image result for aws ec2">
            <a:extLst>
              <a:ext uri="{FF2B5EF4-FFF2-40B4-BE49-F238E27FC236}">
                <a16:creationId xmlns:a16="http://schemas.microsoft.com/office/drawing/2014/main" id="{A079BDB4-092E-4279-8430-BC600362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882" y="2967499"/>
            <a:ext cx="1659229" cy="65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851419F4-EFE0-4666-8240-B86F06417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37" y="2186761"/>
            <a:ext cx="942563" cy="8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F249A4-6F9B-4F4F-8B31-DBD4C46A4E2C}"/>
              </a:ext>
            </a:extLst>
          </p:cNvPr>
          <p:cNvSpPr/>
          <p:nvPr/>
        </p:nvSpPr>
        <p:spPr>
          <a:xfrm>
            <a:off x="808606" y="2043055"/>
            <a:ext cx="3234594" cy="3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D016D-1640-44C1-94E9-1CE2CCD57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862" y="2437918"/>
            <a:ext cx="16002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BDAFC-C6A9-4E68-AF89-83E787C82C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0753" y="2610619"/>
            <a:ext cx="1323975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42466-D8ED-41A9-8E94-6E33176373B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4613" y="3908941"/>
            <a:ext cx="1039370" cy="1713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D847F6-BAC1-4468-A288-310454373F84}"/>
              </a:ext>
            </a:extLst>
          </p:cNvPr>
          <p:cNvSpPr/>
          <p:nvPr/>
        </p:nvSpPr>
        <p:spPr>
          <a:xfrm>
            <a:off x="1429476" y="2431387"/>
            <a:ext cx="19928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Clr>
                <a:schemeClr val="accent1"/>
              </a:buClr>
              <a:buSzPct val="25000"/>
            </a:pPr>
            <a:r>
              <a:rPr lang="en-SG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77305633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D56015-DA3F-45C1-945C-0579140C0D2F}"/>
              </a:ext>
            </a:extLst>
          </p:cNvPr>
          <p:cNvSpPr/>
          <p:nvPr/>
        </p:nvSpPr>
        <p:spPr>
          <a:xfrm>
            <a:off x="632615" y="1163782"/>
            <a:ext cx="11058144" cy="5209309"/>
          </a:xfrm>
          <a:prstGeom prst="round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B3BB3-6601-419D-9AF3-E1B8E53B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50260"/>
          <a:stretch/>
        </p:blipFill>
        <p:spPr>
          <a:xfrm>
            <a:off x="1847272" y="1618214"/>
            <a:ext cx="988560" cy="4273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Approaches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99429DA-3137-4576-8726-6AC9C98FE151}"/>
              </a:ext>
            </a:extLst>
          </p:cNvPr>
          <p:cNvSpPr/>
          <p:nvPr/>
        </p:nvSpPr>
        <p:spPr>
          <a:xfrm>
            <a:off x="2513443" y="1436929"/>
            <a:ext cx="8311574" cy="648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involves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 representation for each dataset into a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standardized 2-D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which can be fed into the classification algorithm.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57D7E8-A6FF-4032-B67D-00655DC93294}"/>
              </a:ext>
            </a:extLst>
          </p:cNvPr>
          <p:cNvSpPr/>
          <p:nvPr/>
        </p:nvSpPr>
        <p:spPr>
          <a:xfrm>
            <a:off x="1460498" y="1378495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F28808-A4B2-44D7-8115-9F0A6CA24CC0}"/>
              </a:ext>
            </a:extLst>
          </p:cNvPr>
          <p:cNvSpPr/>
          <p:nvPr/>
        </p:nvSpPr>
        <p:spPr>
          <a:xfrm>
            <a:off x="3276643" y="2624769"/>
            <a:ext cx="7548374" cy="6463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classification model using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Naïve Bayes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r>
              <a:rPr lang="en-US" sz="1800" b="1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sensor data.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C774B0-130B-4883-9F6F-568DF76EB1D5}"/>
              </a:ext>
            </a:extLst>
          </p:cNvPr>
          <p:cNvSpPr/>
          <p:nvPr/>
        </p:nvSpPr>
        <p:spPr>
          <a:xfrm>
            <a:off x="2359069" y="2566335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7550759-3FA1-4336-A023-096763B6C326}"/>
              </a:ext>
            </a:extLst>
          </p:cNvPr>
          <p:cNvSpPr/>
          <p:nvPr/>
        </p:nvSpPr>
        <p:spPr>
          <a:xfrm>
            <a:off x="3276643" y="4126599"/>
            <a:ext cx="7548374" cy="648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classification model using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fusion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multimodal sensors data under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majority voting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mechanism.</a:t>
            </a:r>
            <a:endParaRPr lang="en-US" sz="1800" b="1" dirty="0">
              <a:solidFill>
                <a:srgbClr val="FFFF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DCA9C3-CE8B-468A-BEE3-90F50FA749A3}"/>
              </a:ext>
            </a:extLst>
          </p:cNvPr>
          <p:cNvSpPr/>
          <p:nvPr/>
        </p:nvSpPr>
        <p:spPr>
          <a:xfrm>
            <a:off x="2359069" y="4068999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6F06472-0018-4634-8C33-0A6BFEBBFB8D}"/>
              </a:ext>
            </a:extLst>
          </p:cNvPr>
          <p:cNvSpPr/>
          <p:nvPr/>
        </p:nvSpPr>
        <p:spPr>
          <a:xfrm>
            <a:off x="2513443" y="5426834"/>
            <a:ext cx="8311574" cy="6463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action recognition performance in terms of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accuracy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all the models.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4DC39-033A-4C8C-987A-ECAAAE8E6734}"/>
              </a:ext>
            </a:extLst>
          </p:cNvPr>
          <p:cNvSpPr/>
          <p:nvPr/>
        </p:nvSpPr>
        <p:spPr>
          <a:xfrm>
            <a:off x="1460498" y="5368400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057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Approaches: Data Processing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108">
            <a:extLst>
              <a:ext uri="{FF2B5EF4-FFF2-40B4-BE49-F238E27FC236}">
                <a16:creationId xmlns:a16="http://schemas.microsoft.com/office/drawing/2014/main" id="{3E8CC7DC-4200-4923-B941-EEA34ACE3DCB}"/>
              </a:ext>
            </a:extLst>
          </p:cNvPr>
          <p:cNvSpPr/>
          <p:nvPr/>
        </p:nvSpPr>
        <p:spPr>
          <a:xfrm>
            <a:off x="9333523" y="5301522"/>
            <a:ext cx="3910203" cy="5038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1454"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1A8378-7D89-4BF9-9C5E-58C8530430C6}"/>
              </a:ext>
            </a:extLst>
          </p:cNvPr>
          <p:cNvSpPr/>
          <p:nvPr/>
        </p:nvSpPr>
        <p:spPr>
          <a:xfrm>
            <a:off x="166371" y="4324461"/>
            <a:ext cx="2160000" cy="2160000"/>
          </a:xfrm>
          <a:prstGeom prst="rect">
            <a:avLst/>
          </a:prstGeom>
          <a:solidFill>
            <a:srgbClr val="FFFACD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44000" rtlCol="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n-US" sz="1600" b="1" dirty="0">
                <a:solidFill>
                  <a:srgbClr val="31A962">
                    <a:lumMod val="50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Read &amp; Store 861 Datasets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rgbClr val="39527B"/>
              </a:buClr>
              <a:buSzPct val="90000"/>
            </a:pP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</a:t>
            </a:r>
            <a:r>
              <a:rPr lang="en-US" sz="1600" i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.mat </a:t>
            </a: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 using </a:t>
            </a:r>
            <a:r>
              <a:rPr lang="en-US" sz="1600" i="1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for inertial, skeleton and depth dataset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B683F9-CC5F-413E-BDFF-B084BE3E938B}"/>
              </a:ext>
            </a:extLst>
          </p:cNvPr>
          <p:cNvSpPr/>
          <p:nvPr/>
        </p:nvSpPr>
        <p:spPr>
          <a:xfrm>
            <a:off x="835565" y="1860107"/>
            <a:ext cx="5023097" cy="8919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+mj-lt"/>
              <a:buAutoNum type="arabicPeriod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0659A3-B45F-472A-A530-355C1AE80625}"/>
              </a:ext>
            </a:extLst>
          </p:cNvPr>
          <p:cNvSpPr/>
          <p:nvPr/>
        </p:nvSpPr>
        <p:spPr>
          <a:xfrm>
            <a:off x="5861374" y="4596583"/>
            <a:ext cx="5061099" cy="109765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+mj-lt"/>
              <a:buAutoNum type="arabicPeriod" startAt="3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E17A8A-E441-42DE-BBA8-914E0BE31A1C}"/>
              </a:ext>
            </a:extLst>
          </p:cNvPr>
          <p:cNvSpPr/>
          <p:nvPr/>
        </p:nvSpPr>
        <p:spPr>
          <a:xfrm>
            <a:off x="2376465" y="4324461"/>
            <a:ext cx="2340000" cy="2160000"/>
          </a:xfrm>
          <a:prstGeom prst="rect">
            <a:avLst/>
          </a:prstGeom>
          <a:solidFill>
            <a:srgbClr val="FFFACD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44000" rtlCol="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1000"/>
              </a:spcBef>
              <a:buClr>
                <a:srgbClr val="31A962">
                  <a:lumMod val="50000"/>
                </a:srgbClr>
              </a:buClr>
              <a:buSzPct val="100000"/>
              <a:buFont typeface="+mj-lt"/>
              <a:buAutoNum type="arabicPeriod" startAt="2"/>
            </a:pPr>
            <a:r>
              <a:rPr lang="en-US" sz="1600" b="1" dirty="0">
                <a:solidFill>
                  <a:srgbClr val="31A962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Minimum Frame Identification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rgbClr val="39527B"/>
              </a:buClr>
              <a:buSzPct val="90000"/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  <a:sym typeface="Calibri"/>
              </a:rPr>
              <a:t>Identify the minimum data-frame among the dataset of inertial, skeleton and depth dataset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AA3D10-FCF9-47F9-BEE1-2744F190C590}"/>
              </a:ext>
            </a:extLst>
          </p:cNvPr>
          <p:cNvSpPr/>
          <p:nvPr/>
        </p:nvSpPr>
        <p:spPr>
          <a:xfrm>
            <a:off x="9137288" y="4324461"/>
            <a:ext cx="2880000" cy="2160000"/>
          </a:xfrm>
          <a:prstGeom prst="rect">
            <a:avLst/>
          </a:prstGeom>
          <a:solidFill>
            <a:srgbClr val="FFFACD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44000" rtlCol="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Stacked the 1-D array to become 2-D array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up the 1-D array to become 2-D array with 861 action labels for each type of sensors to be fit into the classification model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13CF6B-EC54-47C1-A6A7-2809FF9F6211}"/>
              </a:ext>
            </a:extLst>
          </p:cNvPr>
          <p:cNvSpPr/>
          <p:nvPr/>
        </p:nvSpPr>
        <p:spPr>
          <a:xfrm>
            <a:off x="166370" y="4183348"/>
            <a:ext cx="11850917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3A5F8-A1CD-4989-B52B-B66B4F12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45" y="1284347"/>
            <a:ext cx="7007445" cy="25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956269-F9AD-4BA9-9B7F-0EBC7C24E116}"/>
              </a:ext>
            </a:extLst>
          </p:cNvPr>
          <p:cNvSpPr/>
          <p:nvPr/>
        </p:nvSpPr>
        <p:spPr>
          <a:xfrm>
            <a:off x="4766559" y="4324461"/>
            <a:ext cx="4320000" cy="2160000"/>
          </a:xfrm>
          <a:prstGeom prst="rect">
            <a:avLst/>
          </a:prstGeom>
          <a:solidFill>
            <a:srgbClr val="FFFACD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44000" rtlCol="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+mj-lt"/>
              <a:buAutoNum type="arabicPeriod" startAt="3"/>
            </a:pPr>
            <a:r>
              <a:rPr lang="en-US" sz="1600" b="1" dirty="0">
                <a:solidFill>
                  <a:srgbClr val="31A962">
                    <a:lumMod val="50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Reshape the 2-D/3-D array to 1-D array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rgbClr val="39527B"/>
              </a:buClr>
              <a:buSzPct val="90000"/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  <a:sym typeface="Calibri"/>
              </a:rPr>
              <a:t>Reshape the 2-D array of inertial dataset to 1-D array (6*minimum frame)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rgbClr val="39527B"/>
              </a:buClr>
              <a:buSzPct val="90000"/>
            </a:pP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Reshape the 3-D array of skeleton dataset to 1 -D array (20*3* minimum frame)</a:t>
            </a:r>
          </a:p>
          <a:p>
            <a:pPr marL="377100" lvl="0">
              <a:lnSpc>
                <a:spcPct val="80000"/>
              </a:lnSpc>
              <a:spcBef>
                <a:spcPts val="1000"/>
              </a:spcBef>
              <a:buClr>
                <a:srgbClr val="39527B"/>
              </a:buClr>
              <a:buSzPct val="90000"/>
            </a:pP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Reshape the 3-D array of depth dataset to 1-D array (240*320*minimum frame)</a:t>
            </a:r>
          </a:p>
        </p:txBody>
      </p:sp>
    </p:spTree>
    <p:extLst>
      <p:ext uri="{BB962C8B-B14F-4D97-AF65-F5344CB8AC3E}">
        <p14:creationId xmlns:p14="http://schemas.microsoft.com/office/powerpoint/2010/main" val="389289368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Approaches: Data Modelling and Action Recognition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5C71F-F175-4E85-B3B8-D047B81C292D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108">
            <a:extLst>
              <a:ext uri="{FF2B5EF4-FFF2-40B4-BE49-F238E27FC236}">
                <a16:creationId xmlns:a16="http://schemas.microsoft.com/office/drawing/2014/main" id="{3E8CC7DC-4200-4923-B941-EEA34ACE3DCB}"/>
              </a:ext>
            </a:extLst>
          </p:cNvPr>
          <p:cNvSpPr/>
          <p:nvPr/>
        </p:nvSpPr>
        <p:spPr>
          <a:xfrm>
            <a:off x="9333523" y="5301522"/>
            <a:ext cx="3910203" cy="5038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1454"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0659A3-B45F-472A-A530-355C1AE80625}"/>
              </a:ext>
            </a:extLst>
          </p:cNvPr>
          <p:cNvSpPr/>
          <p:nvPr/>
        </p:nvSpPr>
        <p:spPr>
          <a:xfrm>
            <a:off x="5939348" y="4660468"/>
            <a:ext cx="5061099" cy="109765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+mj-lt"/>
              <a:buAutoNum type="arabicPeriod" startAt="3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5E543E-A994-41E3-95BC-82D454F024BB}"/>
              </a:ext>
            </a:extLst>
          </p:cNvPr>
          <p:cNvSpPr/>
          <p:nvPr/>
        </p:nvSpPr>
        <p:spPr>
          <a:xfrm>
            <a:off x="632615" y="1163782"/>
            <a:ext cx="11058144" cy="5209309"/>
          </a:xfrm>
          <a:prstGeom prst="round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B520A92-4E40-44BA-818F-A353FB30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33" y="2030448"/>
            <a:ext cx="10188108" cy="34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9265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B398AF-9EE1-46E1-9D89-9217EBDB8F09}"/>
              </a:ext>
            </a:extLst>
          </p:cNvPr>
          <p:cNvSpPr/>
          <p:nvPr/>
        </p:nvSpPr>
        <p:spPr>
          <a:xfrm>
            <a:off x="632615" y="1163782"/>
            <a:ext cx="11058144" cy="5209309"/>
          </a:xfrm>
          <a:prstGeom prst="round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Why use minimum frame?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9429DA-3137-4576-8726-6AC9C98FE151}"/>
              </a:ext>
            </a:extLst>
          </p:cNvPr>
          <p:cNvSpPr/>
          <p:nvPr/>
        </p:nvSpPr>
        <p:spPr>
          <a:xfrm>
            <a:off x="2628875" y="3251497"/>
            <a:ext cx="7713671" cy="90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robust 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model is be able to recognize different action with less but concise input data to provide the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delay or real-time recognition.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57D7E8-A6FF-4032-B67D-00655DC93294}"/>
              </a:ext>
            </a:extLst>
          </p:cNvPr>
          <p:cNvSpPr/>
          <p:nvPr/>
        </p:nvSpPr>
        <p:spPr>
          <a:xfrm>
            <a:off x="1674400" y="3319897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28808-A4B2-44D7-8115-9F0A6CA24CC0}"/>
              </a:ext>
            </a:extLst>
          </p:cNvPr>
          <p:cNvSpPr/>
          <p:nvPr/>
        </p:nvSpPr>
        <p:spPr>
          <a:xfrm>
            <a:off x="2628876" y="4472115"/>
            <a:ext cx="7678906" cy="90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resource needed is the much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lesser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 model can be trained in the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 time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1" dirty="0">
              <a:solidFill>
                <a:srgbClr val="FFFFCC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C774B0-130B-4883-9F6F-568DF76EB1D5}"/>
              </a:ext>
            </a:extLst>
          </p:cNvPr>
          <p:cNvSpPr/>
          <p:nvPr/>
        </p:nvSpPr>
        <p:spPr>
          <a:xfrm>
            <a:off x="1674400" y="4540515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26C46-88FB-43FF-AAD7-6A7BB9A5A569}"/>
              </a:ext>
            </a:extLst>
          </p:cNvPr>
          <p:cNvSpPr/>
          <p:nvPr/>
        </p:nvSpPr>
        <p:spPr>
          <a:xfrm>
            <a:off x="2628876" y="2026825"/>
            <a:ext cx="7678906" cy="90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80000"/>
              </a:lnSpc>
              <a:buSzPct val="100000"/>
            </a:pP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same action perform by different subjects under different trial is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at the beginning frame</a:t>
            </a:r>
            <a:r>
              <a:rPr lang="en-US" sz="1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b="1" dirty="0">
              <a:solidFill>
                <a:srgbClr val="FFFFCC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20F51E-2640-4148-849E-D4847B86EBAB}"/>
              </a:ext>
            </a:extLst>
          </p:cNvPr>
          <p:cNvSpPr/>
          <p:nvPr/>
        </p:nvSpPr>
        <p:spPr>
          <a:xfrm>
            <a:off x="1674400" y="2100450"/>
            <a:ext cx="763200" cy="76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Image result for hourglass icon">
            <a:extLst>
              <a:ext uri="{FF2B5EF4-FFF2-40B4-BE49-F238E27FC236}">
                <a16:creationId xmlns:a16="http://schemas.microsoft.com/office/drawing/2014/main" id="{23F50D36-5A6E-48CB-92E8-BF37ABCA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00" y="343149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roductivity icon">
            <a:extLst>
              <a:ext uri="{FF2B5EF4-FFF2-40B4-BE49-F238E27FC236}">
                <a16:creationId xmlns:a16="http://schemas.microsoft.com/office/drawing/2014/main" id="{F1C61692-69E1-4BE5-8EF3-69916E4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00" y="465211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orrelation icon">
            <a:extLst>
              <a:ext uri="{FF2B5EF4-FFF2-40B4-BE49-F238E27FC236}">
                <a16:creationId xmlns:a16="http://schemas.microsoft.com/office/drawing/2014/main" id="{AB116D0B-6F04-4BC4-B933-7D795282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00" y="220682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Why use Gaussian Naïve Bayes Classifier?</a:t>
            </a:r>
          </a:p>
        </p:txBody>
      </p:sp>
      <p:pic>
        <p:nvPicPr>
          <p:cNvPr id="2050" name="Picture 2" descr="GNB">
            <a:extLst>
              <a:ext uri="{FF2B5EF4-FFF2-40B4-BE49-F238E27FC236}">
                <a16:creationId xmlns:a16="http://schemas.microsoft.com/office/drawing/2014/main" id="{8093A492-BD67-4530-8C25-6189EE09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5" y="3280428"/>
            <a:ext cx="4502803" cy="33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NB_2">
            <a:extLst>
              <a:ext uri="{FF2B5EF4-FFF2-40B4-BE49-F238E27FC236}">
                <a16:creationId xmlns:a16="http://schemas.microsoft.com/office/drawing/2014/main" id="{F5B2E273-A369-45F0-8332-B9EC8E95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00" y="1184642"/>
            <a:ext cx="3519473" cy="30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E06AC2-A0B1-4EDA-8FF9-06B6CD3D4A34}"/>
              </a:ext>
            </a:extLst>
          </p:cNvPr>
          <p:cNvSpPr/>
          <p:nvPr/>
        </p:nvSpPr>
        <p:spPr>
          <a:xfrm>
            <a:off x="5396583" y="4615108"/>
            <a:ext cx="6672905" cy="203132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Sense Making Assumption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Each action class is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independent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of the other known action class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Human body proportion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such as height, weight, arm length, etc. tends to follow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Gaussian distribution</a:t>
            </a:r>
            <a:endParaRPr lang="en-US" sz="18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Sensors reading collected from the subjects who performed the 27 actions also possesses a normal distribution due to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height and speed</a:t>
            </a:r>
            <a:endParaRPr lang="en-US" sz="18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14E35-A460-4DEF-AC8B-170EF7A500A6}"/>
              </a:ext>
            </a:extLst>
          </p:cNvPr>
          <p:cNvSpPr/>
          <p:nvPr/>
        </p:nvSpPr>
        <p:spPr>
          <a:xfrm>
            <a:off x="632615" y="1184642"/>
            <a:ext cx="4763968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Facts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Subjects performed the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same action 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at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different speed 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different trials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Subjects had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different heights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same action was repeated in a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natural way 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which made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each trial 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slightly </a:t>
            </a:r>
            <a:r>
              <a:rPr lang="en-US" sz="18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86292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15492" y="260648"/>
            <a:ext cx="11357841" cy="58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6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</a:p>
          <a:p>
            <a:pPr marL="0" indent="0" algn="ctr">
              <a:buSzPct val="25000"/>
              <a:buNone/>
            </a:pP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“Appreciation requires demonstration”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6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429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20FBBF-B93B-41E2-B30B-10EE9EF57C50}"/>
              </a:ext>
            </a:extLst>
          </p:cNvPr>
          <p:cNvSpPr/>
          <p:nvPr/>
        </p:nvSpPr>
        <p:spPr>
          <a:xfrm>
            <a:off x="632615" y="976225"/>
            <a:ext cx="11058144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62C91610-C9F2-4254-A1E5-3D579899E3A7}"/>
              </a:ext>
            </a:extLst>
          </p:cNvPr>
          <p:cNvSpPr txBox="1">
            <a:spLocks/>
          </p:cNvSpPr>
          <p:nvPr/>
        </p:nvSpPr>
        <p:spPr>
          <a:xfrm>
            <a:off x="632615" y="33265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Human Action Recognition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Fusion of multimodal sensor classification result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A50BD6-9E73-4C09-8E62-B827D1FD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04" y="1407367"/>
            <a:ext cx="5560658" cy="33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490ED-0F43-4843-920C-8C6CB018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64" y="1785288"/>
            <a:ext cx="4217570" cy="4412040"/>
          </a:xfrm>
          <a:prstGeom prst="rect">
            <a:avLst/>
          </a:prstGeom>
        </p:spPr>
      </p:pic>
      <p:sp>
        <p:nvSpPr>
          <p:cNvPr id="9" name="Shape 99">
            <a:extLst>
              <a:ext uri="{FF2B5EF4-FFF2-40B4-BE49-F238E27FC236}">
                <a16:creationId xmlns:a16="http://schemas.microsoft.com/office/drawing/2014/main" id="{8A48D40B-86FC-4A86-9F12-D08C17FBA281}"/>
              </a:ext>
            </a:extLst>
          </p:cNvPr>
          <p:cNvSpPr txBox="1">
            <a:spLocks/>
          </p:cNvSpPr>
          <p:nvPr/>
        </p:nvSpPr>
        <p:spPr>
          <a:xfrm>
            <a:off x="632615" y="1080266"/>
            <a:ext cx="10973846" cy="620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rbel"/>
              <a:buNone/>
              <a:defRPr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Simple Majority Voting Mechanism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93906-E78F-4FAD-96BD-6060AF4EA40D}"/>
              </a:ext>
            </a:extLst>
          </p:cNvPr>
          <p:cNvCxnSpPr/>
          <p:nvPr/>
        </p:nvCxnSpPr>
        <p:spPr>
          <a:xfrm flipV="1">
            <a:off x="6778869" y="2672715"/>
            <a:ext cx="457200" cy="9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D56E3-668C-461D-B7D8-899C6558F6B1}"/>
              </a:ext>
            </a:extLst>
          </p:cNvPr>
          <p:cNvCxnSpPr/>
          <p:nvPr/>
        </p:nvCxnSpPr>
        <p:spPr>
          <a:xfrm flipV="1">
            <a:off x="7748954" y="2984587"/>
            <a:ext cx="457200" cy="9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79462F-5930-44A6-8F47-B8C71C2169BB}"/>
              </a:ext>
            </a:extLst>
          </p:cNvPr>
          <p:cNvCxnSpPr/>
          <p:nvPr/>
        </p:nvCxnSpPr>
        <p:spPr>
          <a:xfrm flipV="1">
            <a:off x="8649794" y="2808992"/>
            <a:ext cx="457200" cy="9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4456C6-3239-45D3-9CEB-7545191E810D}"/>
              </a:ext>
            </a:extLst>
          </p:cNvPr>
          <p:cNvCxnSpPr/>
          <p:nvPr/>
        </p:nvCxnSpPr>
        <p:spPr>
          <a:xfrm flipV="1">
            <a:off x="9559074" y="2902776"/>
            <a:ext cx="457200" cy="9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45B1E-B2B6-402E-9994-DED083BB2C4A}"/>
              </a:ext>
            </a:extLst>
          </p:cNvPr>
          <p:cNvCxnSpPr/>
          <p:nvPr/>
        </p:nvCxnSpPr>
        <p:spPr>
          <a:xfrm flipV="1">
            <a:off x="10544906" y="2879076"/>
            <a:ext cx="457200" cy="9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ECBA03-0090-4597-9384-9F888EB38B11}"/>
              </a:ext>
            </a:extLst>
          </p:cNvPr>
          <p:cNvSpPr/>
          <p:nvPr/>
        </p:nvSpPr>
        <p:spPr>
          <a:xfrm>
            <a:off x="5731804" y="4894617"/>
            <a:ext cx="1952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Intel Xeon E5-2676v3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m4.4xlarge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16 vCPUs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GiB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memory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2.4 GHz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53.5 ECUs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EBS only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	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79E0000E-0DDF-4A58-944E-FD274F1F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71" y="4953013"/>
            <a:ext cx="1672125" cy="9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mazon ec2">
            <a:extLst>
              <a:ext uri="{FF2B5EF4-FFF2-40B4-BE49-F238E27FC236}">
                <a16:creationId xmlns:a16="http://schemas.microsoft.com/office/drawing/2014/main" id="{2FDE4378-7786-4B0C-AD08-6EEA5D56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10" y="4953013"/>
            <a:ext cx="1280420" cy="13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l Xeon E-5">
            <a:extLst>
              <a:ext uri="{FF2B5EF4-FFF2-40B4-BE49-F238E27FC236}">
                <a16:creationId xmlns:a16="http://schemas.microsoft.com/office/drawing/2014/main" id="{CC9EF57F-07A3-4CFD-957E-C67F31F3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494" y="5461341"/>
            <a:ext cx="1222462" cy="122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727</Words>
  <Application>Microsoft Office PowerPoint</Application>
  <PresentationFormat>Custom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Corbel</vt:lpstr>
      <vt:lpstr>Calibri</vt:lpstr>
      <vt:lpstr>Century Gothic</vt:lpstr>
      <vt:lpstr>Garamond</vt:lpstr>
      <vt:lpstr>Wingdings</vt:lpstr>
      <vt:lpstr>Arial</vt:lpstr>
      <vt:lpstr>SimSun</vt:lpstr>
      <vt:lpstr>Marketing 16x9</vt:lpstr>
      <vt:lpstr>Human Action Recognition using Fusion of Multimodal Sensor Data</vt:lpstr>
      <vt:lpstr> Human Action Recognition Background</vt:lpstr>
      <vt:lpstr>PowerPoint Presentation</vt:lpstr>
      <vt:lpstr>Human Action Recognition Approaches: Data Processing</vt:lpstr>
      <vt:lpstr>Human Action Recognition Approaches: Data Modelling and Action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to Original Methodology Skeleton data – DMM + PCA </vt:lpstr>
      <vt:lpstr>Comparison to Original Methodology Skeleton data – DMM + PCA </vt:lpstr>
      <vt:lpstr>Comparison to Original Methodology Inertial data – Binning + Statistical feature</vt:lpstr>
      <vt:lpstr>Human Action Recognition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Evidential fusion of sensor data for activity recognition in smart homes</dc:title>
  <cp:lastModifiedBy>Low Kang Jiang (TMO)</cp:lastModifiedBy>
  <cp:revision>71</cp:revision>
  <dcterms:modified xsi:type="dcterms:W3CDTF">2017-11-03T17:41:10Z</dcterms:modified>
</cp:coreProperties>
</file>