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6021"/>
    <p:restoredTop sz="67404"/>
  </p:normalViewPr>
  <p:slideViewPr>
    <p:cSldViewPr snapToGrid="0">
      <p:cViewPr>
        <p:scale>
          <a:sx n="70" d="100"/>
          <a:sy n="70" d="100"/>
        </p:scale>
        <p:origin x="1896" y="120"/>
      </p:cViewPr>
      <p:guideLst>
        <p:guide orient="horz" pos="2159"/>
        <p:guide pos="3838"/>
        <p:guide pos="353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C0F5AB-38A0-4D50-AC20-B081E608CB70}" type="datetime1">
              <a:rPr lang="ko-KR" altLang="en-US"/>
              <a:pPr lvl="0">
                <a:defRPr lang="ko-KR" altLang="en-US"/>
              </a:pPr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안녕하세요…. &gt;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코딩의 호흡 발표를 맡게 된 팀장 이유진 입니다. 팀원에 김경목, 엄세영, 임수진, 최진용 이렇게 다섯 명이 한 팀으로 이루어져 이번 프로젝트를 진행하게 되었습니다..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&gt; </a:t>
            </a:r>
            <a:r>
              <a:rPr lang="ko-KR" altLang="en-US"/>
              <a:t>플레이어 뿐만 아니라</a:t>
            </a:r>
            <a:r>
              <a:rPr lang="en-US" altLang="ko-KR"/>
              <a:t>, &gt;&gt; </a:t>
            </a:r>
            <a:r>
              <a:rPr lang="ko-KR" altLang="en-US"/>
              <a:t>적도 에너미 클래스를 슈퍼클래스로 삼아 코드를 작성했습니다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&gt; </a:t>
            </a:r>
            <a:r>
              <a:rPr lang="ko-KR" altLang="en-US"/>
              <a:t>게임 시작을 눌렀을 때 나오는 게임 화면도 게임패널이라는 슈퍼클래스를 만들었습니다</a:t>
            </a:r>
            <a:r>
              <a:rPr lang="en-US" altLang="ko-KR"/>
              <a:t>. &gt; </a:t>
            </a:r>
            <a:r>
              <a:rPr lang="ko-KR" altLang="en-US"/>
              <a:t>여러 개의 맵을 사용 할 때 상속을 받아 구현했습니다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캡슐화를 통해 관련 데이터와 메서드를 하나의 단위로 묶어 모듈화를 구현했습니다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Private </a:t>
            </a:r>
            <a:r>
              <a:rPr lang="ko-KR" altLang="en-US"/>
              <a:t>접근제어자를 사용했기 때문에 여러 </a:t>
            </a:r>
            <a:r>
              <a:rPr lang="en-US" altLang="ko-KR"/>
              <a:t>getter</a:t>
            </a:r>
            <a:r>
              <a:rPr lang="ko-KR" altLang="en-US"/>
              <a:t>와 </a:t>
            </a:r>
            <a:r>
              <a:rPr lang="en-US" altLang="ko-KR"/>
              <a:t>setter</a:t>
            </a:r>
            <a:r>
              <a:rPr lang="ko-KR" altLang="en-US"/>
              <a:t>를 사용하게 되었습니다</a:t>
            </a:r>
            <a:r>
              <a:rPr lang="en-US" altLang="ko-KR"/>
              <a:t>..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오버라이딩은 부모클래스에서 생성된 메서드를 자식클래스에서 재정의 하는 것으로</a:t>
            </a:r>
            <a:r>
              <a:rPr lang="en-US" altLang="ko-KR"/>
              <a:t>,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다른 동작이 필요한 자식클래스에서 코드를 재구현했습니다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&gt; 이게 가장 난관이었는데, 캐릭터가 마리오처럼 횡이동을 하다가 점프해서 위에 있는 발판에 착지시키고 싶어서 여러 방법을 사용해 보았습니다…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화면 x, y 좌표에 장애물을 놓는 형식으로 생각을 했었는데, 구현이 어려워 포기했고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여러 코드를 살펴보는 도중에 새로운 스레드를 만들어 그 안에서 rgb 값을 사용해 충돌을 구현하는 방식이 가장 할 만 하다고 생각했습니다.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백그라운드라는 코드를 만들어, &gt; 그 안에 플레이어 객체의 x, y좌표를 받아 '객체의 양 옆'과 '바닥'의 rbg값을 판별해서 '발판'과 '벽'이 '흰색'이 아니면 '충돌'한 상태라고 판단하도록 했습니다.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백그라운드에서 충돌했다고 판단되면, 플레이어 클래스의 '불리언(boolean)' 변수를 true, false로 바꾸어 동작하지 못하도록 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&gt;화면과 같이 백그라운드 스레드에서 참조하는 그림 파일을 따로 만들어 그 안에 맵의 구조를 빨강, 파랑으로 나누어 놓았습니다.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그림은 백그라운드에서만 참조되는 그림이고, &gt; 실제로 사용자에게 보여지는 것은 패널에서 가져오는 맵의 그림입니다.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저희는 게임 화면을 여섯 개의 패널로 나누었는데요. 메인 화면에서 각각의 버튼을 누르면 다른 패널로 이동하도록 구현했습니다.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전체 프레임에서 스왑패널 이라는 메소드를 만들어 패널 객체를 불러오도록 했습니다..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저희가 캐릭터 이미지를 총 두 가지 방법으로 만들어봤는데,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하나는 좌우이동, 공격상태일 때 그림 파일을 하나씩 따로 만들어 그 때의 상태에 따라 '다른 이미지'를 하나씩 넣는 방식이었고,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두 번째는 배열을 이용하는 방식으로 화면에 나타내 봤습니다.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두 번째 방식은 화면에 보이는 캐릭터의 모션을 하나의 png파일에 다 넣어서, 배열로 저장해 현재 상태에 맞는 인덱스의 이미지를 보여주도록 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이미지를 불러오고 &gt;for문으로 배열을 설정하고, &gt; 그 배열은 player컨스턴츠라는 클래스에서 설정을 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설정을 &gt; 애니메이션 메서드로 불러옵니다.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(손 스톱!!!!!!!!!!!!!!!!)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IDLE 에서 첫번째 열인 0번으로 숨쉬는 것을 나타냈고, 뛰는 모션은 2번째 열에 있는 1번으로 나타냈습니다.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이런식으로 스프라이트를 적용했습니다. 이걸 맵에서도 똑같이 적용했습니다.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사용자가 직접 플레이어를 움직이는 방식이기 때문에, 키보드와 마우스의 입력을 받아야했습니다.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그래서 각각 클래스에 &gt; 키 리스너를 상속받아서 오버라이딩해 키보드에 입력을 받았고,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마우스 어댑터를 상속받아서 오버라이딩했습니다.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게임을 클리어했을 때 나오는 크레딧 패널은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내용을 배열에 저장하고 화면에 보여주면서</a:t>
            </a:r>
            <a:r>
              <a:rPr lang="en-US" altLang="ko-KR"/>
              <a:t>, </a:t>
            </a:r>
            <a:r>
              <a:rPr lang="ko-KR" altLang="en-US"/>
              <a:t>화면의 </a:t>
            </a:r>
            <a:r>
              <a:rPr lang="en-US" altLang="ko-KR"/>
              <a:t>y</a:t>
            </a:r>
            <a:r>
              <a:rPr lang="ko-KR" altLang="en-US"/>
              <a:t>축을 이동시켜 영화의 크레딧처럼 화면이 올라가도록 제작해보았습니다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플레이어와 적의 기본 공격을 맞았을 때는 디크리스(decrease) 에이치피 라는 메서드를 구현했습니다.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다른 게임처럼, 연속해서 바로바로 데미지를 주지 못하도록 무적시간을 주었고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서로 일정거리 이하일 때 공격키를 눌러서 hp가 감소하도록 했습니다..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발표는 먼저 프로젝트에 대해 간단한 설명을 하고</a:t>
            </a:r>
            <a:r>
              <a:rPr lang="en-US" altLang="ko-KR"/>
              <a:t>, </a:t>
            </a:r>
            <a:r>
              <a:rPr lang="ko-KR" altLang="en-US"/>
              <a:t>프로젝트 시연을 한 후 코드리뷰를 하도록 하겠습니다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적이 플레이어를 따라갈 수 있도록 매개변수로 플레이어를 받아</a:t>
            </a:r>
            <a:r>
              <a:rPr lang="en-US" altLang="ko-KR"/>
              <a:t>, </a:t>
            </a:r>
            <a:r>
              <a:rPr lang="ko-KR" altLang="en-US"/>
              <a:t>추적이 가능해졌습니다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적이 플레이어를 공격할 수 있는 적 공격스킬을 더 넣고싶어서 플레이어를 따라다니는 유도탄을 구현했습니다.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먼저, 불릿 클래스를 따로 만들고 에너미에서 불릿을 쏘는 메서드를 구현했습니다.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플레이어를 따라가는 것은 적이 플레이어를 따라갈때 사용한 메서드를 그대로 사용했습니다.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저희팀은 일을 크게 벌리지 말자 라는 교훈아닌 교훈을 얻으며 마무리를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그래도 자바를 학습할 수 있어서 만족했고</a:t>
            </a:r>
            <a:r>
              <a:rPr lang="en-US" altLang="ko-KR"/>
              <a:t>, </a:t>
            </a:r>
            <a:r>
              <a:rPr lang="ko-KR" altLang="en-US"/>
              <a:t>앞으로도 더 공부하고 싶다는 욕심을 불러일으킨 프로젝트였습니다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발표는 여기까지입니다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저희는 이번 프로젝트에서 간단한 게임 제작을 하게 되었습니다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‘2</a:t>
            </a:r>
            <a:r>
              <a:rPr lang="ko-KR" altLang="en-US"/>
              <a:t>호선 지하철 정보처럼 정보 전달성 페이지를 만들어볼까</a:t>
            </a:r>
            <a:r>
              <a:rPr lang="en-US" altLang="ko-KR"/>
              <a:t>’ </a:t>
            </a:r>
            <a:r>
              <a:rPr lang="ko-KR" altLang="en-US"/>
              <a:t>로 의견을 나누기도 했지만</a:t>
            </a:r>
            <a:r>
              <a:rPr lang="en-US" altLang="ko-KR"/>
              <a:t>, </a:t>
            </a:r>
            <a:r>
              <a:rPr lang="ko-KR" altLang="en-US"/>
              <a:t>자바로 처음 해보는 프로젝트인 만큼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자바의 특성을 최대한 활용해서 </a:t>
            </a:r>
            <a:r>
              <a:rPr lang="en-US" altLang="ko-KR"/>
              <a:t>‘</a:t>
            </a:r>
            <a:r>
              <a:rPr lang="ko-KR" altLang="en-US"/>
              <a:t>자바를 확실히 이해해보자</a:t>
            </a:r>
            <a:r>
              <a:rPr lang="en-US" altLang="ko-KR"/>
              <a:t>’</a:t>
            </a:r>
            <a:r>
              <a:rPr lang="ko-KR" altLang="en-US"/>
              <a:t>는 걸 최종 목표로 정해두고</a:t>
            </a:r>
            <a:r>
              <a:rPr lang="en-US" altLang="ko-KR"/>
              <a:t>…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좀더 간단하고 흥미롭게 다가갈 수 있는 게임을 제작하기로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저희 팀원들 공통의 관심사인 귀멸의 칼날이라는 애니를 바탕으로 전체적인 게임을 꾸미기로 했고</a:t>
            </a:r>
            <a:r>
              <a:rPr lang="en-US" altLang="ko-KR"/>
              <a:t>, 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게임방식은 유명한 </a:t>
            </a:r>
            <a:r>
              <a:rPr lang="en-US" altLang="ko-KR"/>
              <a:t>2D</a:t>
            </a:r>
            <a:r>
              <a:rPr lang="ko-KR" altLang="en-US"/>
              <a:t>게임인 메이플스토리</a:t>
            </a:r>
            <a:r>
              <a:rPr lang="en-US" altLang="ko-KR"/>
              <a:t>, </a:t>
            </a:r>
            <a:r>
              <a:rPr lang="ko-KR" altLang="en-US"/>
              <a:t>마리오를 레퍼런스 삼아 횡이동하는 방식으로 결정했습니다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이번 프로젝트 제작에 쓰인 언어로는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&gt;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자바</a:t>
            </a:r>
            <a:r>
              <a:rPr lang="en-US" altLang="ko-KR"/>
              <a:t>, &gt;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IDE</a:t>
            </a:r>
            <a:r>
              <a:rPr lang="ko-KR" altLang="en-US"/>
              <a:t>는 인텔리제이 아이디어를 사용했고 </a:t>
            </a:r>
            <a:r>
              <a:rPr lang="en-US" altLang="ko-KR"/>
              <a:t>&gt;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형상관리도구인 깃을 사용해 깃허브에 풀</a:t>
            </a:r>
            <a:r>
              <a:rPr lang="en-US" altLang="ko-KR"/>
              <a:t>, </a:t>
            </a:r>
            <a:r>
              <a:rPr lang="ko-KR" altLang="en-US"/>
              <a:t>푸쉬를 하면서 서로의 코드를 공유했습니다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전체 게임의 흐름이 어떻게 흘러가는지 정하기 위해 흐름도를 만들어봤습니다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메인화면에서 </a:t>
            </a:r>
            <a:r>
              <a:rPr lang="en-US" altLang="ko-KR"/>
              <a:t>3</a:t>
            </a:r>
            <a:r>
              <a:rPr lang="ko-KR" altLang="en-US"/>
              <a:t>개의 버튼을 통해 </a:t>
            </a:r>
            <a:r>
              <a:rPr lang="en-US" altLang="ko-KR"/>
              <a:t>3</a:t>
            </a:r>
            <a:r>
              <a:rPr lang="ko-KR" altLang="en-US"/>
              <a:t>개의 패널로 이동할 수 있게끔 했고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게임에서 </a:t>
            </a:r>
            <a:r>
              <a:rPr lang="en-US" altLang="ko-KR"/>
              <a:t>HP</a:t>
            </a:r>
            <a:r>
              <a:rPr lang="ko-KR" altLang="en-US"/>
              <a:t>가 모두 닳아 실패하면 메인화면으로 자동 이동됩니다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그리고 게임을 클리어하면</a:t>
            </a:r>
            <a:r>
              <a:rPr lang="en-US" altLang="ko-KR"/>
              <a:t>, </a:t>
            </a:r>
            <a:r>
              <a:rPr lang="ko-KR" altLang="en-US"/>
              <a:t>크레딧 화면이 나오고</a:t>
            </a:r>
            <a:r>
              <a:rPr lang="en-US" altLang="ko-KR"/>
              <a:t>,</a:t>
            </a:r>
            <a:r>
              <a:rPr lang="ko-KR" altLang="en-US"/>
              <a:t> 게임이 완전히 끝났다는 것을 보여주기 위해 메인화면으로 돌아갑니다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먼저 게임을 시연하도록 하겠습니다</a:t>
            </a:r>
            <a:r>
              <a:rPr lang="en-US" altLang="ko-KR"/>
              <a:t>~~~~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이번 프로젝트는 저희가 자바의 기초만 배우고 바로 해야 하는 상황이었기 때문에 자바의 세 가지 특성인 상속, 캡슐화, 다형성을 적극적으로 사용해 보았습니다. 먼저 유저가 컨트롤 할 수 있는 플레이어는 총 세 명의 캐릭터로 구현하고, 적도 세 개의 객체를 구현하기로 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때문에, 플레이어와 에너미라는 부모클래스를 만들어 그 안에 플레이어와 적의 공통된 특성을 정의했습니다.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그리고, 그 부모클래스를 상속받아 각각 다른 초기값이나 스킬을 구현했습니다.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또한 캡슐화는 데이터와 동작을 하나의 클래스 단위로 묶어서 사용했습니다,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캡슐화의 목적인 정보은닉을 하기 위해 접근 제어자는 private를 쓰고, getter, setter를 사용해 객체 내부 상태를 안전하게 변경하도록 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다형성은 오버라이딩을 많이 사용했고 오버로딩은 딱히 사용할 일이 없어 사용하지 않았습니다…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이렇게 세 가지 특성을 사용해서 코드를 작성하니 코드의 구조를 확인하기 쉬웠고 유지보수도 쉽게 되었다고 생각합니다….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자바의 특성을 활용하기 위해 어윈으로 모델링 작업을 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 각각의 클래스에 필요한 필드와 메서드들을 정의하고, 슈퍼클래스가 되는 클래스를 지정했습니다.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마저 코드를 보며 설명하도록 하겠습니다. &gt;  우선 슈퍼클래스는 총 세 가지 만들었습니다.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Player를 3가지 캐릭터로 만들어야 했기 때문에 Player라는 첫 번째 슈퍼클래스를 만들었습니다.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플레이어 클래스 안에 공통적으로 사용되는 x, y 좌표와 체력, 좌우이동 필드를 정의했고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플레이어의 방향 움직임을 제어하는 무브레프트와 무브라이트, 체력 감소 메서드를 공통으로 정의했습니다. &gt;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&gt;&gt;&gt; 실제로 구현되는 객체인 엄지로(PlayerU), 목고쿠(PlayerM) 의 코드를 보시면익스텐드 키워드를 사용해 부모클래스를 상속받고있습니다.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A914CCAC-8608-491A-B384-B830AAFCB6B8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C617E-AB10-59FD-2E63-D4338497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A49DE-00B7-63F6-91A5-2F58852F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D3475-B7C5-BF40-0D26-ACBDA114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2F23C-83CA-2E72-3C3A-CFF3F5D0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EABC2-9EFA-00A1-2EFD-B598AEB0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37CB3-E9A7-E056-D6DB-C164FC3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2AFE61-17B4-50FD-F904-38AC2090C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F3BE2-3238-0159-9A04-A57DE5C1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897C5-239B-BA50-C0C6-7BA6A6FC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10EA-3781-EC7C-8EE4-D67AA21E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3EF590-A85A-EB9C-F899-9A545A707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701B3-30C0-47C9-5E47-8B8523CF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2BFAD-85AB-505C-C94A-01F3C0A1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40A7C-EE1D-5AFF-711A-CAB2657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12B49-B189-1239-1CDE-16EFB73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53B7-6540-6CE8-D50C-162359B9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AE2D-3168-1938-8571-E3B246C4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07042-E0E9-3955-0C43-5A7BB9A2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E278C-FA1E-94AF-0177-E2F8470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CF7FB-F232-2033-B2B1-10E13A29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A082-EB8C-3EA8-248E-9FED54E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53FCC-181C-F470-8590-D05A7E64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2BF43-2BB8-92A5-B233-8F531438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19D80-04F3-39F3-AC26-33347316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BF2E-FB66-2F36-1103-622D5778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2D8E-B93B-9EBB-F2AD-6DDEF85A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D6A51-4FBA-6940-D4DA-62F36F1D0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B108C-120A-1170-309F-FD7DA96C6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C59B2-C41B-9A29-EF65-8A8DE4E8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AF5B4-3B2D-CCE2-98AB-A52A7C5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8FB83-FF37-B197-F4AE-E1287DAF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8668-5553-9690-3FDB-D7D9C6A8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A5016-7C12-55DB-6207-C73E5E92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1269D-ED0B-A0EC-2F78-16F80922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5EF029-3AAD-9DEB-1A19-1CB0E362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8BE6F-0D2A-48CC-091A-59DC2E22B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578553-7C37-7547-C639-72BEE63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9BC59-A28B-432D-8F09-135D10BA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69F84-23B5-2279-737B-B7D1C3E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B6A7F-76BF-8D44-94FA-049192C3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5184B-6833-8E9C-0592-E41A90B0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D4387D-BE57-001E-4DBA-BBDEC67F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840AF-0BE4-8818-21A1-436449D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9E2BC-6DAF-0CCE-A784-7243D7E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06059-415B-1201-BD37-1B39D5C6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DBEAD-4432-3858-C2FC-3D9806CD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E9A16-4A63-7A7F-90FA-5EF0F259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46CD-AD5B-8323-4903-041CDD64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FA20F-C207-4759-02CB-B93786E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2B030-60F1-2A5D-7B54-B5BCFBD2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5DC47-A34D-FDDE-7A28-5578E67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05D22-312F-C236-6D9C-830934FF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EFEF3-9A92-26EE-027F-9795A9CC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A2D084-8D0B-0AA3-E813-9583958AF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C883A-B052-35C5-E43F-6ECBD0C5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0F6F6-91BE-3C61-041F-1FE49E64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0C0A6-A40F-4280-D83D-19770F31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7CD62-AD6A-E544-3564-F146C5B7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884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FAAB2-555E-E6BB-3873-434B7E37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13EEA-3310-E6E8-9196-40ED2D80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06E43-2374-7368-CA31-9EBCA5B1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B301-1662-484E-B5EA-7B279DE536D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329EF-E36E-B782-9FEE-93DFE521B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BC5A-5585-52DC-1122-10E8ED59D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45F3-EF79-4C81-AC9D-79CDF053E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208A34-280E-1377-2B64-69D1D2B57153}"/>
              </a:ext>
            </a:extLst>
          </p:cNvPr>
          <p:cNvSpPr txBox="1"/>
          <p:nvPr/>
        </p:nvSpPr>
        <p:spPr>
          <a:xfrm>
            <a:off x="5237018" y="5653626"/>
            <a:ext cx="676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팀장 이유진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2F2"/>
              </a:solidFill>
              <a:latin typeface="DOSPilgi" panose="02000604000000000000" pitchFamily="2" charset="-128"/>
              <a:ea typeface="DOSPilgi" panose="02000604000000000000" pitchFamily="2" charset="-128"/>
              <a:cs typeface="DOSPilgi" panose="02000604000000000000" pitchFamily="2" charset="-128"/>
            </a:endParaRPr>
          </a:p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팀원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김경목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엄세영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임수진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F2F2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최진용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F2F2"/>
              </a:solidFill>
              <a:latin typeface="DOSPilgi" panose="02000604000000000000" pitchFamily="2" charset="-128"/>
              <a:ea typeface="DOSPilgi" panose="02000604000000000000" pitchFamily="2" charset="-128"/>
              <a:cs typeface="DOSPilgi" panose="02000604000000000000" pitchFamily="2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4653B3-F259-123B-3780-378EEB4BD671}"/>
              </a:ext>
            </a:extLst>
          </p:cNvPr>
          <p:cNvSpPr/>
          <p:nvPr/>
        </p:nvSpPr>
        <p:spPr>
          <a:xfrm>
            <a:off x="6046787" y="2008187"/>
            <a:ext cx="98426" cy="9842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85" y="1475277"/>
            <a:ext cx="4188430" cy="38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137243" y="1027839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슈퍼클래스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서브클래스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32" y="2400126"/>
            <a:ext cx="9625651" cy="27953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73AE18-5A5B-4719-8614-544005B9C2B5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유산의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13431" y="4353464"/>
            <a:ext cx="1444369" cy="27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61731" y="4077779"/>
            <a:ext cx="1444369" cy="27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137243" y="1027839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슈퍼클래스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서브클래스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" y="2242097"/>
            <a:ext cx="11344275" cy="3838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18EB61-A135-4D7C-A85E-41460884AB80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유산의 흐름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90181" y="4972589"/>
            <a:ext cx="2911219" cy="27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957708" y="1027839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캡슐화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Getter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setter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)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88" y="2066949"/>
            <a:ext cx="6106823" cy="44806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43B356-ADAD-4FE6-8C16-E297DE1626B5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캡슐화의 장막</a:t>
            </a:r>
          </a:p>
        </p:txBody>
      </p:sp>
    </p:spTree>
    <p:extLst>
      <p:ext uri="{BB962C8B-B14F-4D97-AF65-F5344CB8AC3E}">
        <p14:creationId xmlns:p14="http://schemas.microsoft.com/office/powerpoint/2010/main" val="30491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957708" y="1027839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다형성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DOSPilgi" panose="02000604000000000000" pitchFamily="2" charset="-128"/>
                <a:cs typeface="DOSPilgi" panose="02000604000000000000" pitchFamily="2" charset="-128"/>
              </a:rPr>
              <a:t>( Overriding )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DOSPilgi" panose="02000604000000000000" pitchFamily="2" charset="-128"/>
              <a:cs typeface="DOSPilgi" panose="02000604000000000000" pitchFamily="2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519276"/>
            <a:ext cx="11210925" cy="2800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2B9D75-C326-4234-BDC0-40D8271E6565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형태의 무한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34293" y="2803334"/>
            <a:ext cx="1747782" cy="41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4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94169" y="1027839"/>
            <a:ext cx="5207871" cy="513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자바 </a:t>
            </a:r>
            <a:r>
              <a:rPr lang="en-US" altLang="ko-KR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–</a:t>
            </a: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/>
                <a:ea typeface="G마켓 산스 TTF Bold"/>
              </a:rPr>
              <a:t>캐릭터 바닥</a:t>
            </a:r>
            <a:r>
              <a:rPr lang="en-US" altLang="ko-KR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/>
                <a:ea typeface="G마켓 산스 TTF Bold"/>
              </a:rPr>
              <a:t>벽 충돌 구현</a:t>
            </a:r>
            <a:endParaRPr lang="ko-KR" altLang="en-US" sz="2800">
              <a:solidFill>
                <a:srgbClr val="ff000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제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8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형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결속의 천막</a:t>
            </a:r>
            <a:endParaRPr lang="ko-KR" altLang="en-US" sz="1400">
              <a:solidFill>
                <a:srgbClr val="1a1436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8854" y="1768200"/>
            <a:ext cx="4381801" cy="4492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62529" y="2417571"/>
            <a:ext cx="2566933" cy="22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62529" y="4100514"/>
            <a:ext cx="3648126" cy="1409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22744" y="1768200"/>
            <a:ext cx="5746509" cy="4294823"/>
          </a:xfrm>
          <a:prstGeom prst="rect">
            <a:avLst/>
          </a:prstGeom>
        </p:spPr>
      </p:pic>
      <p:pic>
        <p:nvPicPr>
          <p:cNvPr id="14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05526" y="1551059"/>
            <a:ext cx="6580946" cy="48472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1"/>
      <p:bldP spid="10" grpId="1" animBg="1" autoUpdate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773366" y="1027839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패널이동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3AC9A-15E5-4EE4-B79C-4457D2FE6ACA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길잡이의 부름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3" y="1697355"/>
            <a:ext cx="4153562" cy="49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4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6218" y="1474857"/>
            <a:ext cx="3130083" cy="4695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9885" y="1027839"/>
            <a:ext cx="6393179" cy="513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자바 </a:t>
            </a:r>
            <a:r>
              <a:rPr lang="en-US" altLang="ko-KR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–</a:t>
            </a: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 </a:t>
            </a: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/>
                <a:ea typeface="G마켓 산스 TTF Bold"/>
              </a:rPr>
              <a:t>배열을 이용한 스프라이트 이미지</a:t>
            </a:r>
            <a:endParaRPr lang="ko-KR" altLang="en-US" sz="2800">
              <a:solidFill>
                <a:srgbClr val="ff000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제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10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형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영혼의 형상</a:t>
            </a:r>
            <a:endParaRPr lang="ko-KR" altLang="en-US" sz="1400">
              <a:solidFill>
                <a:srgbClr val="1a1436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8902" y="1682751"/>
            <a:ext cx="4857749" cy="48577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33383" y="1599955"/>
            <a:ext cx="3877233" cy="311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5301" y="2186785"/>
            <a:ext cx="11290001" cy="405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26342" y="2161385"/>
            <a:ext cx="3891316" cy="3991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7316" y="1498356"/>
            <a:ext cx="2772162" cy="479174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3535853" y="1027839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키보드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마우스 입력 받기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805508"/>
            <a:ext cx="2879494" cy="47376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81" y="2007918"/>
            <a:ext cx="4971790" cy="45051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F9ED8E-10FE-4B52-9B43-635D706557AC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11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무형의 수련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1392" y="2165159"/>
            <a:ext cx="1966857" cy="41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11711" y="2165159"/>
            <a:ext cx="2244454" cy="41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593835" y="1027839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크레딧패널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8B82DD-00F1-41A8-8254-D0B111C5F9AD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12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비상의 행진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30" y="2357437"/>
            <a:ext cx="7543208" cy="36147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52842" y="4724400"/>
            <a:ext cx="283363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3356318" y="1027839"/>
            <a:ext cx="5479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플레이어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에너미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체력 깎기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89" y="2062973"/>
            <a:ext cx="9959798" cy="44187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EF9ED8E-10FE-4B52-9B43-635D706557AC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13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물갈퀴 일격</a:t>
            </a:r>
          </a:p>
        </p:txBody>
      </p:sp>
    </p:spTree>
    <p:extLst>
      <p:ext uri="{BB962C8B-B14F-4D97-AF65-F5344CB8AC3E}">
        <p14:creationId xmlns:p14="http://schemas.microsoft.com/office/powerpoint/2010/main" val="25501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67D1AD-F3AF-DBCA-0D5E-1D42FFE1022C}"/>
              </a:ext>
            </a:extLst>
          </p:cNvPr>
          <p:cNvSpPr txBox="1"/>
          <p:nvPr/>
        </p:nvSpPr>
        <p:spPr>
          <a:xfrm>
            <a:off x="720000" y="720000"/>
            <a:ext cx="1664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08A34-280E-1377-2B64-69D1D2B57153}"/>
              </a:ext>
            </a:extLst>
          </p:cNvPr>
          <p:cNvSpPr txBox="1"/>
          <p:nvPr/>
        </p:nvSpPr>
        <p:spPr>
          <a:xfrm>
            <a:off x="3893752" y="1933492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프로젝트 시연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FD8F97-FADC-15F0-E394-FBC384DDE27C}"/>
              </a:ext>
            </a:extLst>
          </p:cNvPr>
          <p:cNvSpPr/>
          <p:nvPr/>
        </p:nvSpPr>
        <p:spPr>
          <a:xfrm>
            <a:off x="3090122" y="1108877"/>
            <a:ext cx="661988" cy="376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DEFD4-81E3-3C23-7CDF-33E31F2826AB}"/>
              </a:ext>
            </a:extLst>
          </p:cNvPr>
          <p:cNvSpPr txBox="1"/>
          <p:nvPr/>
        </p:nvSpPr>
        <p:spPr>
          <a:xfrm>
            <a:off x="3903996" y="272386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코드 리뷰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6C7B6-4BBC-3C23-E78C-FB61A7B5805F}"/>
              </a:ext>
            </a:extLst>
          </p:cNvPr>
          <p:cNvSpPr/>
          <p:nvPr/>
        </p:nvSpPr>
        <p:spPr>
          <a:xfrm>
            <a:off x="3090122" y="1914651"/>
            <a:ext cx="661988" cy="376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51FD1-7546-2201-B911-714D06445FE9}"/>
              </a:ext>
            </a:extLst>
          </p:cNvPr>
          <p:cNvSpPr txBox="1"/>
          <p:nvPr/>
        </p:nvSpPr>
        <p:spPr>
          <a:xfrm>
            <a:off x="3893752" y="35638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마치며</a:t>
            </a:r>
            <a:r>
              <a:rPr lang="en-US" altLang="ko-KR" sz="16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…</a:t>
            </a:r>
            <a:endParaRPr lang="ko-KR" altLang="en-US" sz="16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DOSPilgi" panose="02000604000000000000" pitchFamily="2" charset="-128"/>
              <a:ea typeface="DOSPilgi" panose="02000604000000000000" pitchFamily="2" charset="-128"/>
              <a:cs typeface="DOSPilgi" panose="02000604000000000000" pitchFamily="2" charset="-128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EE4401-AB59-D62F-0922-ACB123BD4424}"/>
              </a:ext>
            </a:extLst>
          </p:cNvPr>
          <p:cNvSpPr/>
          <p:nvPr/>
        </p:nvSpPr>
        <p:spPr>
          <a:xfrm>
            <a:off x="3090122" y="2720425"/>
            <a:ext cx="661988" cy="376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E4401-AB59-D62F-0922-ACB123BD4424}"/>
              </a:ext>
            </a:extLst>
          </p:cNvPr>
          <p:cNvSpPr/>
          <p:nvPr/>
        </p:nvSpPr>
        <p:spPr>
          <a:xfrm>
            <a:off x="3090122" y="3526199"/>
            <a:ext cx="661988" cy="376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 lang="ko-KR" altLang="en-US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3752" y="1108877"/>
            <a:ext cx="182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OSPilgi" panose="02000604000000000000" pitchFamily="2" charset="-128"/>
                <a:ea typeface="DOSPilgi" panose="02000604000000000000" pitchFamily="2" charset="-128"/>
                <a:cs typeface="DOSPilgi" panose="02000604000000000000" pitchFamily="2" charset="-128"/>
              </a:rPr>
              <a:t>프로젝트 설명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3077512" y="1691085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3077512" y="2514045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3090122" y="3282858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3090122" y="4101776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72" y="4191278"/>
            <a:ext cx="4736098" cy="26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372623" y="1027839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플레이어 추적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9ED8E-10FE-4B52-9B43-635D706557AC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13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물갈퀴 일격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17" y="2169216"/>
            <a:ext cx="8425964" cy="14934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017" y="3956011"/>
            <a:ext cx="8425964" cy="21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3253729" y="1027839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플레이어를 추적하는 </a:t>
            </a:r>
            <a:r>
              <a:rPr lang="ko-KR" altLang="en-US" sz="28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유도탄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983105"/>
            <a:ext cx="5676689" cy="38176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926" y="1983105"/>
            <a:ext cx="4890826" cy="38176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F9ED8E-10FE-4B52-9B43-635D706557AC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13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물갈퀴 일격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67029" y="2566988"/>
            <a:ext cx="1713371" cy="133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4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2030755" y="5127983"/>
            <a:ext cx="8108438" cy="8346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0685" y="1027839"/>
            <a:ext cx="1221105" cy="513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/>
                <a:ea typeface="G마켓 산스 TTF Bold"/>
              </a:rPr>
              <a:t>마치며</a:t>
            </a:r>
            <a:endParaRPr lang="ko-KR" altLang="en-US" sz="28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22956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제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14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형 </a:t>
            </a:r>
            <a:r>
              <a:rPr lang="en-US" altLang="ko-KR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/>
                <a:ea typeface="G마켓 산스 TTF Bold"/>
              </a:rPr>
              <a:t>결승의 환혼</a:t>
            </a:r>
            <a:endParaRPr lang="ko-KR" altLang="en-US" sz="14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0774" y="1636232"/>
            <a:ext cx="7410451" cy="3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14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/>
                <a:ea typeface="G마켓 산스 TTF Medium"/>
              </a:rPr>
              <a:t>일을 크게 벌리지 말자</a:t>
            </a:r>
            <a:endParaRPr lang="ko-KR" altLang="en-US" sz="1400">
              <a:ln w="9525"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51304" y="2054921"/>
            <a:ext cx="8108438" cy="11167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1370" y="2111086"/>
            <a:ext cx="1778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1 .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2434" y="3208355"/>
            <a:ext cx="1196386" cy="39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2 .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30755" y="3627693"/>
            <a:ext cx="8108438" cy="7538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2434" y="3655493"/>
            <a:ext cx="1196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3 .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2324" y="2108899"/>
            <a:ext cx="6167999" cy="100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처음에 너무 스케일을 크게 벌려서 완성품이 제대로 나오지않아 아쉬웠다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. </a:t>
            </a: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하지만 자바를 학습할 수 있어서 만족했다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5587" y="3203161"/>
            <a:ext cx="7168894" cy="39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자바로 할 수 있는 것이 무궁무진하다는 것을 깨달았다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28820" y="3642462"/>
            <a:ext cx="6686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뒤늦게 깨달아서 너무 아쉽지만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더 공부하고 싶다는 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욕심이 생겼다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32434" y="4398503"/>
            <a:ext cx="1196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4 .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28820" y="4409300"/>
            <a:ext cx="7168892" cy="6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팀원들 덕분에 협동심을 통해 팀워크를 더 쌓을 수 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/>
              <a:ea typeface="G마켓 산스 TTF Medium"/>
            </a:endParaRPr>
          </a:p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있었다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/>
                <a:ea typeface="G마켓 산스 TTF Medium"/>
              </a:rPr>
              <a:t>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2434" y="5144986"/>
            <a:ext cx="1196386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5 .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28820" y="5166580"/>
            <a:ext cx="6686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우리팀이 공통된 관심사를 가지고 있어서 좋았다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  <a:p>
            <a:pPr lvl="0">
              <a:defRPr lang="ko-KR" altLang="en-US"/>
            </a:pPr>
            <a:r>
              <a:rPr lang="ko-KR" altLang="en-US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코딩의 호흡 파이팅</a:t>
            </a:r>
            <a:r>
              <a:rPr lang="en-US" altLang="ko-KR" sz="2000">
                <a:ln w="9525"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/>
                <a:ea typeface="G마켓 산스 TTF Medium"/>
              </a:rPr>
              <a:t>~</a:t>
            </a:r>
            <a:endParaRPr lang="ko-KR" altLang="en-US" sz="2000">
              <a:ln w="9525"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Medium"/>
              <a:ea typeface="G마켓 산스 TTF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071520" y="3209064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28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FD8F97-FADC-15F0-E394-FBC384DDE27C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비호의 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064308" y="1027839"/>
            <a:ext cx="206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코딩의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4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선정 과정</a:t>
            </a:r>
            <a:endParaRPr lang="en-US" altLang="ko-KR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2578217" y="2497420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8AB7956-38F9-6BD6-5B47-1E7FD3A8E985}"/>
              </a:ext>
            </a:extLst>
          </p:cNvPr>
          <p:cNvSpPr/>
          <p:nvPr/>
        </p:nvSpPr>
        <p:spPr>
          <a:xfrm rot="5400000">
            <a:off x="2525151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3054E9-C43B-075D-FBF2-52E5AEE389AA}"/>
              </a:ext>
            </a:extLst>
          </p:cNvPr>
          <p:cNvSpPr/>
          <p:nvPr/>
        </p:nvSpPr>
        <p:spPr>
          <a:xfrm rot="5400000">
            <a:off x="9621276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6E846C6-EDBB-E52B-D360-6D3CAAFEE9AB}"/>
              </a:ext>
            </a:extLst>
          </p:cNvPr>
          <p:cNvSpPr/>
          <p:nvPr/>
        </p:nvSpPr>
        <p:spPr>
          <a:xfrm>
            <a:off x="1610073" y="3190875"/>
            <a:ext cx="1847850" cy="1847850"/>
          </a:xfrm>
          <a:prstGeom prst="ellips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239BE4-FD62-B8D6-86EC-17D67B605820}"/>
              </a:ext>
            </a:extLst>
          </p:cNvPr>
          <p:cNvSpPr/>
          <p:nvPr/>
        </p:nvSpPr>
        <p:spPr>
          <a:xfrm>
            <a:off x="3984742" y="3190875"/>
            <a:ext cx="1847850" cy="18478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F6F305-CDEE-6AE7-EF96-120F35C4FF97}"/>
              </a:ext>
            </a:extLst>
          </p:cNvPr>
          <p:cNvSpPr/>
          <p:nvPr/>
        </p:nvSpPr>
        <p:spPr>
          <a:xfrm>
            <a:off x="6359411" y="3190875"/>
            <a:ext cx="1847850" cy="18478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D77CA61-8B0F-D279-2BDA-43BFF53BD906}"/>
              </a:ext>
            </a:extLst>
          </p:cNvPr>
          <p:cNvSpPr/>
          <p:nvPr/>
        </p:nvSpPr>
        <p:spPr>
          <a:xfrm>
            <a:off x="8734079" y="3190875"/>
            <a:ext cx="1847850" cy="1847850"/>
          </a:xfrm>
          <a:prstGeom prst="ellipse">
            <a:avLst/>
          </a:prstGeom>
          <a:noFill/>
          <a:ln>
            <a:solidFill>
              <a:srgbClr val="48D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3E437-258F-6614-573C-7ACE54C8E098}"/>
              </a:ext>
            </a:extLst>
          </p:cNvPr>
          <p:cNvSpPr txBox="1"/>
          <p:nvPr/>
        </p:nvSpPr>
        <p:spPr>
          <a:xfrm>
            <a:off x="1782152" y="4001698"/>
            <a:ext cx="1507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게임을 만들자</a:t>
            </a:r>
            <a:r>
              <a:rPr lang="en-US" altLang="ko-KR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9E524-DEE9-19D5-CFDB-C7D2D7587925}"/>
              </a:ext>
            </a:extLst>
          </p:cNvPr>
          <p:cNvSpPr txBox="1"/>
          <p:nvPr/>
        </p:nvSpPr>
        <p:spPr>
          <a:xfrm>
            <a:off x="4154311" y="3883967"/>
            <a:ext cx="150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공통된 관심사인</a:t>
            </a:r>
            <a:endParaRPr lang="en-US" altLang="ko-KR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귀</a:t>
            </a:r>
            <a:r>
              <a:rPr lang="ko-KR" altLang="en-US" sz="12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ㅇ</a:t>
            </a:r>
            <a:r>
              <a:rPr lang="ko-KR" altLang="en-US" sz="12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r>
              <a:rPr lang="ko-KR" altLang="en-US" sz="12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칼ㅇ</a:t>
            </a:r>
            <a:r>
              <a:rPr lang="ko-KR" altLang="en-US" sz="12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배경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24CEF-5EC1-7CB0-42AA-40E6F02C2278}"/>
              </a:ext>
            </a:extLst>
          </p:cNvPr>
          <p:cNvSpPr txBox="1"/>
          <p:nvPr/>
        </p:nvSpPr>
        <p:spPr>
          <a:xfrm>
            <a:off x="6437768" y="3909366"/>
            <a:ext cx="169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간단한 이동이</a:t>
            </a:r>
            <a:r>
              <a:rPr lang="en-US" altLang="ko-KR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가능한</a:t>
            </a:r>
            <a:endParaRPr lang="en-US" altLang="ko-KR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게임을 만들자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CB698-5EA7-3094-EFD3-9A5FBBFBA60E}"/>
              </a:ext>
            </a:extLst>
          </p:cNvPr>
          <p:cNvSpPr txBox="1"/>
          <p:nvPr/>
        </p:nvSpPr>
        <p:spPr>
          <a:xfrm>
            <a:off x="8903446" y="3909366"/>
            <a:ext cx="150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자바를 </a:t>
            </a:r>
            <a:r>
              <a:rPr lang="ko-KR" altLang="en-US" sz="12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스킬풀하게</a:t>
            </a:r>
            <a:endParaRPr lang="en-US" altLang="ko-KR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다뤄보자</a:t>
            </a:r>
            <a:r>
              <a:rPr lang="en-US" altLang="ko-KR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6DCDF74-A514-7552-3D24-3DF656E4453E}"/>
              </a:ext>
            </a:extLst>
          </p:cNvPr>
          <p:cNvSpPr/>
          <p:nvPr/>
        </p:nvSpPr>
        <p:spPr>
          <a:xfrm>
            <a:off x="3572107" y="4089400"/>
            <a:ext cx="298450" cy="50800"/>
          </a:xfrm>
          <a:custGeom>
            <a:avLst/>
            <a:gdLst>
              <a:gd name="connsiteX0" fmla="*/ 0 w 298450"/>
              <a:gd name="connsiteY0" fmla="*/ 50800 h 50800"/>
              <a:gd name="connsiteX1" fmla="*/ 298450 w 298450"/>
              <a:gd name="connsiteY1" fmla="*/ 50800 h 50800"/>
              <a:gd name="connsiteX2" fmla="*/ 247650 w 298450"/>
              <a:gd name="connsiteY2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50800">
                <a:moveTo>
                  <a:pt x="0" y="50800"/>
                </a:moveTo>
                <a:lnTo>
                  <a:pt x="298450" y="50800"/>
                </a:lnTo>
                <a:lnTo>
                  <a:pt x="247650" y="0"/>
                </a:lnTo>
              </a:path>
            </a:pathLst>
          </a:cu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D96741C3-D8DA-6DB5-F75B-397BA7071081}"/>
              </a:ext>
            </a:extLst>
          </p:cNvPr>
          <p:cNvSpPr/>
          <p:nvPr/>
        </p:nvSpPr>
        <p:spPr>
          <a:xfrm>
            <a:off x="5946776" y="4089400"/>
            <a:ext cx="298450" cy="50800"/>
          </a:xfrm>
          <a:custGeom>
            <a:avLst/>
            <a:gdLst>
              <a:gd name="connsiteX0" fmla="*/ 0 w 298450"/>
              <a:gd name="connsiteY0" fmla="*/ 50800 h 50800"/>
              <a:gd name="connsiteX1" fmla="*/ 298450 w 298450"/>
              <a:gd name="connsiteY1" fmla="*/ 50800 h 50800"/>
              <a:gd name="connsiteX2" fmla="*/ 247650 w 298450"/>
              <a:gd name="connsiteY2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50800">
                <a:moveTo>
                  <a:pt x="0" y="50800"/>
                </a:moveTo>
                <a:lnTo>
                  <a:pt x="298450" y="50800"/>
                </a:lnTo>
                <a:lnTo>
                  <a:pt x="247650" y="0"/>
                </a:lnTo>
              </a:path>
            </a:pathLst>
          </a:cu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EB8D403-071D-DEE3-DDB2-28363A2654C2}"/>
              </a:ext>
            </a:extLst>
          </p:cNvPr>
          <p:cNvSpPr/>
          <p:nvPr/>
        </p:nvSpPr>
        <p:spPr>
          <a:xfrm>
            <a:off x="8321388" y="4089400"/>
            <a:ext cx="298450" cy="50800"/>
          </a:xfrm>
          <a:custGeom>
            <a:avLst/>
            <a:gdLst>
              <a:gd name="connsiteX0" fmla="*/ 0 w 298450"/>
              <a:gd name="connsiteY0" fmla="*/ 50800 h 50800"/>
              <a:gd name="connsiteX1" fmla="*/ 298450 w 298450"/>
              <a:gd name="connsiteY1" fmla="*/ 50800 h 50800"/>
              <a:gd name="connsiteX2" fmla="*/ 247650 w 298450"/>
              <a:gd name="connsiteY2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50800">
                <a:moveTo>
                  <a:pt x="0" y="50800"/>
                </a:moveTo>
                <a:lnTo>
                  <a:pt x="298450" y="50800"/>
                </a:lnTo>
                <a:lnTo>
                  <a:pt x="247650" y="0"/>
                </a:lnTo>
              </a:path>
            </a:pathLst>
          </a:cu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CA4D1-7670-0B33-1CBA-F2376F7631AA}"/>
              </a:ext>
            </a:extLst>
          </p:cNvPr>
          <p:cNvSpPr txBox="1"/>
          <p:nvPr/>
        </p:nvSpPr>
        <p:spPr>
          <a:xfrm>
            <a:off x="1695451" y="5291895"/>
            <a:ext cx="68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첫번째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37A2F2F-DDC7-8095-8941-A13825EE3E57}"/>
              </a:ext>
            </a:extLst>
          </p:cNvPr>
          <p:cNvCxnSpPr>
            <a:cxnSpLocks/>
          </p:cNvCxnSpPr>
          <p:nvPr/>
        </p:nvCxnSpPr>
        <p:spPr>
          <a:xfrm>
            <a:off x="1610073" y="5568894"/>
            <a:ext cx="18468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EEEE7F-0CFF-0C6E-3ECE-65A1453D248B}"/>
              </a:ext>
            </a:extLst>
          </p:cNvPr>
          <p:cNvSpPr/>
          <p:nvPr/>
        </p:nvSpPr>
        <p:spPr>
          <a:xfrm>
            <a:off x="1610073" y="5387705"/>
            <a:ext cx="85378" cy="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B9BB0-8E9C-15AE-6E3E-DD5C9EEFCEA0}"/>
              </a:ext>
            </a:extLst>
          </p:cNvPr>
          <p:cNvSpPr txBox="1"/>
          <p:nvPr/>
        </p:nvSpPr>
        <p:spPr>
          <a:xfrm>
            <a:off x="1610072" y="5658420"/>
            <a:ext cx="1846799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간단한 정보전달보다는</a:t>
            </a:r>
            <a:endParaRPr lang="en-US" altLang="ko-KR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우리가 쉽고 </a:t>
            </a:r>
            <a:r>
              <a:rPr lang="ko-KR" altLang="en-US" sz="10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재밌게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자바를 </a:t>
            </a:r>
            <a:endParaRPr lang="en-US" altLang="ko-KR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이해할 수 있도록 하자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E0979A-F49E-D97A-3603-26F2D105226A}"/>
              </a:ext>
            </a:extLst>
          </p:cNvPr>
          <p:cNvSpPr txBox="1"/>
          <p:nvPr/>
        </p:nvSpPr>
        <p:spPr>
          <a:xfrm>
            <a:off x="4070121" y="5291895"/>
            <a:ext cx="68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EE9E69A-5CF6-C2FA-D9DD-92C310910B34}"/>
              </a:ext>
            </a:extLst>
          </p:cNvPr>
          <p:cNvCxnSpPr>
            <a:cxnSpLocks/>
          </p:cNvCxnSpPr>
          <p:nvPr/>
        </p:nvCxnSpPr>
        <p:spPr>
          <a:xfrm>
            <a:off x="3984743" y="5568894"/>
            <a:ext cx="18468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849D3C-C3A6-C5F3-25C5-3F26EF6CD76E}"/>
              </a:ext>
            </a:extLst>
          </p:cNvPr>
          <p:cNvSpPr/>
          <p:nvPr/>
        </p:nvSpPr>
        <p:spPr>
          <a:xfrm>
            <a:off x="3984743" y="5387705"/>
            <a:ext cx="85378" cy="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E3E163-A609-CCB7-929D-6EB77D67EC9D}"/>
              </a:ext>
            </a:extLst>
          </p:cNvPr>
          <p:cNvSpPr txBox="1"/>
          <p:nvPr/>
        </p:nvSpPr>
        <p:spPr>
          <a:xfrm>
            <a:off x="3984742" y="5658420"/>
            <a:ext cx="1846799" cy="25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MZ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겨냥해볼까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746402-6359-F3A1-32D5-46F660E3CA21}"/>
              </a:ext>
            </a:extLst>
          </p:cNvPr>
          <p:cNvSpPr txBox="1"/>
          <p:nvPr/>
        </p:nvSpPr>
        <p:spPr>
          <a:xfrm>
            <a:off x="6445839" y="5291895"/>
            <a:ext cx="68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세번째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71F576-B950-8ABC-5829-88AAC89C2124}"/>
              </a:ext>
            </a:extLst>
          </p:cNvPr>
          <p:cNvCxnSpPr>
            <a:cxnSpLocks/>
          </p:cNvCxnSpPr>
          <p:nvPr/>
        </p:nvCxnSpPr>
        <p:spPr>
          <a:xfrm>
            <a:off x="6360461" y="5568894"/>
            <a:ext cx="18468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8E1754-80D2-ED87-D130-F4657A122F41}"/>
              </a:ext>
            </a:extLst>
          </p:cNvPr>
          <p:cNvSpPr/>
          <p:nvPr/>
        </p:nvSpPr>
        <p:spPr>
          <a:xfrm>
            <a:off x="6360461" y="5387705"/>
            <a:ext cx="85378" cy="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3DEDAB-98CD-8D25-54AF-009E95A13D94}"/>
              </a:ext>
            </a:extLst>
          </p:cNvPr>
          <p:cNvSpPr txBox="1"/>
          <p:nvPr/>
        </p:nvSpPr>
        <p:spPr>
          <a:xfrm>
            <a:off x="6360460" y="5658420"/>
            <a:ext cx="1846799" cy="43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XX</a:t>
            </a:r>
            <a:r>
              <a:rPr lang="ko-KR" altLang="en-US" sz="10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플스토리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 차용</a:t>
            </a:r>
            <a:endParaRPr lang="en-US" altLang="ko-KR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쉽고 간단하게 만들자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A8B5B0-2299-38C8-D662-EECBFE77D5EE}"/>
              </a:ext>
            </a:extLst>
          </p:cNvPr>
          <p:cNvSpPr txBox="1"/>
          <p:nvPr/>
        </p:nvSpPr>
        <p:spPr>
          <a:xfrm>
            <a:off x="8820507" y="5291895"/>
            <a:ext cx="68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네번째</a:t>
            </a:r>
            <a:endParaRPr lang="ko-KR" altLang="en-US" sz="12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B8D5226-6B2A-7581-7301-80B8A31B70FE}"/>
              </a:ext>
            </a:extLst>
          </p:cNvPr>
          <p:cNvCxnSpPr>
            <a:cxnSpLocks/>
          </p:cNvCxnSpPr>
          <p:nvPr/>
        </p:nvCxnSpPr>
        <p:spPr>
          <a:xfrm>
            <a:off x="8735129" y="5568894"/>
            <a:ext cx="18468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99188-CE52-FD8B-E01D-7412E49E0734}"/>
              </a:ext>
            </a:extLst>
          </p:cNvPr>
          <p:cNvSpPr/>
          <p:nvPr/>
        </p:nvSpPr>
        <p:spPr>
          <a:xfrm>
            <a:off x="8735129" y="5387705"/>
            <a:ext cx="85378" cy="853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878AA-FA59-85D7-DB15-4ACFBA8E6FFB}"/>
              </a:ext>
            </a:extLst>
          </p:cNvPr>
          <p:cNvSpPr txBox="1"/>
          <p:nvPr/>
        </p:nvSpPr>
        <p:spPr>
          <a:xfrm>
            <a:off x="8735128" y="5658420"/>
            <a:ext cx="1846799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 자바의 특성인</a:t>
            </a:r>
            <a:endParaRPr lang="en-US" altLang="ko-KR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상속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캡슐화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다형성을</a:t>
            </a: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활용해보자</a:t>
            </a:r>
            <a:r>
              <a:rPr lang="en-US" altLang="ko-KR" sz="1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2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064307" y="1027839"/>
            <a:ext cx="2063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코딩의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 언어 및 툴</a:t>
            </a:r>
            <a:endParaRPr lang="en-US" altLang="ko-KR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2578217" y="2497420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8AB7956-38F9-6BD6-5B47-1E7FD3A8E985}"/>
              </a:ext>
            </a:extLst>
          </p:cNvPr>
          <p:cNvSpPr/>
          <p:nvPr/>
        </p:nvSpPr>
        <p:spPr>
          <a:xfrm rot="5400000">
            <a:off x="2525151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3054E9-C43B-075D-FBF2-52E5AEE389AA}"/>
              </a:ext>
            </a:extLst>
          </p:cNvPr>
          <p:cNvSpPr/>
          <p:nvPr/>
        </p:nvSpPr>
        <p:spPr>
          <a:xfrm rot="5400000">
            <a:off x="9621276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2857677"/>
            <a:ext cx="3440320" cy="3440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06" y="2822901"/>
            <a:ext cx="3509873" cy="35098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9" y="2633351"/>
            <a:ext cx="3888971" cy="38889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AD27AD-8CD1-4147-B2E0-6EC8B731A3D7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코딩의 유령</a:t>
            </a:r>
          </a:p>
        </p:txBody>
      </p:sp>
    </p:spTree>
    <p:extLst>
      <p:ext uri="{BB962C8B-B14F-4D97-AF65-F5344CB8AC3E}">
        <p14:creationId xmlns:p14="http://schemas.microsoft.com/office/powerpoint/2010/main" val="7403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663556" y="1027839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흐름도 구성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62250" y="-399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7222824" descr="EMB00003bd43a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74" y="1900019"/>
            <a:ext cx="9701449" cy="461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AD27AD-8CD1-4147-B2E0-6EC8B731A3D7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마계의 알고리즘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7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348862" y="2967335"/>
            <a:ext cx="349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31797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663559" y="1027839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극대화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삼대장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상속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캡슐화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다형성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768D6A-1B52-BB2B-10C4-14E3AA96EC46}"/>
              </a:ext>
            </a:extLst>
          </p:cNvPr>
          <p:cNvCxnSpPr>
            <a:cxnSpLocks/>
          </p:cNvCxnSpPr>
          <p:nvPr/>
        </p:nvCxnSpPr>
        <p:spPr>
          <a:xfrm flipH="1">
            <a:off x="2578217" y="2497420"/>
            <a:ext cx="7061993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8AB7956-38F9-6BD6-5B47-1E7FD3A8E985}"/>
              </a:ext>
            </a:extLst>
          </p:cNvPr>
          <p:cNvSpPr/>
          <p:nvPr/>
        </p:nvSpPr>
        <p:spPr>
          <a:xfrm rot="5400000">
            <a:off x="2525151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3054E9-C43B-075D-FBF2-52E5AEE389AA}"/>
              </a:ext>
            </a:extLst>
          </p:cNvPr>
          <p:cNvSpPr/>
          <p:nvPr/>
        </p:nvSpPr>
        <p:spPr>
          <a:xfrm rot="5400000">
            <a:off x="9621276" y="2461420"/>
            <a:ext cx="72000" cy="7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48D07C">
                    <a:alpha val="0"/>
                  </a:srgbClr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C37632-FBAD-24A6-D063-4940D992DD8F}"/>
              </a:ext>
            </a:extLst>
          </p:cNvPr>
          <p:cNvCxnSpPr>
            <a:cxnSpLocks/>
          </p:cNvCxnSpPr>
          <p:nvPr/>
        </p:nvCxnSpPr>
        <p:spPr>
          <a:xfrm>
            <a:off x="2308225" y="3524250"/>
            <a:ext cx="0" cy="2314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5B81DB-E584-BBEC-E514-028A92250AEF}"/>
              </a:ext>
            </a:extLst>
          </p:cNvPr>
          <p:cNvCxnSpPr/>
          <p:nvPr/>
        </p:nvCxnSpPr>
        <p:spPr>
          <a:xfrm>
            <a:off x="4202113" y="3524250"/>
            <a:ext cx="0" cy="2314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B162E7-F3CE-7742-6EC9-169F7E45C8A7}"/>
              </a:ext>
            </a:extLst>
          </p:cNvPr>
          <p:cNvCxnSpPr/>
          <p:nvPr/>
        </p:nvCxnSpPr>
        <p:spPr>
          <a:xfrm>
            <a:off x="6096001" y="3524250"/>
            <a:ext cx="0" cy="2314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82BCC7-1580-14C2-C5D3-5CFA4B43E0E5}"/>
              </a:ext>
            </a:extLst>
          </p:cNvPr>
          <p:cNvCxnSpPr/>
          <p:nvPr/>
        </p:nvCxnSpPr>
        <p:spPr>
          <a:xfrm>
            <a:off x="9883775" y="3524250"/>
            <a:ext cx="0" cy="2314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45C504-C9A6-ABCB-73A2-FDEA30FDA185}"/>
              </a:ext>
            </a:extLst>
          </p:cNvPr>
          <p:cNvCxnSpPr/>
          <p:nvPr/>
        </p:nvCxnSpPr>
        <p:spPr>
          <a:xfrm>
            <a:off x="7989889" y="3524250"/>
            <a:ext cx="0" cy="231457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B76E97-49C4-AF89-3F6C-20B1BF5A6E73}"/>
              </a:ext>
            </a:extLst>
          </p:cNvPr>
          <p:cNvSpPr txBox="1"/>
          <p:nvPr/>
        </p:nvSpPr>
        <p:spPr>
          <a:xfrm>
            <a:off x="2308224" y="3090824"/>
            <a:ext cx="18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BEDCB-BEA4-51DD-2DF5-4BE56AD47492}"/>
              </a:ext>
            </a:extLst>
          </p:cNvPr>
          <p:cNvSpPr txBox="1"/>
          <p:nvPr/>
        </p:nvSpPr>
        <p:spPr>
          <a:xfrm>
            <a:off x="4202111" y="3090824"/>
            <a:ext cx="188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캡슐화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C25A7-5CDF-6E46-C001-2B8793A9EEFB}"/>
              </a:ext>
            </a:extLst>
          </p:cNvPr>
          <p:cNvSpPr txBox="1"/>
          <p:nvPr/>
        </p:nvSpPr>
        <p:spPr>
          <a:xfrm>
            <a:off x="6095997" y="3090824"/>
            <a:ext cx="1906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다형성</a:t>
            </a:r>
            <a:endParaRPr lang="ko-KR" altLang="en-US" sz="20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84062-38C5-846A-47F1-1667FBE4BA2D}"/>
              </a:ext>
            </a:extLst>
          </p:cNvPr>
          <p:cNvSpPr txBox="1"/>
          <p:nvPr/>
        </p:nvSpPr>
        <p:spPr>
          <a:xfrm>
            <a:off x="8002898" y="3090824"/>
            <a:ext cx="18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완성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AF1F84-949C-8885-76D2-4EC8874D0723}"/>
              </a:ext>
            </a:extLst>
          </p:cNvPr>
          <p:cNvGrpSpPr/>
          <p:nvPr/>
        </p:nvGrpSpPr>
        <p:grpSpPr>
          <a:xfrm>
            <a:off x="2321237" y="3633900"/>
            <a:ext cx="1878705" cy="2159977"/>
            <a:chOff x="2321236" y="3880047"/>
            <a:chExt cx="2446027" cy="33476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AB06783-CCDA-0BBB-B1A2-7D33C686AFB6}"/>
                </a:ext>
              </a:extLst>
            </p:cNvPr>
            <p:cNvSpPr/>
            <p:nvPr/>
          </p:nvSpPr>
          <p:spPr>
            <a:xfrm>
              <a:off x="2321236" y="3880047"/>
              <a:ext cx="2446027" cy="33476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pPr algn="ctr"/>
              <a:endPara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A793D-C9D6-9DE9-0D61-11981E98B290}"/>
                </a:ext>
              </a:extLst>
            </p:cNvPr>
            <p:cNvSpPr txBox="1"/>
            <p:nvPr/>
          </p:nvSpPr>
          <p:spPr>
            <a:xfrm>
              <a:off x="2402673" y="3920471"/>
              <a:ext cx="2283153" cy="26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Player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와 </a:t>
              </a:r>
              <a:r>
                <a: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Enemy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050" dirty="0" err="1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부모클래스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클래스 하나하나 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나누지않고</a:t>
              </a:r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상속을 이용하여 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코드를 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구현</a:t>
              </a:r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ko-KR" altLang="en-US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BF2778E-F6C7-A427-D299-32884FCDB67D}"/>
              </a:ext>
            </a:extLst>
          </p:cNvPr>
          <p:cNvGrpSpPr/>
          <p:nvPr/>
        </p:nvGrpSpPr>
        <p:grpSpPr>
          <a:xfrm>
            <a:off x="4199942" y="3633901"/>
            <a:ext cx="1883044" cy="2159976"/>
            <a:chOff x="3410415" y="4418497"/>
            <a:chExt cx="2935616" cy="33476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DFD9E02-DDEC-D005-A583-FE58A88D4A7F}"/>
                </a:ext>
              </a:extLst>
            </p:cNvPr>
            <p:cNvSpPr/>
            <p:nvPr/>
          </p:nvSpPr>
          <p:spPr>
            <a:xfrm>
              <a:off x="3410415" y="4418497"/>
              <a:ext cx="2935616" cy="33476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  <a:alpha val="7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pPr algn="ctr"/>
              <a:endPara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28EF7-5EBA-6C6A-FB51-0E0133BBF095}"/>
                </a:ext>
              </a:extLst>
            </p:cNvPr>
            <p:cNvSpPr txBox="1"/>
            <p:nvPr/>
          </p:nvSpPr>
          <p:spPr>
            <a:xfrm>
              <a:off x="3508152" y="4458921"/>
              <a:ext cx="2740139" cy="189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데이터와 동작을 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하나의 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단위로 </a:t>
              </a:r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묶음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유지보수가 쉬워졌다</a:t>
              </a:r>
            </a:p>
            <a:p>
              <a:pPr algn="ctr"/>
              <a:endParaRPr lang="ko-KR" altLang="en-US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0D6DED-F614-1BAF-EF59-F86E42DB8E32}"/>
              </a:ext>
            </a:extLst>
          </p:cNvPr>
          <p:cNvGrpSpPr/>
          <p:nvPr/>
        </p:nvGrpSpPr>
        <p:grpSpPr>
          <a:xfrm>
            <a:off x="7999957" y="3633899"/>
            <a:ext cx="1883817" cy="2159977"/>
            <a:chOff x="6948159" y="4843756"/>
            <a:chExt cx="2935616" cy="3347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457013-3A6F-F076-2CA5-808C29867A8F}"/>
                </a:ext>
              </a:extLst>
            </p:cNvPr>
            <p:cNvSpPr txBox="1"/>
            <p:nvPr/>
          </p:nvSpPr>
          <p:spPr>
            <a:xfrm>
              <a:off x="7313295" y="4884180"/>
              <a:ext cx="22831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다같이 모여라 덤벼라 세상아 </a:t>
              </a:r>
              <a:r>
                <a:rPr lang="en-US" altLang="ko-KR" sz="70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(3</a:t>
              </a:r>
              <a:r>
                <a:rPr lang="ko-KR" altLang="en-US" sz="70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</a:t>
              </a:r>
              <a:r>
                <a:rPr lang="en-US" altLang="ko-KR" sz="70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  <a:endParaRPr lang="ko-KR" altLang="en-US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7E80CC-1570-8B38-5744-8CD11A068D65}"/>
                </a:ext>
              </a:extLst>
            </p:cNvPr>
            <p:cNvGrpSpPr/>
            <p:nvPr/>
          </p:nvGrpSpPr>
          <p:grpSpPr>
            <a:xfrm>
              <a:off x="6948159" y="4843756"/>
              <a:ext cx="2935616" cy="334764"/>
              <a:chOff x="6948159" y="5495397"/>
              <a:chExt cx="2935616" cy="334764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633D0497-111D-085A-80ED-85E9FA1C26F3}"/>
                  </a:ext>
                </a:extLst>
              </p:cNvPr>
              <p:cNvSpPr/>
              <p:nvPr/>
            </p:nvSpPr>
            <p:spPr>
              <a:xfrm>
                <a:off x="6948159" y="5495397"/>
                <a:ext cx="2935616" cy="33476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  <a:alpha val="7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b" anchorCtr="0"/>
              <a:lstStyle/>
              <a:p>
                <a:pPr algn="ctr"/>
                <a:endParaRPr lang="ko-KR" altLang="en-US" sz="120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48D07C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5B70C9-367E-6193-948B-11E223562C46}"/>
                  </a:ext>
                </a:extLst>
              </p:cNvPr>
              <p:cNvSpPr txBox="1"/>
              <p:nvPr/>
            </p:nvSpPr>
            <p:spPr>
              <a:xfrm>
                <a:off x="7045896" y="5535821"/>
                <a:ext cx="2740140" cy="23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보기도 편하고 </a:t>
                </a:r>
                <a:endParaRPr lang="en-US" altLang="ko-KR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1050" dirty="0" smtClean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유지보수도 </a:t>
                </a:r>
                <a:r>
                  <a:rPr lang="ko-KR" altLang="en-US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쉬운 </a:t>
                </a:r>
                <a:r>
                  <a:rPr lang="ko-KR" altLang="en-US" sz="1050" dirty="0" smtClean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코드</a:t>
                </a:r>
                <a:endParaRPr lang="en-US" altLang="ko-KR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endPara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endParaRPr lang="en-US" altLang="ko-KR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수정 및 개선에 용이하고 </a:t>
                </a:r>
                <a:endPara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코드의 전체적인</a:t>
                </a:r>
                <a:endPara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구조를 확인하기 쉽다</a:t>
                </a:r>
                <a:r>
                  <a:rPr lang="en-US" altLang="ko-KR" sz="1050" dirty="0">
                    <a:ln>
                      <a:solidFill>
                        <a:srgbClr val="48D07C">
                          <a:alpha val="0"/>
                        </a:srgbClr>
                      </a:solidFill>
                    </a:ln>
                    <a:solidFill>
                      <a:srgbClr val="F2F2F2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!</a:t>
                </a:r>
              </a:p>
              <a:p>
                <a:pPr algn="ctr"/>
                <a:endPara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290BD71-01C7-9390-F310-C96EA2F69ACE}"/>
              </a:ext>
            </a:extLst>
          </p:cNvPr>
          <p:cNvGrpSpPr/>
          <p:nvPr/>
        </p:nvGrpSpPr>
        <p:grpSpPr>
          <a:xfrm>
            <a:off x="6109017" y="3633900"/>
            <a:ext cx="1877926" cy="2159977"/>
            <a:chOff x="5580642" y="4956947"/>
            <a:chExt cx="2935616" cy="3347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01380DC-F9D2-5E46-3B48-04BA1BF5B2FB}"/>
                </a:ext>
              </a:extLst>
            </p:cNvPr>
            <p:cNvSpPr/>
            <p:nvPr/>
          </p:nvSpPr>
          <p:spPr>
            <a:xfrm>
              <a:off x="5580642" y="4956947"/>
              <a:ext cx="2935616" cy="33476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pPr algn="ctr"/>
              <a:endParaRPr lang="ko-KR" altLang="en-US" sz="12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48D07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CB9DFD-8B02-5DF7-3DB7-A7DC58BA076D}"/>
                </a:ext>
              </a:extLst>
            </p:cNvPr>
            <p:cNvSpPr txBox="1"/>
            <p:nvPr/>
          </p:nvSpPr>
          <p:spPr>
            <a:xfrm>
              <a:off x="5678379" y="4997371"/>
              <a:ext cx="2740140" cy="23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오버라이딩과 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오버로딩 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적절히 </a:t>
              </a:r>
              <a:r>
                <a:rPr lang="ko-KR" altLang="en-US" sz="1050" dirty="0" smtClean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1A1436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</a:t>
              </a:r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en-US" altLang="ko-KR" sz="105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 err="1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객체마다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다른 특성을 정의하기 위해</a:t>
              </a:r>
              <a:endParaRPr lang="en-US" altLang="ko-KR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050" dirty="0" err="1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오버라이딩</a:t>
              </a:r>
              <a:r>
                <a:rPr lang="ko-KR" altLang="en-US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함</a:t>
              </a:r>
              <a:r>
                <a:rPr lang="en-US" altLang="ko-KR" sz="1050" dirty="0">
                  <a:ln>
                    <a:solidFill>
                      <a:srgbClr val="48D07C">
                        <a:alpha val="0"/>
                      </a:srgbClr>
                    </a:solidFill>
                  </a:ln>
                  <a:solidFill>
                    <a:srgbClr val="F2F2F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!</a:t>
              </a:r>
              <a:endParaRPr lang="ko-KR" altLang="en-US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2F2F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endParaRPr lang="ko-KR" altLang="en-US" sz="105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0D166D-9B61-E515-0136-F8870E4D46B7}"/>
              </a:ext>
            </a:extLst>
          </p:cNvPr>
          <p:cNvSpPr txBox="1"/>
          <p:nvPr/>
        </p:nvSpPr>
        <p:spPr>
          <a:xfrm>
            <a:off x="2267824" y="4639264"/>
            <a:ext cx="1893881" cy="23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622BE3-528C-6E0C-EA1A-34FD0D12A59F}"/>
              </a:ext>
            </a:extLst>
          </p:cNvPr>
          <p:cNvSpPr txBox="1"/>
          <p:nvPr/>
        </p:nvSpPr>
        <p:spPr>
          <a:xfrm>
            <a:off x="7986942" y="5396781"/>
            <a:ext cx="1893881" cy="23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5CBA55-6BC1-B2E7-111B-F3DC571F31AD}"/>
              </a:ext>
            </a:extLst>
          </p:cNvPr>
          <p:cNvSpPr txBox="1"/>
          <p:nvPr/>
        </p:nvSpPr>
        <p:spPr>
          <a:xfrm>
            <a:off x="6093442" y="5396781"/>
            <a:ext cx="1893881" cy="23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23968C-9123-4BB8-50BF-0B72E7310E1B}"/>
              </a:ext>
            </a:extLst>
          </p:cNvPr>
          <p:cNvSpPr txBox="1"/>
          <p:nvPr/>
        </p:nvSpPr>
        <p:spPr>
          <a:xfrm>
            <a:off x="4199942" y="5396781"/>
            <a:ext cx="189388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2F2F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275985-18FA-48D0-9078-210766688979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혈풍의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삼대장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0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4663559" y="1027839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극대화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48D07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삼대장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상속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캡슐화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다형성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275985-18FA-48D0-9078-210766688979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혈풍의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삼대장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1A1436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7195984" descr="EMB00003bd43a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1" y="1551059"/>
            <a:ext cx="7305675" cy="51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C9AF77-FE7A-E744-2AC7-7F3BDB8D7FA9}"/>
              </a:ext>
            </a:extLst>
          </p:cNvPr>
          <p:cNvSpPr txBox="1"/>
          <p:nvPr/>
        </p:nvSpPr>
        <p:spPr>
          <a:xfrm>
            <a:off x="5137243" y="1027839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</a:t>
            </a:r>
            <a:endParaRPr lang="ko-KR" altLang="en-US" sz="28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031C0-A284-60CA-DC28-E4C81FF2AA77}"/>
              </a:ext>
            </a:extLst>
          </p:cNvPr>
          <p:cNvSpPr txBox="1"/>
          <p:nvPr/>
        </p:nvSpPr>
        <p:spPr>
          <a:xfrm>
            <a:off x="2390775" y="1636232"/>
            <a:ext cx="741045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슈퍼클래스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서브클래스</a:t>
            </a:r>
            <a:r>
              <a:rPr lang="ko-KR" altLang="en-US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400" dirty="0">
              <a:ln>
                <a:solidFill>
                  <a:srgbClr val="48D07C">
                    <a:alpha val="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8" y="2358573"/>
            <a:ext cx="5868808" cy="3946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9" y="601864"/>
            <a:ext cx="2868928" cy="57029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9550EF-D48C-4CA3-BC6E-016BA73346C5}"/>
              </a:ext>
            </a:extLst>
          </p:cNvPr>
          <p:cNvSpPr/>
          <p:nvPr/>
        </p:nvSpPr>
        <p:spPr>
          <a:xfrm>
            <a:off x="3813431" y="526490"/>
            <a:ext cx="4565137" cy="284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 </a:t>
            </a:r>
            <a:r>
              <a:rPr lang="en-US" altLang="ko-KR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rgbClr val="48D07C">
                      <a:alpha val="0"/>
                    </a:srgbClr>
                  </a:solidFill>
                </a:ln>
                <a:solidFill>
                  <a:srgbClr val="1A1436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유산의 흐름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01175" y="5386388"/>
            <a:ext cx="771525" cy="17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01174" y="3277140"/>
            <a:ext cx="771525" cy="17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19849" y="4458240"/>
            <a:ext cx="771525" cy="176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1428</ep:Words>
  <ep:PresentationFormat>와이드스크린</ep:PresentationFormat>
  <ep:Paragraphs>220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2022-05-03T02:47:46.000</dcterms:created>
  <dc:creator>전 승엽</dc:creator>
  <cp:lastModifiedBy>이유열</cp:lastModifiedBy>
  <dcterms:modified xsi:type="dcterms:W3CDTF">2023-06-19T12:17:31.526</dcterms:modified>
  <cp:revision>44</cp:revision>
  <dc:title>PowerPoint 프레젠테이션</dc:title>
</cp:coreProperties>
</file>