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84" d="100"/>
          <a:sy n="184" d="100"/>
        </p:scale>
        <p:origin x="-148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89CB3-0F2F-4D8C-8F5A-63BF8F0C15E4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A3858-9ED6-4725-A6A2-D6271734A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3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A3858-9ED6-4725-A6A2-D6271734AC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1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2A3858-9ED6-4725-A6A2-D6271734AC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41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466725" y="1304925"/>
            <a:ext cx="7018338" cy="5084763"/>
          </a:xfrm>
          <a:prstGeom prst="rect">
            <a:avLst/>
          </a:prstGeom>
          <a:solidFill>
            <a:srgbClr val="FCEC8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MY">
                <a:solidFill>
                  <a:srgbClr val="595959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1546225" y="225425"/>
            <a:ext cx="7061200" cy="5038725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1546225" y="1304925"/>
            <a:ext cx="5942013" cy="39592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MY">
              <a:solidFill>
                <a:srgbClr val="595959"/>
              </a:solidFill>
              <a:cs typeface="Arial" pitchFamily="34" charset="0"/>
            </a:endParaRPr>
          </a:p>
        </p:txBody>
      </p:sp>
      <p:pic>
        <p:nvPicPr>
          <p:cNvPr id="9" name="Picture 1053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075" y="287338"/>
            <a:ext cx="7175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875" name="Rectangle 1035"/>
          <p:cNvSpPr>
            <a:spLocks noGrp="1" noChangeArrowheads="1"/>
          </p:cNvSpPr>
          <p:nvPr>
            <p:ph type="ctrTitle" sz="quarter"/>
          </p:nvPr>
        </p:nvSpPr>
        <p:spPr>
          <a:xfrm>
            <a:off x="1697038" y="1400175"/>
            <a:ext cx="5668962" cy="1204913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4876" name="Rectangle 10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98625" y="2849563"/>
            <a:ext cx="2698750" cy="1619250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8350" y="6465888"/>
            <a:ext cx="1079500" cy="3238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61D5BFB-A1DE-4983-9251-7E3DB0B9BB39}" type="datetime4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December 18, 2014</a:t>
            </a:fld>
            <a:endParaRPr lang="en-US" dirty="0">
              <a:solidFill>
                <a:srgbClr val="595959"/>
              </a:solidFill>
              <a:cs typeface="Arial" pitchFamily="34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862B3-E09B-4CBF-98F2-C87CB3C7C0D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61739"/>
      </p:ext>
    </p:extLst>
  </p:cSld>
  <p:clrMapOvr>
    <a:masterClrMapping/>
  </p:clrMapOvr>
  <p:transition>
    <p:fade/>
  </p:transition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B8157-DFB5-48FF-8FEC-7F5396C2012A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46812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4463" y="255588"/>
            <a:ext cx="2157412" cy="6126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463" y="255588"/>
            <a:ext cx="6324600" cy="6126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0A16A-DF70-4052-931B-6A602631F048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6948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43194-B442-48D5-98AD-8B0F2B202277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167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47807-A6D5-4E0E-8039-A1E97B28DED4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7049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309688"/>
            <a:ext cx="3795712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8225" y="1309688"/>
            <a:ext cx="3797300" cy="50720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0663-3C35-462A-A373-C58563FC3C52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97393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38C89-3E9B-4AE6-B22D-AD5661920601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02918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78C53-40F6-437A-A5FD-4BF991F86E1D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3743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A3D83-6887-45F0-947E-DB36EDB8A2A5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19986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6E90-50C3-44FA-8AEB-21E48F2F78D9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503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B30BE-1A09-495C-85DD-B0B7F2E17CCE}" type="slidenum">
              <a:rPr lang="en-US">
                <a:solidFill>
                  <a:srgbClr val="595959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1309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5412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463" y="255588"/>
            <a:ext cx="8634412" cy="454025"/>
          </a:xfrm>
          <a:prstGeom prst="rect">
            <a:avLst/>
          </a:prstGeom>
          <a:solidFill>
            <a:schemeClr val="bg2"/>
          </a:solidFill>
          <a:ln w="36830" algn="ctr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4063" y="6465888"/>
            <a:ext cx="266700" cy="1698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7B2B88-0A74-41FB-8A80-7643FF095326}" type="slidenum">
              <a:rPr lang="en-US">
                <a:solidFill>
                  <a:srgbClr val="595959"/>
                </a:solidFill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59595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Futura Medium" pitchFamily="2" charset="0"/>
        </a:defRPr>
      </a:lvl9pPr>
    </p:titleStyle>
    <p:bodyStyle>
      <a:lvl1pPr marL="284163" indent="-284163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chemeClr val="tx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1936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952500" indent="-185738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323975" indent="-18097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SzPct val="75000"/>
        <a:buFont typeface="Wingdings" pitchFamily="2" charset="2"/>
        <a:buChar char="n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38" y="533400"/>
            <a:ext cx="7863962" cy="4526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RANDOM FOREST (RF)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1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990600" y="762000"/>
            <a:ext cx="6408712" cy="331526"/>
          </a:xfrm>
          <a:prstGeom prst="rect">
            <a:avLst/>
          </a:prstGeo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9pPr>
          </a:lstStyle>
          <a:p>
            <a:r>
              <a:rPr lang="en-US" sz="1800" b="1" kern="0" dirty="0" smtClean="0">
                <a:solidFill>
                  <a:srgbClr val="000000"/>
                </a:solidFill>
              </a:rPr>
              <a:t>Eagle Ford Oil Producer Sweet Spots (658 out of 2631)</a:t>
            </a:r>
            <a:endParaRPr lang="en-US" sz="1800" b="1" kern="0" dirty="0">
              <a:solidFill>
                <a:srgbClr val="00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55171"/>
              </p:ext>
            </p:extLst>
          </p:nvPr>
        </p:nvGraphicFramePr>
        <p:xfrm>
          <a:off x="4953000" y="5599430"/>
          <a:ext cx="3804087" cy="877570"/>
        </p:xfrm>
        <a:graphic>
          <a:graphicData uri="http://schemas.openxmlformats.org/drawingml/2006/table">
            <a:tbl>
              <a:tblPr firstRow="1" firstCol="1" bandRow="1"/>
              <a:tblGrid>
                <a:gridCol w="463352"/>
                <a:gridCol w="1130935"/>
                <a:gridCol w="985664"/>
                <a:gridCol w="1224136"/>
              </a:tblGrid>
              <a:tr h="222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 </a:t>
                      </a:r>
                      <a:endParaRPr lang="en-US" sz="1100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baseline="0" dirty="0" smtClean="0">
                          <a:effectLst/>
                          <a:latin typeface="+mj-lt"/>
                          <a:ea typeface="SimSun"/>
                          <a:cs typeface="Times New Roman"/>
                        </a:rPr>
                        <a:t>Predictive Model</a:t>
                      </a:r>
                      <a:endParaRPr lang="en-US" sz="12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16535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True</a:t>
                      </a:r>
                      <a:endParaRPr lang="en-US" sz="1200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 </a:t>
                      </a:r>
                      <a:endParaRPr lang="en-US" sz="1100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j-lt"/>
                        </a:rPr>
                        <a:t>Top quartile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j-lt"/>
                        </a:rPr>
                        <a:t>Not top quartile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21653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Top quartile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True</a:t>
                      </a:r>
                      <a:r>
                        <a:rPr lang="en-US" sz="1100" b="1" baseline="0" dirty="0" smtClean="0">
                          <a:effectLst/>
                          <a:latin typeface="+mj-lt"/>
                        </a:rPr>
                        <a:t> “+”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  <a:ea typeface="SimSun"/>
                          <a:cs typeface="Times New Roman"/>
                        </a:rPr>
                        <a:t>False “-”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22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Not top quartile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  <a:ea typeface="SimSun"/>
                          <a:cs typeface="Times New Roman"/>
                        </a:rPr>
                        <a:t>False</a:t>
                      </a:r>
                      <a:r>
                        <a:rPr lang="en-US" sz="1100" b="1" baseline="0" dirty="0" smtClean="0">
                          <a:effectLst/>
                          <a:latin typeface="+mj-lt"/>
                          <a:ea typeface="SimSun"/>
                          <a:cs typeface="Times New Roman"/>
                        </a:rPr>
                        <a:t> “+”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 smtClean="0">
                          <a:effectLst/>
                          <a:latin typeface="+mj-lt"/>
                        </a:rPr>
                        <a:t>True “-”</a:t>
                      </a:r>
                      <a:endParaRPr lang="en-US" sz="1100" b="1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87470"/>
              </p:ext>
            </p:extLst>
          </p:nvPr>
        </p:nvGraphicFramePr>
        <p:xfrm>
          <a:off x="457200" y="5593080"/>
          <a:ext cx="4198302" cy="655320"/>
        </p:xfrm>
        <a:graphic>
          <a:graphicData uri="http://schemas.openxmlformats.org/drawingml/2006/table">
            <a:tbl>
              <a:tblPr firstRow="1" firstCol="1" bandRow="1"/>
              <a:tblGrid>
                <a:gridCol w="1237932"/>
                <a:gridCol w="1677035"/>
                <a:gridCol w="1283335"/>
              </a:tblGrid>
              <a:tr h="216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j-lt"/>
                        </a:rPr>
                        <a:t> </a:t>
                      </a:r>
                      <a:endParaRPr lang="en-US" sz="1200" dirty="0"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Classification Accuracy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Transparency</a:t>
                      </a:r>
                      <a:endParaRPr lang="en-US" sz="1200" b="1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165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Kaggle’s Model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~ 78%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imSun"/>
                          <a:cs typeface="Times New Roman"/>
                        </a:rPr>
                        <a:t>Black box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222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200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"/>
                          <a:cs typeface=""/>
                        </a:rPr>
                        <a:t>Shell’s RF Model</a:t>
                      </a:r>
                      <a:endParaRPr lang="en-US" sz="1200" b="1" kern="1200" dirty="0">
                        <a:solidFill>
                          <a:srgbClr val="C00000"/>
                        </a:solidFill>
                        <a:effectLst/>
                        <a:latin typeface="+mj-lt"/>
                        <a:ea typeface=""/>
                        <a:cs typeface="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  <a:ea typeface="SimSun"/>
                          <a:cs typeface="Times New Roman"/>
                        </a:rPr>
                        <a:t>~ 87%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Fully transparent</a:t>
                      </a:r>
                      <a:endParaRPr lang="en-US" sz="1200" b="1" dirty="0">
                        <a:solidFill>
                          <a:srgbClr val="C00000"/>
                        </a:solidFill>
                        <a:effectLst/>
                        <a:latin typeface="+mj-lt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6280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8534400" cy="581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3" y="255588"/>
            <a:ext cx="8634412" cy="423859"/>
          </a:xfrm>
        </p:spPr>
        <p:txBody>
          <a:bodyPr/>
          <a:lstStyle/>
          <a:p>
            <a:r>
              <a:rPr lang="en-US" b="1" dirty="0" smtClean="0"/>
              <a:t>RF MODEL STABILITY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F43194-B442-48D5-98AD-8B0F2B202277}" type="slidenum">
              <a:rPr lang="en-US" smtClean="0">
                <a:solidFill>
                  <a:srgbClr val="595959"/>
                </a:solidFill>
              </a:rPr>
              <a:pPr>
                <a:defRPr/>
              </a:pPr>
              <a:t>2</a:t>
            </a:fld>
            <a:endParaRPr lang="en-US">
              <a:solidFill>
                <a:srgbClr val="595959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990600" y="762000"/>
            <a:ext cx="6408712" cy="331526"/>
          </a:xfrm>
          <a:prstGeom prst="rect">
            <a:avLst/>
          </a:prstGeom>
          <a:noFill/>
          <a:ln w="36830" algn="ctr">
            <a:noFill/>
            <a:miter lim="800000"/>
            <a:headEnd/>
            <a:tailEnd/>
          </a:ln>
        </p:spPr>
        <p:txBody>
          <a:bodyPr vert="horz" wrap="square" lIns="864000" tIns="5400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Futura Medium" pitchFamily="2" charset="0"/>
              </a:defRPr>
            </a:lvl9pPr>
          </a:lstStyle>
          <a:p>
            <a:r>
              <a:rPr lang="en-US" sz="1800" b="1" kern="0" dirty="0" smtClean="0">
                <a:solidFill>
                  <a:srgbClr val="000000"/>
                </a:solidFill>
              </a:rPr>
              <a:t>Eagle Ford Oil Producer Sweet Spots (658 out of 2631)</a:t>
            </a:r>
            <a:endParaRPr lang="en-US" sz="1800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601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HELL_2010">
  <a:themeElements>
    <a:clrScheme name="SHELL_2010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900" dirty="0" smtClean="0"/>
        </a:defPPr>
      </a:lstStyle>
    </a:txDef>
  </a:objectDefaults>
  <a:extraClrSchemeLst>
    <a:extraClrScheme>
      <a:clrScheme name="SHELL_2010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</Words>
  <Application>Microsoft Office PowerPoint</Application>
  <PresentationFormat>On-screen Show (4:3)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SHELL_2010</vt:lpstr>
      <vt:lpstr>RANDOM FOREST (RF) MODEL</vt:lpstr>
      <vt:lpstr>RF MODEL STABILITY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(VALIDATED)</dc:title>
  <dc:creator>ligang.lu</dc:creator>
  <cp:lastModifiedBy>Mingqi.Wu</cp:lastModifiedBy>
  <cp:revision>12</cp:revision>
  <dcterms:created xsi:type="dcterms:W3CDTF">2014-10-16T13:38:15Z</dcterms:created>
  <dcterms:modified xsi:type="dcterms:W3CDTF">2014-12-18T17:12:20Z</dcterms:modified>
</cp:coreProperties>
</file>