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6" r:id="rId7"/>
    <p:sldId id="275" r:id="rId8"/>
    <p:sldId id="265" r:id="rId9"/>
    <p:sldId id="283" r:id="rId10"/>
    <p:sldId id="292" r:id="rId11"/>
    <p:sldId id="297" r:id="rId12"/>
    <p:sldId id="291" r:id="rId13"/>
    <p:sldId id="273" r:id="rId14"/>
    <p:sldId id="293" r:id="rId15"/>
    <p:sldId id="294" r:id="rId16"/>
    <p:sldId id="277" r:id="rId17"/>
    <p:sldId id="299" r:id="rId18"/>
    <p:sldId id="295" r:id="rId19"/>
    <p:sldId id="296" r:id="rId20"/>
    <p:sldId id="276" r:id="rId21"/>
    <p:sldId id="284" r:id="rId22"/>
    <p:sldId id="289" r:id="rId23"/>
    <p:sldId id="298" r:id="rId24"/>
    <p:sldId id="30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99"/>
    <a:srgbClr val="0066FF"/>
    <a:srgbClr val="FFFFFF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5336" autoAdjust="0"/>
  </p:normalViewPr>
  <p:slideViewPr>
    <p:cSldViewPr snapToGrid="0">
      <p:cViewPr varScale="1">
        <p:scale>
          <a:sx n="73" d="100"/>
          <a:sy n="73" d="100"/>
        </p:scale>
        <p:origin x="30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40B36-2171-417A-8048-BB6AA8EA3CF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8C41-09DE-470F-8698-33CA9184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移动偶数号阶梯不影响结果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8C41-09DE-470F-8698-33CA91841E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1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一、当所有堆的石子数均为</a:t>
            </a:r>
            <a:r>
              <a:rPr lang="en-US" altLang="zh-CN" dirty="0"/>
              <a:t>1</a:t>
            </a:r>
            <a:r>
              <a:rPr lang="zh-CN" altLang="en-US" dirty="0"/>
              <a:t>时     （</a:t>
            </a:r>
            <a:r>
              <a:rPr lang="en-US" altLang="zh-CN" dirty="0"/>
              <a:t>1</a:t>
            </a:r>
            <a:r>
              <a:rPr lang="zh-CN" altLang="en-US" dirty="0"/>
              <a:t>）：石子异或和</a:t>
            </a:r>
            <a:r>
              <a:rPr lang="en-US" altLang="zh-CN" dirty="0"/>
              <a:t>(t)=0</a:t>
            </a:r>
            <a:r>
              <a:rPr lang="zh-CN" altLang="en-US" dirty="0"/>
              <a:t>，即有偶数堆。此时显然先手必胜。     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/>
              <a:t>t≠0</a:t>
            </a:r>
            <a:r>
              <a:rPr lang="zh-CN" altLang="en-US" dirty="0"/>
              <a:t>，即有奇数堆。此时显然先手必败。二、当有一堆的石子数</a:t>
            </a:r>
            <a:r>
              <a:rPr lang="en-US" altLang="zh-CN" dirty="0"/>
              <a:t>&gt;1</a:t>
            </a:r>
            <a:r>
              <a:rPr lang="zh-CN" altLang="en-US" dirty="0"/>
              <a:t>时，显然</a:t>
            </a:r>
            <a:r>
              <a:rPr lang="en-US" altLang="zh-CN" dirty="0"/>
              <a:t>t≠0     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）：总共有奇数堆石子，此时把</a:t>
            </a:r>
            <a:r>
              <a:rPr lang="en-US" altLang="zh-CN" dirty="0"/>
              <a:t>&gt;1</a:t>
            </a:r>
            <a:r>
              <a:rPr lang="zh-CN" altLang="en-US" dirty="0"/>
              <a:t>的那堆取至</a:t>
            </a:r>
            <a:r>
              <a:rPr lang="en-US" altLang="zh-CN" dirty="0"/>
              <a:t>1</a:t>
            </a:r>
            <a:r>
              <a:rPr lang="zh-CN" altLang="en-US" dirty="0"/>
              <a:t>个石子，此时便转化为一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），先手必胜。     （</a:t>
            </a:r>
            <a:r>
              <a:rPr lang="en-US" altLang="zh-CN" dirty="0"/>
              <a:t>2</a:t>
            </a:r>
            <a:r>
              <a:rPr lang="zh-CN" altLang="en-US" dirty="0"/>
              <a:t>）：总共有偶数堆石子，此时把</a:t>
            </a:r>
            <a:r>
              <a:rPr lang="en-US" altLang="zh-CN" dirty="0"/>
              <a:t>&gt;1</a:t>
            </a:r>
            <a:r>
              <a:rPr lang="zh-CN" altLang="en-US" dirty="0"/>
              <a:t>的那堆取完，同样转化为一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先手必胜。三、当有两堆及以上的石子数</a:t>
            </a:r>
            <a:r>
              <a:rPr lang="en-US" altLang="zh-CN" dirty="0"/>
              <a:t>&gt;1</a:t>
            </a:r>
            <a:r>
              <a:rPr lang="zh-CN" altLang="en-US" dirty="0"/>
              <a:t>时     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/>
              <a:t>t=0</a:t>
            </a:r>
            <a:r>
              <a:rPr lang="zh-CN" altLang="en-US" dirty="0"/>
              <a:t>，那么可能转化为以下两个子状态：                 ①：至少两堆及以上的石子数</a:t>
            </a:r>
            <a:r>
              <a:rPr lang="en-US" altLang="zh-CN" dirty="0"/>
              <a:t>&gt;1</a:t>
            </a:r>
            <a:r>
              <a:rPr lang="zh-CN" altLang="en-US" dirty="0"/>
              <a:t>且</a:t>
            </a:r>
            <a:r>
              <a:rPr lang="en-US" altLang="zh-CN" dirty="0"/>
              <a:t>t≠0</a:t>
            </a:r>
            <a:r>
              <a:rPr lang="zh-CN" altLang="en-US" dirty="0"/>
              <a:t>，即转为三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）。                 ②：至少一堆石子数</a:t>
            </a:r>
            <a:r>
              <a:rPr lang="en-US" altLang="zh-CN" dirty="0"/>
              <a:t>&gt;1</a:t>
            </a:r>
            <a:r>
              <a:rPr lang="zh-CN" altLang="en-US" dirty="0"/>
              <a:t>，由二可知此时必胜。     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/>
              <a:t>t≠0</a:t>
            </a:r>
            <a:r>
              <a:rPr lang="zh-CN" altLang="en-US" dirty="0"/>
              <a:t>，根据</a:t>
            </a:r>
            <a:r>
              <a:rPr lang="en-US" altLang="zh-CN" dirty="0" err="1"/>
              <a:t>Nim</a:t>
            </a:r>
            <a:r>
              <a:rPr lang="zh-CN" altLang="en-US" dirty="0"/>
              <a:t>游戏的证明，可以得到总有一种方法转化为三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）状态。观察三我们发现，三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）能把三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）扔给对面，而对面只能扔给你三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）或必胜态。所以当三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）时先手必胜。综上，所有堆的石子数均</a:t>
            </a:r>
            <a:r>
              <a:rPr lang="en-US" altLang="zh-CN" dirty="0"/>
              <a:t>=1</a:t>
            </a:r>
            <a:r>
              <a:rPr lang="zh-CN" altLang="en-US" dirty="0"/>
              <a:t>且</a:t>
            </a:r>
            <a:r>
              <a:rPr lang="en-US" altLang="zh-CN" dirty="0"/>
              <a:t>t=0/</a:t>
            </a:r>
            <a:r>
              <a:rPr lang="zh-CN" altLang="en-US" dirty="0"/>
              <a:t>至少有一个堆的石子数</a:t>
            </a:r>
            <a:r>
              <a:rPr lang="en-US" altLang="zh-CN" dirty="0"/>
              <a:t>&gt;1</a:t>
            </a:r>
            <a:r>
              <a:rPr lang="zh-CN" altLang="en-US" dirty="0"/>
              <a:t>且</a:t>
            </a:r>
            <a:r>
              <a:rPr lang="en-US" altLang="zh-CN" dirty="0"/>
              <a:t>t≠0</a:t>
            </a:r>
            <a:r>
              <a:rPr lang="zh-CN" altLang="en-US" dirty="0"/>
              <a:t>时，先手必胜。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8C41-09DE-470F-8698-33CA91841E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0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8C41-09DE-470F-8698-33CA91841E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m" TargetMode="External"/><Relationship Id="rId2" Type="http://schemas.openxmlformats.org/officeDocument/2006/relationships/hyperlink" Target="https://wenku.baidu.com/view/25540742a8956bec0975e3a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5078728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博弈</a:t>
            </a:r>
            <a:r>
              <a:rPr lang="en-US" altLang="zh-CN" b="1" dirty="0">
                <a:solidFill>
                  <a:srgbClr val="336699"/>
                </a:solidFill>
              </a:rPr>
              <a:t>-</a:t>
            </a:r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410308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Based on xyw5vplus1</a:t>
            </a: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				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HelloWorld1024</a:t>
            </a:r>
            <a:endParaRPr lang="en-US" altLang="zh-CN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阶梯博弈（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Staircase </a:t>
            </a:r>
            <a:r>
              <a:rPr lang="en-US" altLang="zh-CN" b="1" dirty="0" err="1">
                <a:solidFill>
                  <a:srgbClr val="336699"/>
                </a:solidFill>
                <a:sym typeface="+mn-ea"/>
              </a:rPr>
              <a:t>Nim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9280" y="2091670"/>
            <a:ext cx="11013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有一列阶梯，每个阶梯上放着自然数个点，两个人进行阶梯博弈，每一步则是将一个阶梯上的若干个点</a:t>
            </a:r>
            <a:r>
              <a:rPr lang="en-US" altLang="zh-CN" sz="2800" dirty="0"/>
              <a:t>( &gt;=1 )</a:t>
            </a:r>
            <a:r>
              <a:rPr lang="zh-CN" altLang="en-US" sz="2800" dirty="0"/>
              <a:t>移到前面一级阶梯去，最后没有点可以移动的人输。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结论：阶梯博弈等效为奇数号阶梯的尼姆博弈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783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反尼姆博弈（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anti-</a:t>
            </a:r>
            <a:r>
              <a:rPr lang="en-US" altLang="zh-CN" b="1" dirty="0" err="1">
                <a:solidFill>
                  <a:srgbClr val="336699"/>
                </a:solidFill>
                <a:sym typeface="+mn-ea"/>
              </a:rPr>
              <a:t>Nim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9280" y="2091670"/>
            <a:ext cx="11013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定义与</a:t>
            </a:r>
            <a:r>
              <a:rPr lang="en-US" altLang="zh-CN" sz="2800" dirty="0" err="1"/>
              <a:t>Nim</a:t>
            </a:r>
            <a:r>
              <a:rPr lang="zh-CN" altLang="en-US" sz="2800" dirty="0"/>
              <a:t>博弈唯一不同的的是取到最后一个的人输。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结论：先手必胜，当且仅当同时满足：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①：所有堆的石子数均</a:t>
            </a:r>
            <a:r>
              <a:rPr lang="en-US" altLang="zh-CN" sz="2800" dirty="0"/>
              <a:t>=1</a:t>
            </a:r>
            <a:r>
              <a:rPr lang="zh-CN" altLang="en-US" sz="2800" dirty="0"/>
              <a:t>，且有偶数堆。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②：至少有一个堆的石子数</a:t>
            </a:r>
            <a:r>
              <a:rPr lang="en-US" altLang="zh-CN" sz="2800" dirty="0"/>
              <a:t>&gt;1</a:t>
            </a:r>
            <a:r>
              <a:rPr lang="zh-CN" altLang="en-US" sz="2800" dirty="0"/>
              <a:t>，且石子堆的异或和≠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证明：见备注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249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sz="4000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sz="4000" b="1" dirty="0">
                <a:solidFill>
                  <a:srgbClr val="336699"/>
                </a:solidFill>
                <a:sym typeface="+mn-ea"/>
              </a:rPr>
              <a:t>斐波那契博弈（</a:t>
            </a:r>
            <a:r>
              <a:rPr lang="en-US" altLang="zh-CN" sz="4000" b="1" dirty="0">
                <a:solidFill>
                  <a:srgbClr val="336699"/>
                </a:solidFill>
                <a:sym typeface="+mn-ea"/>
              </a:rPr>
              <a:t>Fibonacci </a:t>
            </a:r>
            <a:r>
              <a:rPr lang="en-US" altLang="zh-CN" sz="4000" b="1" dirty="0" err="1">
                <a:solidFill>
                  <a:srgbClr val="336699"/>
                </a:solidFill>
                <a:sym typeface="+mn-ea"/>
              </a:rPr>
              <a:t>Nim</a:t>
            </a:r>
            <a:r>
              <a:rPr lang="zh-CN" altLang="en-US" sz="4000" b="1" dirty="0">
                <a:solidFill>
                  <a:srgbClr val="336699"/>
                </a:solidFill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有一堆石子，两个顶尖聪明的人玩游戏，先取者可以取走最少一个，但不能全取完，以后每人取的石子数不能超过上个人的两倍。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结论：当且仅当石子为斐波那契数的时候，先手必败。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证明：第二数学归纳法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思考：改成“以后每人取的石子数不能超过上个人取的石子数”怎么办？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8051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——SG</a:t>
            </a:r>
            <a:r>
              <a:rPr lang="zh-CN" altLang="en-US" b="1" dirty="0">
                <a:solidFill>
                  <a:srgbClr val="336699"/>
                </a:solidFill>
              </a:rPr>
              <a:t>函数与</a:t>
            </a:r>
            <a:r>
              <a:rPr lang="en-US" altLang="zh-CN" b="1" dirty="0">
                <a:solidFill>
                  <a:srgbClr val="336699"/>
                </a:solidFill>
              </a:rPr>
              <a:t>SG</a:t>
            </a:r>
            <a:r>
              <a:rPr lang="zh-CN" altLang="en-US" b="1" dirty="0">
                <a:solidFill>
                  <a:srgbClr val="336699"/>
                </a:solidFill>
              </a:rPr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SG(</a:t>
                </a:r>
                <a:r>
                  <a:rPr lang="zh-CN" altLang="en-US" dirty="0"/>
                  <a:t>Sprague-Grundy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函数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首先定义mex(minimal excludant)运算，这是施加于一个集合的运算，表示不属于这个集合的最小非负整数。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例如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0,1,2,4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{}=0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         对于一个给定的有向无环图，定义关于图的每个顶点的</a:t>
                </a:r>
                <a:r>
                  <a:rPr lang="en-US" altLang="zh-CN" dirty="0"/>
                  <a:t>SG</a:t>
                </a:r>
                <a:r>
                  <a:rPr lang="zh-CN" altLang="en-US" dirty="0"/>
                  <a:t>函数如下：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𝑚𝑒𝑥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的后继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函数与</a:t>
                </a:r>
                <a:r>
                  <a:rPr lang="en-US" altLang="zh-CN" dirty="0"/>
                  <a:t>NP</a:t>
                </a:r>
                <a:r>
                  <a:rPr lang="zh-CN" altLang="en-US" dirty="0"/>
                  <a:t>状态的关系：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</a:t>
                </a:r>
                <a:r>
                  <a:rPr lang="en-US" altLang="zh-CN" dirty="0"/>
                  <a:t>SG(pos)==0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/>
                  <a:t>  P </a:t>
                </a:r>
                <a:r>
                  <a:rPr lang="zh-CN" altLang="en-US" dirty="0"/>
                  <a:t>状态        </a:t>
                </a:r>
                <a:r>
                  <a:rPr lang="en-US" altLang="zh-CN" dirty="0"/>
                  <a:t>SG(</a:t>
                </a:r>
                <a:r>
                  <a:rPr lang="en-US" altLang="zh-CN" dirty="0" err="1"/>
                  <a:t>pos</a:t>
                </a:r>
                <a:r>
                  <a:rPr lang="en-US" altLang="zh-CN" dirty="0"/>
                  <a:t>)!=0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/>
                  <a:t>   N </a:t>
                </a:r>
                <a:r>
                  <a:rPr lang="zh-CN" altLang="en-US" dirty="0"/>
                  <a:t>状态</a:t>
                </a: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5B37D-3F89-448A-B8AF-9A58ADDF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6699"/>
                </a:solidFill>
              </a:rPr>
              <a:t>实例</a:t>
            </a:r>
            <a:r>
              <a:rPr lang="en-US" altLang="zh-CN" dirty="0">
                <a:solidFill>
                  <a:srgbClr val="336699"/>
                </a:solidFill>
              </a:rPr>
              <a:t>——</a:t>
            </a:r>
            <a:r>
              <a:rPr lang="zh-CN" altLang="en-US" dirty="0">
                <a:solidFill>
                  <a:srgbClr val="336699"/>
                </a:solidFill>
              </a:rPr>
              <a:t>取石子问题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0D87-583F-490D-862C-7E5263B7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90"/>
            <a:ext cx="11226970" cy="50384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堆</a:t>
            </a:r>
            <a:r>
              <a:rPr lang="en-US" altLang="zh-CN" dirty="0"/>
              <a:t>n</a:t>
            </a:r>
            <a:r>
              <a:rPr lang="zh-CN" altLang="en-US" dirty="0"/>
              <a:t>个的石子，每次只能取</a:t>
            </a:r>
            <a:r>
              <a:rPr lang="en-US" altLang="zh-CN" dirty="0"/>
              <a:t>{ 1, 3, 4 }</a:t>
            </a:r>
            <a:r>
              <a:rPr lang="zh-CN" altLang="en-US" dirty="0"/>
              <a:t>个石子，先取完石子者胜利，那么各个数的</a:t>
            </a:r>
            <a:r>
              <a:rPr lang="en-US" altLang="zh-CN" dirty="0"/>
              <a:t>SG</a:t>
            </a:r>
            <a:r>
              <a:rPr lang="zh-CN" altLang="en-US" dirty="0"/>
              <a:t>值为多少？</a:t>
            </a:r>
            <a:endParaRPr lang="en-US" altLang="zh-CN" dirty="0"/>
          </a:p>
          <a:p>
            <a:r>
              <a:rPr lang="en-US" altLang="zh-CN" dirty="0"/>
              <a:t>SG[0]=0</a:t>
            </a:r>
            <a:r>
              <a:rPr lang="zh-CN" altLang="en-US" dirty="0"/>
              <a:t>，</a:t>
            </a:r>
            <a:r>
              <a:rPr lang="en-US" altLang="zh-CN" dirty="0"/>
              <a:t>f[]={1,3,4},</a:t>
            </a:r>
          </a:p>
          <a:p>
            <a:r>
              <a:rPr lang="en-US" altLang="zh-CN" dirty="0"/>
              <a:t>x=1 </a:t>
            </a:r>
            <a:r>
              <a:rPr lang="zh-CN" altLang="en-US" dirty="0"/>
              <a:t>时，可以取走</a:t>
            </a:r>
            <a:r>
              <a:rPr lang="en-US" altLang="zh-CN" dirty="0"/>
              <a:t>1 - f{1}</a:t>
            </a:r>
            <a:r>
              <a:rPr lang="zh-CN" altLang="en-US" dirty="0"/>
              <a:t>个石子，剩余</a:t>
            </a:r>
            <a:r>
              <a:rPr lang="en-US" altLang="zh-CN" dirty="0"/>
              <a:t>{0}</a:t>
            </a:r>
            <a:r>
              <a:rPr lang="zh-CN" altLang="en-US" dirty="0"/>
              <a:t>个，所以 </a:t>
            </a:r>
            <a:r>
              <a:rPr lang="en-US" altLang="zh-CN" dirty="0"/>
              <a:t>SG[1] = </a:t>
            </a:r>
            <a:r>
              <a:rPr lang="en-US" altLang="zh-CN" dirty="0" err="1"/>
              <a:t>mex</a:t>
            </a:r>
            <a:r>
              <a:rPr lang="en-US" altLang="zh-CN" dirty="0"/>
              <a:t>{ SG[0] }= </a:t>
            </a:r>
            <a:r>
              <a:rPr lang="en-US" altLang="zh-CN" dirty="0" err="1"/>
              <a:t>mex</a:t>
            </a:r>
            <a:r>
              <a:rPr lang="en-US" altLang="zh-CN" dirty="0"/>
              <a:t>{0} = 1;</a:t>
            </a:r>
          </a:p>
          <a:p>
            <a:r>
              <a:rPr lang="en-US" altLang="zh-CN" dirty="0"/>
              <a:t>x=2 </a:t>
            </a:r>
            <a:r>
              <a:rPr lang="zh-CN" altLang="en-US" dirty="0"/>
              <a:t>时，可以取走</a:t>
            </a:r>
            <a:r>
              <a:rPr lang="en-US" altLang="zh-CN" dirty="0"/>
              <a:t>2 - f{1}</a:t>
            </a:r>
            <a:r>
              <a:rPr lang="zh-CN" altLang="en-US" dirty="0"/>
              <a:t>个石子，剩余</a:t>
            </a:r>
            <a:r>
              <a:rPr lang="en-US" altLang="zh-CN" dirty="0"/>
              <a:t>{1}</a:t>
            </a:r>
            <a:r>
              <a:rPr lang="zh-CN" altLang="en-US" dirty="0"/>
              <a:t>个，所以 </a:t>
            </a:r>
            <a:r>
              <a:rPr lang="en-US" altLang="zh-CN" dirty="0"/>
              <a:t>SG[2] = </a:t>
            </a:r>
            <a:r>
              <a:rPr lang="en-US" altLang="zh-CN" dirty="0" err="1"/>
              <a:t>mex</a:t>
            </a:r>
            <a:r>
              <a:rPr lang="en-US" altLang="zh-CN" dirty="0"/>
              <a:t>{ SG[1] }= </a:t>
            </a:r>
            <a:r>
              <a:rPr lang="en-US" altLang="zh-CN" dirty="0" err="1"/>
              <a:t>mex</a:t>
            </a:r>
            <a:r>
              <a:rPr lang="en-US" altLang="zh-CN" dirty="0"/>
              <a:t>{1} = 0;</a:t>
            </a:r>
          </a:p>
          <a:p>
            <a:r>
              <a:rPr lang="en-US" altLang="zh-CN" dirty="0"/>
              <a:t>x=3 </a:t>
            </a:r>
            <a:r>
              <a:rPr lang="zh-CN" altLang="en-US" dirty="0"/>
              <a:t>时，可以取走</a:t>
            </a:r>
            <a:r>
              <a:rPr lang="en-US" altLang="zh-CN" dirty="0"/>
              <a:t>3 - f{1,3}</a:t>
            </a:r>
            <a:r>
              <a:rPr lang="zh-CN" altLang="en-US" dirty="0"/>
              <a:t>个石子，剩余</a:t>
            </a:r>
            <a:r>
              <a:rPr lang="en-US" altLang="zh-CN" dirty="0"/>
              <a:t>{2,0}</a:t>
            </a:r>
            <a:r>
              <a:rPr lang="zh-CN" altLang="en-US" dirty="0"/>
              <a:t>个，所以 </a:t>
            </a:r>
            <a:r>
              <a:rPr lang="en-US" altLang="zh-CN" dirty="0"/>
              <a:t>SG[3] = </a:t>
            </a:r>
            <a:r>
              <a:rPr lang="en-US" altLang="zh-CN" dirty="0" err="1"/>
              <a:t>mex</a:t>
            </a:r>
            <a:r>
              <a:rPr lang="en-US" altLang="zh-CN" dirty="0"/>
              <a:t>{SG[2],SG[0]} = </a:t>
            </a:r>
            <a:r>
              <a:rPr lang="en-US" altLang="zh-CN" dirty="0" err="1"/>
              <a:t>mex</a:t>
            </a:r>
            <a:r>
              <a:rPr lang="en-US" altLang="zh-CN" dirty="0"/>
              <a:t>{0,0} =1;</a:t>
            </a:r>
          </a:p>
          <a:p>
            <a:r>
              <a:rPr lang="en-US" altLang="zh-CN" dirty="0"/>
              <a:t>x=4 </a:t>
            </a:r>
            <a:r>
              <a:rPr lang="zh-CN" altLang="en-US" dirty="0"/>
              <a:t>时，可以取走</a:t>
            </a:r>
            <a:r>
              <a:rPr lang="en-US" altLang="zh-CN" dirty="0"/>
              <a:t>4-  f{1,3,4}</a:t>
            </a:r>
            <a:r>
              <a:rPr lang="zh-CN" altLang="en-US" dirty="0"/>
              <a:t>个石子，剩余</a:t>
            </a:r>
            <a:r>
              <a:rPr lang="en-US" altLang="zh-CN" dirty="0"/>
              <a:t>{3,1,0}</a:t>
            </a:r>
            <a:r>
              <a:rPr lang="zh-CN" altLang="en-US" dirty="0"/>
              <a:t>个，所以 </a:t>
            </a:r>
            <a:r>
              <a:rPr lang="en-US" altLang="zh-CN" dirty="0"/>
              <a:t>SG[4] = </a:t>
            </a:r>
            <a:r>
              <a:rPr lang="en-US" altLang="zh-CN" dirty="0" err="1"/>
              <a:t>mex</a:t>
            </a:r>
            <a:r>
              <a:rPr lang="en-US" altLang="zh-CN" dirty="0"/>
              <a:t>{SG[3],SG[1],SG[0]} = </a:t>
            </a:r>
            <a:r>
              <a:rPr lang="en-US" altLang="zh-CN" dirty="0" err="1"/>
              <a:t>mex</a:t>
            </a:r>
            <a:r>
              <a:rPr lang="en-US" altLang="zh-CN" dirty="0"/>
              <a:t>{1,1,0} = 2;</a:t>
            </a:r>
          </a:p>
          <a:p>
            <a:r>
              <a:rPr lang="en-US" altLang="zh-CN" dirty="0"/>
              <a:t>x=5 </a:t>
            </a:r>
            <a:r>
              <a:rPr lang="zh-CN" altLang="en-US" dirty="0"/>
              <a:t>时，可以取走</a:t>
            </a:r>
            <a:r>
              <a:rPr lang="en-US" altLang="zh-CN" dirty="0"/>
              <a:t>5 - f{1,3,4}</a:t>
            </a:r>
            <a:r>
              <a:rPr lang="zh-CN" altLang="en-US" dirty="0"/>
              <a:t>个石子，剩余</a:t>
            </a:r>
            <a:r>
              <a:rPr lang="en-US" altLang="zh-CN" dirty="0"/>
              <a:t>{4,2,1}</a:t>
            </a:r>
            <a:r>
              <a:rPr lang="zh-CN" altLang="en-US" dirty="0"/>
              <a:t>个，所以</a:t>
            </a:r>
            <a:r>
              <a:rPr lang="en-US" altLang="zh-CN" dirty="0"/>
              <a:t>SG[5] = </a:t>
            </a:r>
            <a:r>
              <a:rPr lang="en-US" altLang="zh-CN" dirty="0" err="1"/>
              <a:t>mex</a:t>
            </a:r>
            <a:r>
              <a:rPr lang="en-US" altLang="zh-CN" dirty="0"/>
              <a:t>{SG[4],SG[2],SG[1]} =</a:t>
            </a:r>
            <a:r>
              <a:rPr lang="en-US" altLang="zh-CN" dirty="0" err="1"/>
              <a:t>mex</a:t>
            </a:r>
            <a:r>
              <a:rPr lang="en-US" altLang="zh-CN" dirty="0"/>
              <a:t>{2,0,1} = 3</a:t>
            </a:r>
          </a:p>
        </p:txBody>
      </p:sp>
    </p:spTree>
    <p:extLst>
      <p:ext uri="{BB962C8B-B14F-4D97-AF65-F5344CB8AC3E}">
        <p14:creationId xmlns:p14="http://schemas.microsoft.com/office/powerpoint/2010/main" val="215186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2858B-79D3-42AD-82F2-1477CA09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988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541A4-8EED-4D71-B92B-0852D0D4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57" y="227654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让我们再来考虑一下SG值的意义。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</a:t>
            </a:r>
            <a:r>
              <a:rPr lang="en-US" altLang="zh-CN" dirty="0"/>
              <a:t>SG</a:t>
            </a:r>
            <a:r>
              <a:rPr lang="zh-CN" altLang="en-US" dirty="0"/>
              <a:t>(x)=k时，表明对于任意一个0&lt;=i&lt;k，都存在x的一个后继y满足</a:t>
            </a:r>
            <a:r>
              <a:rPr lang="en-US" altLang="zh-CN" dirty="0"/>
              <a:t>SG</a:t>
            </a:r>
            <a:r>
              <a:rPr lang="zh-CN" altLang="en-US" dirty="0"/>
              <a:t>(y)=i。也就是说，当某枚棋子的SG值是k时，我们可以把它变成0、变成1、……、变成k-1，但绝对不能保持k不变。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不知道你能不能根据这个联想到</a:t>
            </a:r>
            <a:r>
              <a:rPr lang="en-US" altLang="zh-CN" dirty="0" err="1"/>
              <a:t>Nim</a:t>
            </a:r>
            <a:r>
              <a:rPr lang="zh-CN" altLang="en-US" dirty="0"/>
              <a:t>博弈。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Nim游戏的规则不就是每次选择一堆数量为k的石子，可以把它变成0、变成1、……、变成k-1，但绝对不能保持k不变吗！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于是，根据</a:t>
            </a:r>
            <a:r>
              <a:rPr lang="en-US" altLang="zh-CN" dirty="0" err="1"/>
              <a:t>Nim</a:t>
            </a:r>
            <a:r>
              <a:rPr lang="zh-CN" altLang="en-US" dirty="0"/>
              <a:t>游戏的</a:t>
            </a:r>
            <a:r>
              <a:rPr lang="en-US" altLang="zh-CN" dirty="0"/>
              <a:t>Bouton</a:t>
            </a:r>
            <a:r>
              <a:rPr lang="zh-CN" altLang="en-US" dirty="0"/>
              <a:t>定理，我们就有了一般性的</a:t>
            </a:r>
            <a:r>
              <a:rPr lang="en-US" altLang="zh-CN" dirty="0"/>
              <a:t>SG</a:t>
            </a:r>
            <a:r>
              <a:rPr lang="zh-CN" altLang="en-US" dirty="0"/>
              <a:t>定理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0EB137C-457E-492B-8132-A44412EA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30058"/>
              </p:ext>
            </p:extLst>
          </p:nvPr>
        </p:nvGraphicFramePr>
        <p:xfrm>
          <a:off x="838200" y="101340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240367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241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54213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4561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25595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2510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319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6336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63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06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SG(x)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4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5113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SG</a:t>
            </a:r>
            <a:r>
              <a:rPr lang="zh-CN" altLang="en-US" dirty="0">
                <a:solidFill>
                  <a:srgbClr val="FF0000"/>
                </a:solidFill>
              </a:rPr>
              <a:t>定理：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组合游戏和</a:t>
            </a:r>
            <a:r>
              <a:rPr lang="zh-CN" altLang="en-US" dirty="0">
                <a:solidFill>
                  <a:srgbClr val="FF0000"/>
                </a:solidFill>
              </a:rPr>
              <a:t>（整个游戏）的SG函数等于各个游戏SG函数的Nim和。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整个游戏的</a:t>
            </a:r>
            <a:r>
              <a:rPr lang="en-US" altLang="zh-CN" dirty="0"/>
              <a:t>SG</a:t>
            </a:r>
            <a:r>
              <a:rPr lang="zh-CN" altLang="en-US" dirty="0"/>
              <a:t>函数</a:t>
            </a:r>
            <a:r>
              <a:rPr lang="en-US" altLang="zh-CN" dirty="0"/>
              <a:t>=0  &lt;=&gt; </a:t>
            </a:r>
            <a:r>
              <a:rPr lang="zh-CN" altLang="en-US" dirty="0"/>
              <a:t>必败状态 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整个游戏的</a:t>
            </a:r>
            <a:r>
              <a:rPr lang="en-US" altLang="zh-CN" dirty="0"/>
              <a:t>SG</a:t>
            </a:r>
            <a:r>
              <a:rPr lang="zh-CN" altLang="en-US" dirty="0"/>
              <a:t>函数</a:t>
            </a:r>
            <a:r>
              <a:rPr lang="en-US" altLang="zh-CN" dirty="0"/>
              <a:t>!=0 &lt;=&gt; </a:t>
            </a:r>
            <a:r>
              <a:rPr lang="zh-CN" altLang="en-US" dirty="0"/>
              <a:t>必胜状态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</a:p>
          <a:p>
            <a:pPr marL="0" indent="0">
              <a:buNone/>
            </a:pPr>
            <a:r>
              <a:rPr lang="en-US" altLang="zh-CN" dirty="0"/>
              <a:t>	初始局面包含每个子游戏的初始局面，而每次每个游戏者可以任意选一个</a:t>
            </a:r>
            <a:r>
              <a:rPr lang="zh-CN" altLang="en-US" dirty="0"/>
              <a:t>子</a:t>
            </a:r>
            <a:r>
              <a:rPr lang="en-US" altLang="zh-CN" dirty="0" err="1"/>
              <a:t>游戏，进行一次合法走步，而让其他游戏局面保持不变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所有一般胜利下的无偏博弈都能转化成尼姆数表达的尼姆堆博弈。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——SG</a:t>
            </a:r>
            <a:r>
              <a:rPr lang="zh-CN" altLang="en-US" b="1" dirty="0">
                <a:solidFill>
                  <a:srgbClr val="336699"/>
                </a:solidFill>
              </a:rPr>
              <a:t>函数与</a:t>
            </a:r>
            <a:r>
              <a:rPr lang="en-US" altLang="zh-CN" b="1" dirty="0">
                <a:solidFill>
                  <a:srgbClr val="336699"/>
                </a:solidFill>
              </a:rPr>
              <a:t>SG</a:t>
            </a:r>
            <a:r>
              <a:rPr lang="zh-CN" altLang="en-US" b="1" dirty="0">
                <a:solidFill>
                  <a:srgbClr val="336699"/>
                </a:solidFill>
              </a:rPr>
              <a:t>定理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3196" y="2463307"/>
            <a:ext cx="11325860" cy="480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SG</a:t>
            </a:r>
            <a:r>
              <a:rPr lang="zh-CN" altLang="en-US" dirty="0"/>
              <a:t>函数解题一般套路：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先用暴力求出</a:t>
            </a:r>
            <a:r>
              <a:rPr lang="en-US" altLang="zh-CN" dirty="0"/>
              <a:t>SG</a:t>
            </a:r>
            <a:r>
              <a:rPr lang="zh-CN" altLang="en-US" dirty="0"/>
              <a:t>函数。 然后考虑是否可以优化</a:t>
            </a:r>
            <a:r>
              <a:rPr lang="en-US" altLang="zh-CN" dirty="0"/>
              <a:t>SG</a:t>
            </a:r>
            <a:r>
              <a:rPr lang="zh-CN" altLang="en-US" dirty="0"/>
              <a:t>函数的求解过程，从而使复杂度降低。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如果没有什么特别的思路，一个非常有效的方法就是</a:t>
            </a:r>
            <a:r>
              <a:rPr lang="zh-CN" altLang="en-US" b="1" dirty="0"/>
              <a:t>打表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我们可以打出</a:t>
            </a:r>
            <a:r>
              <a:rPr lang="en-US" altLang="zh-CN" dirty="0"/>
              <a:t>sg</a:t>
            </a:r>
            <a:r>
              <a:rPr lang="zh-CN" altLang="en-US" dirty="0"/>
              <a:t>函数的表，观察规律。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——SG</a:t>
            </a:r>
            <a:r>
              <a:rPr lang="zh-CN" altLang="en-US" b="1" dirty="0">
                <a:solidFill>
                  <a:srgbClr val="336699"/>
                </a:solidFill>
              </a:rPr>
              <a:t>函数解题</a:t>
            </a:r>
          </a:p>
        </p:txBody>
      </p:sp>
    </p:spTree>
    <p:extLst>
      <p:ext uri="{BB962C8B-B14F-4D97-AF65-F5344CB8AC3E}">
        <p14:creationId xmlns:p14="http://schemas.microsoft.com/office/powerpoint/2010/main" val="1632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0718" y="21877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 数组</a:t>
            </a:r>
            <a:r>
              <a:rPr lang="en-US" altLang="zh-CN" dirty="0"/>
              <a:t>f </a:t>
            </a:r>
            <a:r>
              <a:rPr lang="zh-CN" altLang="en-US" dirty="0"/>
              <a:t>将 可改变当前状态 的方式记录下来。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、然后我们使用 另一个数组 将当前状态</a:t>
            </a:r>
            <a:r>
              <a:rPr lang="en-US" altLang="zh-CN" dirty="0"/>
              <a:t>x </a:t>
            </a:r>
            <a:r>
              <a:rPr lang="zh-CN" altLang="en-US" dirty="0"/>
              <a:t>的后继状态标记。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、最后模拟</a:t>
            </a:r>
            <a:r>
              <a:rPr lang="en-US" altLang="zh-CN" dirty="0" err="1"/>
              <a:t>mex</a:t>
            </a:r>
            <a:r>
              <a:rPr lang="zh-CN" altLang="en-US" dirty="0"/>
              <a:t>运算，也就是我们在标记值中 搜索 未被标记值 的最小值，将其赋值给</a:t>
            </a:r>
            <a:r>
              <a:rPr lang="en-US" altLang="zh-CN" dirty="0"/>
              <a:t>SG(x)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、不断重复 </a:t>
            </a:r>
            <a:r>
              <a:rPr lang="en-US" altLang="zh-CN" dirty="0"/>
              <a:t>2 - 3 </a:t>
            </a:r>
            <a:r>
              <a:rPr lang="zh-CN" altLang="en-US" dirty="0"/>
              <a:t>的步骤，计算</a:t>
            </a:r>
            <a:r>
              <a:rPr lang="en-US" altLang="zh-CN" dirty="0"/>
              <a:t>1~n </a:t>
            </a:r>
            <a:r>
              <a:rPr lang="zh-CN" altLang="en-US" dirty="0"/>
              <a:t>的函数值。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——SG</a:t>
            </a:r>
            <a:r>
              <a:rPr lang="zh-CN" altLang="en-US" b="1" dirty="0">
                <a:solidFill>
                  <a:srgbClr val="336699"/>
                </a:solidFill>
              </a:rPr>
              <a:t>函数的求法</a:t>
            </a:r>
          </a:p>
        </p:txBody>
      </p:sp>
    </p:spTree>
    <p:extLst>
      <p:ext uri="{BB962C8B-B14F-4D97-AF65-F5344CB8AC3E}">
        <p14:creationId xmlns:p14="http://schemas.microsoft.com/office/powerpoint/2010/main" val="324560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35E74-9E66-45DD-A559-7350E84E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81" y="438709"/>
            <a:ext cx="10515600" cy="5980582"/>
          </a:xfrm>
          <a:solidFill>
            <a:srgbClr val="002060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//f[N]: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可改变当前状态的方式，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为方式的种类，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f[N]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要在</a:t>
            </a:r>
            <a:r>
              <a:rPr lang="en-US" altLang="zh-CN" sz="1600" dirty="0" err="1">
                <a:solidFill>
                  <a:srgbClr val="7285B7"/>
                </a:solidFill>
                <a:latin typeface="Consolas" panose="020B0609020204030204" pitchFamily="49" charset="0"/>
              </a:rPr>
              <a:t>getSG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之前先预处理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//SG[]:0~n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SG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函数值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//S[]: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后继状态的集合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[N],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SG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[MAXN],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[MAXN];</a:t>
            </a:r>
          </a:p>
          <a:p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BBDAFF"/>
                </a:solidFill>
                <a:latin typeface="Consolas" panose="020B0609020204030204" pitchFamily="49" charset="0"/>
              </a:rPr>
              <a:t>getSG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BBDAF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(SG,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(SG));</a:t>
            </a:r>
          </a:p>
          <a:p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    //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因为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SG[0]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始终等于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，所以</a:t>
            </a:r>
            <a:r>
              <a:rPr lang="en-US" altLang="zh-CN" sz="1600" dirty="0" err="1">
                <a:solidFill>
                  <a:srgbClr val="7285B7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开始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n;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        //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每一次都要将上一状态 的 后继集合 重置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BBDAF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(S,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(S));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(j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[j]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N;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99FFFF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SG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[j]]]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  //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将后继状态的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SG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函数值进行标记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(j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;;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99FFFF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[j]) {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   //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查询当前后继状态</a:t>
            </a:r>
            <a:r>
              <a:rPr lang="en-US" altLang="zh-CN" sz="1600" dirty="0">
                <a:solidFill>
                  <a:srgbClr val="7285B7"/>
                </a:solidFill>
                <a:latin typeface="Consolas" panose="020B0609020204030204" pitchFamily="49" charset="0"/>
              </a:rPr>
              <a:t>SG</a:t>
            </a:r>
            <a:r>
              <a:rPr lang="zh-CN" altLang="en-US" sz="1600" dirty="0">
                <a:solidFill>
                  <a:srgbClr val="7285B7"/>
                </a:solidFill>
                <a:latin typeface="Consolas" panose="020B0609020204030204" pitchFamily="49" charset="0"/>
              </a:rPr>
              <a:t>值中最小的非零值</a:t>
            </a:r>
            <a:endParaRPr lang="zh-CN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    </a:t>
            </a:r>
            <a:r>
              <a:rPr lang="en-US" altLang="zh-CN" sz="1600" dirty="0">
                <a:solidFill>
                  <a:srgbClr val="FF9DA4"/>
                </a:solidFill>
                <a:latin typeface="Consolas" panose="020B0609020204030204" pitchFamily="49" charset="0"/>
              </a:rPr>
              <a:t>SG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j;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     </a:t>
            </a:r>
            <a:r>
              <a:rPr lang="en-US" altLang="zh-CN" sz="1600" dirty="0">
                <a:solidFill>
                  <a:srgbClr val="EBBB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    }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 }</a:t>
            </a:r>
          </a:p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76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120" y="706501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公平组合游戏</a:t>
            </a:r>
            <a:r>
              <a:rPr lang="en-US" altLang="zh-CN" b="1" dirty="0">
                <a:solidFill>
                  <a:srgbClr val="336699"/>
                </a:solidFill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899" y="21907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500" dirty="0"/>
              <a:t>两人游戏。</a:t>
            </a:r>
          </a:p>
          <a:p>
            <a:r>
              <a:rPr lang="zh-CN" altLang="en-US" sz="3500" dirty="0"/>
              <a:t>两人轮流走步。</a:t>
            </a:r>
          </a:p>
          <a:p>
            <a:r>
              <a:rPr lang="zh-CN" altLang="en-US" sz="3500" dirty="0"/>
              <a:t>有一个状态集，而且通常是有限的。</a:t>
            </a:r>
          </a:p>
          <a:p>
            <a:r>
              <a:rPr lang="zh-CN" altLang="en-US" sz="3500" dirty="0"/>
              <a:t>有一个终止状态，到达终止状态后游戏结束。</a:t>
            </a:r>
          </a:p>
          <a:p>
            <a:r>
              <a:rPr lang="zh-CN" altLang="en-US" sz="3500" dirty="0"/>
              <a:t>游戏可以在有限的步数内结束。</a:t>
            </a:r>
          </a:p>
          <a:p>
            <a:r>
              <a:rPr lang="zh-CN" altLang="en-US" sz="3500" dirty="0"/>
              <a:t>规定好了哪些状态转移是合法的。</a:t>
            </a:r>
          </a:p>
          <a:p>
            <a:r>
              <a:rPr lang="zh-CN" altLang="en-US" sz="3500" dirty="0"/>
              <a:t>所有规定对于两人是一样的。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对当前节点建</a:t>
            </a:r>
            <a:r>
              <a:rPr lang="en-US" altLang="zh-CN" dirty="0"/>
              <a:t>set</a:t>
            </a:r>
            <a:r>
              <a:rPr lang="zh-CN" altLang="en-US" dirty="0"/>
              <a:t>，把所有后继节点的</a:t>
            </a:r>
            <a:r>
              <a:rPr lang="en-US" altLang="zh-CN" dirty="0"/>
              <a:t>SG</a:t>
            </a:r>
            <a:r>
              <a:rPr lang="zh-CN" altLang="en-US" dirty="0"/>
              <a:t>值放入其中，      </a:t>
            </a:r>
          </a:p>
          <a:p>
            <a:pPr marL="0" indent="0">
              <a:buNone/>
            </a:pPr>
            <a:r>
              <a:rPr lang="zh-CN" altLang="en-US" dirty="0"/>
              <a:t>然后从</a:t>
            </a:r>
            <a:r>
              <a:rPr lang="en-US" altLang="zh-CN" dirty="0"/>
              <a:t>0</a:t>
            </a:r>
            <a:r>
              <a:rPr lang="zh-CN" altLang="en-US" dirty="0"/>
              <a:t>开始往上找，找到第一个不在集合中的自然数。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这里递推和记忆化搜索更推荐记忆化搜索，因为递推有可能会计算一些没有必要计算的节点。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今天两种方法都有对应的题目。</a:t>
            </a:r>
          </a:p>
          <a:p>
            <a:pPr marL="0" indent="0">
              <a:buNone/>
            </a:pPr>
            <a:r>
              <a:rPr lang="zh-CN" altLang="en-US" dirty="0"/>
              <a:t>               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——SG</a:t>
            </a:r>
            <a:r>
              <a:rPr lang="zh-CN" altLang="en-US" b="1" dirty="0">
                <a:solidFill>
                  <a:srgbClr val="336699"/>
                </a:solidFill>
              </a:rPr>
              <a:t>函数的另一种求法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5130" y="1825625"/>
                <a:ext cx="11125835" cy="43516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解题模型：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1.把原游戏分解成多个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独立</a:t>
                </a:r>
                <a:r>
                  <a:rPr lang="zh-CN" altLang="en-US" dirty="0"/>
                  <a:t>的子游戏，则原游戏的SG函数值是它的所有子游戏的SG函数值的</a:t>
                </a:r>
                <a:r>
                  <a:rPr lang="en-US" altLang="zh-CN" dirty="0" err="1"/>
                  <a:t>Nim</a:t>
                </a:r>
                <a:r>
                  <a:rPr lang="zh-CN" altLang="en-US" dirty="0"/>
                  <a:t>和，即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)^…^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2.分别考虑每一个子游戏，计算其SG值。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* 对每一个子游戏求</a:t>
                </a:r>
                <a:r>
                  <a:rPr lang="en-US" altLang="zh-CN" dirty="0"/>
                  <a:t>SG</a:t>
                </a:r>
                <a:r>
                  <a:rPr lang="zh-CN" altLang="en-US" dirty="0"/>
                  <a:t>值时，一般可以选择打表找规律，实在找不到规律再老老实实用定义求</a:t>
                </a:r>
                <a:r>
                  <a:rPr lang="en-US" altLang="zh-CN" dirty="0"/>
                  <a:t>SG</a:t>
                </a:r>
                <a:r>
                  <a:rPr lang="zh-CN" altLang="en-US" dirty="0"/>
                  <a:t>值的方法。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* 一些对时间复杂度要求较高的题，无法通过定义求</a:t>
                </a:r>
                <a:r>
                  <a:rPr lang="en-US" altLang="zh-CN" dirty="0"/>
                  <a:t>SG</a:t>
                </a:r>
                <a:r>
                  <a:rPr lang="zh-CN" altLang="en-US" dirty="0"/>
                  <a:t>值，这时只能选择找规律。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130" y="1825625"/>
                <a:ext cx="11125835" cy="4351655"/>
              </a:xfrm>
              <a:blipFill>
                <a:blip r:embed="rId2"/>
                <a:stretch>
                  <a:fillRect l="-986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</a:rPr>
              <a:t>利用</a:t>
            </a:r>
            <a:r>
              <a:rPr lang="en-US" altLang="zh-CN" b="1" dirty="0">
                <a:solidFill>
                  <a:srgbClr val="336699"/>
                </a:solidFill>
              </a:rPr>
              <a:t>SG</a:t>
            </a:r>
            <a:r>
              <a:rPr lang="zh-CN" altLang="en-US" b="1" dirty="0">
                <a:solidFill>
                  <a:srgbClr val="336699"/>
                </a:solidFill>
              </a:rPr>
              <a:t>函数和</a:t>
            </a:r>
            <a:r>
              <a:rPr lang="en-US" altLang="zh-CN" b="1" dirty="0">
                <a:solidFill>
                  <a:srgbClr val="336699"/>
                </a:solidFill>
              </a:rPr>
              <a:t>SG</a:t>
            </a:r>
            <a:r>
              <a:rPr lang="zh-CN" altLang="en-US" b="1" dirty="0">
                <a:solidFill>
                  <a:srgbClr val="336699"/>
                </a:solidFill>
              </a:rPr>
              <a:t>定理解题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3070" y="1501140"/>
            <a:ext cx="11325860" cy="480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主人公：</a:t>
            </a:r>
            <a:r>
              <a:rPr lang="en-US" altLang="zh-CN" sz="2400" dirty="0"/>
              <a:t>Alice Bob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对于单个的游戏，用</a:t>
            </a:r>
            <a:r>
              <a:rPr lang="en-US" altLang="zh-CN" sz="2400" dirty="0"/>
              <a:t>P</a:t>
            </a:r>
            <a:r>
              <a:rPr lang="zh-CN" altLang="en-US" sz="2400" dirty="0"/>
              <a:t>状态和</a:t>
            </a:r>
            <a:r>
              <a:rPr lang="en-US" altLang="zh-CN" sz="2400" dirty="0"/>
              <a:t>N</a:t>
            </a:r>
            <a:r>
              <a:rPr lang="zh-CN" altLang="en-US" sz="2400" dirty="0"/>
              <a:t>状态去判断会更方便一些，但要处理组合游戏的和时，</a:t>
            </a:r>
            <a:r>
              <a:rPr lang="en-US" altLang="zh-CN" sz="2400" dirty="0"/>
              <a:t>SG</a:t>
            </a:r>
            <a:r>
              <a:rPr lang="zh-CN" altLang="en-US" sz="2400" dirty="0"/>
              <a:t>函数和</a:t>
            </a:r>
            <a:r>
              <a:rPr lang="en-US" altLang="zh-CN" sz="2400" dirty="0"/>
              <a:t>SG</a:t>
            </a:r>
            <a:r>
              <a:rPr lang="zh-CN" altLang="en-US" sz="2400" dirty="0"/>
              <a:t>定理就凸显出优势了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需要有一双会打表的手和一双能发现规律的眼睛</a:t>
            </a:r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对于一些没有办法用</a:t>
            </a:r>
            <a:r>
              <a:rPr lang="en-US" altLang="zh-CN" sz="2400" dirty="0"/>
              <a:t>SG</a:t>
            </a:r>
            <a:r>
              <a:rPr lang="zh-CN" altLang="en-US" sz="2400" dirty="0"/>
              <a:t>函数和</a:t>
            </a:r>
            <a:r>
              <a:rPr lang="en-US" altLang="zh-CN" sz="2400" dirty="0"/>
              <a:t>SG</a:t>
            </a:r>
            <a:r>
              <a:rPr lang="zh-CN" altLang="en-US" sz="2400" dirty="0"/>
              <a:t>定理的题，要学会用定义去思考哪些情况会是必胜状态，哪些情况是必败状态。一些题中只有</a:t>
            </a:r>
            <a:r>
              <a:rPr lang="en-US" altLang="zh-CN" sz="2400" dirty="0"/>
              <a:t>1</a:t>
            </a:r>
            <a:r>
              <a:rPr lang="zh-CN" altLang="en-US" sz="2400" dirty="0"/>
              <a:t>个元素的堆的个数会是一个分类讨论点</a:t>
            </a:r>
          </a:p>
          <a:p>
            <a:pPr marL="0" indent="0"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还有一些题与上面讲的一些辅助性知识没有任何关系，完全要靠思维能力和一些思考的技巧去解决。常见的在组合游戏中的技巧是对称性的考虑，就是说与对面采用一种完全争锋相对的做法，并且保证无论对面如何出招，自己都有可以采用的应对招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</a:t>
            </a:r>
            <a:r>
              <a:rPr lang="zh-CN" b="1" dirty="0">
                <a:solidFill>
                  <a:srgbClr val="336699"/>
                </a:solidFill>
              </a:rPr>
              <a:t>杂谈</a:t>
            </a:r>
            <a:r>
              <a:rPr lang="en-US" altLang="zh-CN" b="1" dirty="0">
                <a:solidFill>
                  <a:srgbClr val="336699"/>
                </a:solidFill>
              </a:rPr>
              <a:t>+</a:t>
            </a:r>
            <a:r>
              <a:rPr lang="zh-CN" altLang="en-US" b="1" dirty="0">
                <a:solidFill>
                  <a:srgbClr val="336699"/>
                </a:solidFill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91EC-298C-47D4-B9A4-51B1ACD3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AF3D3-E258-48F4-B3AA-6E9F3FDA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(Anti-SG)SG</a:t>
            </a:r>
            <a:r>
              <a:rPr lang="zh-CN" altLang="en-US" dirty="0"/>
              <a:t>游戏的若干拓展与变形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https://wenku.baidu.com/view/25540742a8956bec0975e3a8.html</a:t>
            </a:r>
            <a:endParaRPr lang="en-US" altLang="zh-CN" dirty="0"/>
          </a:p>
          <a:p>
            <a:r>
              <a:rPr lang="zh-CN" altLang="en-US" dirty="0"/>
              <a:t>各个博弈的证明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https://en.wikipedia.org/wiki/Nim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https://zhuanlan.zhihu.com/p/50787280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78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10DB8B9E-75E1-42F1-A8B8-AEE3ADA14DA3}"/>
              </a:ext>
            </a:extLst>
          </p:cNvPr>
          <p:cNvSpPr/>
          <p:nvPr/>
        </p:nvSpPr>
        <p:spPr>
          <a:xfrm>
            <a:off x="1694698" y="44827"/>
            <a:ext cx="8492360" cy="676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5B3F40-C8E9-4392-B8F8-4384AA48A11E}"/>
              </a:ext>
            </a:extLst>
          </p:cNvPr>
          <p:cNvSpPr txBox="1"/>
          <p:nvPr/>
        </p:nvSpPr>
        <p:spPr>
          <a:xfrm>
            <a:off x="4008664" y="285854"/>
            <a:ext cx="225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Speech.h</a:t>
            </a:r>
            <a:endParaRPr lang="zh-CN" altLang="en-US" sz="3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96EC00-053E-466F-BA0E-3CFF31EFA163}"/>
              </a:ext>
            </a:extLst>
          </p:cNvPr>
          <p:cNvSpPr/>
          <p:nvPr/>
        </p:nvSpPr>
        <p:spPr>
          <a:xfrm>
            <a:off x="2764314" y="870628"/>
            <a:ext cx="6090557" cy="5701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5E94F4-710D-480C-AF65-B175E3E625EA}"/>
              </a:ext>
            </a:extLst>
          </p:cNvPr>
          <p:cNvSpPr txBox="1"/>
          <p:nvPr/>
        </p:nvSpPr>
        <p:spPr>
          <a:xfrm>
            <a:off x="4103257" y="1173210"/>
            <a:ext cx="238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SpeechTask.h</a:t>
            </a:r>
            <a:endParaRPr lang="zh-CN" altLang="en-US" sz="28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12E71B-9909-4391-BC20-D5DA59F77497}"/>
              </a:ext>
            </a:extLst>
          </p:cNvPr>
          <p:cNvSpPr/>
          <p:nvPr/>
        </p:nvSpPr>
        <p:spPr>
          <a:xfrm>
            <a:off x="3178063" y="1696430"/>
            <a:ext cx="5263057" cy="46595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F5265B-3213-452F-9332-7EF87C34319A}"/>
              </a:ext>
            </a:extLst>
          </p:cNvPr>
          <p:cNvSpPr txBox="1"/>
          <p:nvPr/>
        </p:nvSpPr>
        <p:spPr>
          <a:xfrm>
            <a:off x="4272314" y="2099983"/>
            <a:ext cx="255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XunFeiSpeech.h</a:t>
            </a:r>
            <a:endParaRPr lang="zh-CN" altLang="en-US" sz="28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59C5E6-F6FF-4F5A-958D-E16CA458A08A}"/>
              </a:ext>
            </a:extLst>
          </p:cNvPr>
          <p:cNvSpPr/>
          <p:nvPr/>
        </p:nvSpPr>
        <p:spPr>
          <a:xfrm>
            <a:off x="3702267" y="2785241"/>
            <a:ext cx="4611416" cy="3289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FCF57C-8841-4637-97FF-4324A040279B}"/>
              </a:ext>
            </a:extLst>
          </p:cNvPr>
          <p:cNvSpPr txBox="1"/>
          <p:nvPr/>
        </p:nvSpPr>
        <p:spPr>
          <a:xfrm>
            <a:off x="4272314" y="3142959"/>
            <a:ext cx="332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SpeechRecoginzer.h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F5503A-79EC-4F31-8B16-E7F3A4976DBE}"/>
              </a:ext>
            </a:extLst>
          </p:cNvPr>
          <p:cNvSpPr/>
          <p:nvPr/>
        </p:nvSpPr>
        <p:spPr>
          <a:xfrm>
            <a:off x="4605970" y="3784843"/>
            <a:ext cx="2667188" cy="20398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B64A10-B6E3-4DC3-97AD-5B8F7C0E0FBD}"/>
              </a:ext>
            </a:extLst>
          </p:cNvPr>
          <p:cNvSpPr txBox="1"/>
          <p:nvPr/>
        </p:nvSpPr>
        <p:spPr>
          <a:xfrm>
            <a:off x="5040695" y="4230370"/>
            <a:ext cx="17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WinRec.h</a:t>
            </a:r>
            <a:endParaRPr lang="zh-CN" altLang="en-US" sz="28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778877-D05C-4584-83BE-728E8F8280C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135336" y="870629"/>
            <a:ext cx="158734" cy="302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76D97E-2402-4746-A362-290698A3514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294070" y="1696430"/>
            <a:ext cx="255276" cy="403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5E7DB4-5699-4345-84D4-84697A5DBF9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549346" y="2623203"/>
            <a:ext cx="386301" cy="51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A8E1B8-2938-4DCE-9D78-C616ABA1011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5935646" y="3666179"/>
            <a:ext cx="1" cy="564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77152B7-13CE-4255-9676-2D5BF68F3C13}"/>
              </a:ext>
            </a:extLst>
          </p:cNvPr>
          <p:cNvCxnSpPr>
            <a:stCxn id="15" idx="3"/>
            <a:endCxn id="9" idx="3"/>
          </p:cNvCxnSpPr>
          <p:nvPr/>
        </p:nvCxnSpPr>
        <p:spPr>
          <a:xfrm flipH="1" flipV="1">
            <a:off x="6262007" y="578242"/>
            <a:ext cx="1336972" cy="2826327"/>
          </a:xfrm>
          <a:prstGeom prst="bentConnector3">
            <a:avLst>
              <a:gd name="adj1" fmla="val -170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——P</a:t>
            </a:r>
            <a:r>
              <a:rPr lang="zh-CN" altLang="en-US" b="1" dirty="0">
                <a:solidFill>
                  <a:srgbClr val="336699"/>
                </a:solidFill>
              </a:rPr>
              <a:t>状态和</a:t>
            </a:r>
            <a:r>
              <a:rPr lang="en-US" altLang="zh-CN" b="1" dirty="0">
                <a:solidFill>
                  <a:srgbClr val="336699"/>
                </a:solidFill>
              </a:rPr>
              <a:t>N</a:t>
            </a:r>
            <a:r>
              <a:rPr lang="zh-CN" altLang="en-US" b="1" dirty="0">
                <a:solidFill>
                  <a:srgbClr val="336699"/>
                </a:solidFill>
              </a:rPr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523365"/>
            <a:ext cx="11269980" cy="467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假设双方都采取</a:t>
            </a:r>
            <a:r>
              <a:rPr lang="zh-CN" altLang="en-US" u="sng" dirty="0">
                <a:solidFill>
                  <a:srgbClr val="FF0000"/>
                </a:solidFill>
              </a:rPr>
              <a:t>最明智</a:t>
            </a:r>
            <a:r>
              <a:rPr lang="zh-CN" altLang="en-US" dirty="0"/>
              <a:t>的策略，则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对于一些状态，前一个走步的游戏者(Previous Player) </a:t>
            </a:r>
            <a:r>
              <a:rPr lang="zh-CN" altLang="en-US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胜利，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而对于其他状态，下一个走步的游戏者(Next Player) </a:t>
            </a:r>
            <a:r>
              <a:rPr lang="zh-CN" altLang="en-US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胜利。</a:t>
            </a:r>
          </a:p>
          <a:p>
            <a:pPr marL="0" indent="0">
              <a:buNone/>
            </a:pPr>
            <a:r>
              <a:rPr lang="zh-CN" altLang="en-US" dirty="0"/>
              <a:t>   我们把两种状态称为P状态(P position) 和N状态(N position)</a:t>
            </a:r>
          </a:p>
          <a:p>
            <a:pPr marL="0" indent="0">
              <a:buNone/>
            </a:pPr>
            <a:r>
              <a:rPr lang="zh-CN" altLang="en-US" dirty="0"/>
              <a:t>   通俗来说，P状态可以认为是</a:t>
            </a:r>
            <a:r>
              <a:rPr lang="zh-CN" altLang="en-US" u="sng" dirty="0"/>
              <a:t>必败状态</a:t>
            </a:r>
            <a:r>
              <a:rPr lang="zh-CN" altLang="en-US" dirty="0"/>
              <a:t>，N状态可以认为是</a:t>
            </a:r>
            <a:r>
              <a:rPr lang="zh-CN" altLang="en-US" u="sng" dirty="0"/>
              <a:t>必胜状态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336699"/>
                </a:solidFill>
              </a:rPr>
              <a:t>状态转换</a:t>
            </a:r>
            <a:endParaRPr lang="zh-CN" altLang="en-US" dirty="0"/>
          </a:p>
          <a:p>
            <a:r>
              <a:rPr lang="zh-CN" altLang="en-US" dirty="0"/>
              <a:t>所有的终止状态都为</a:t>
            </a:r>
            <a:r>
              <a:rPr lang="en-US" altLang="zh-CN" dirty="0"/>
              <a:t>P</a:t>
            </a:r>
            <a:r>
              <a:rPr lang="zh-CN" altLang="en-US" dirty="0"/>
              <a:t>状态</a:t>
            </a:r>
          </a:p>
          <a:p>
            <a:r>
              <a:rPr lang="zh-CN" altLang="en-US" dirty="0"/>
              <a:t>对于任意的</a:t>
            </a:r>
            <a:r>
              <a:rPr lang="en-US" altLang="zh-CN" dirty="0"/>
              <a:t>N</a:t>
            </a:r>
            <a:r>
              <a:rPr lang="zh-CN" altLang="en-US" dirty="0"/>
              <a:t>状态，存在至少一条路径可以转移到</a:t>
            </a:r>
            <a:r>
              <a:rPr lang="en-US" altLang="zh-CN" dirty="0"/>
              <a:t>P</a:t>
            </a:r>
            <a:r>
              <a:rPr lang="zh-CN" altLang="en-US" dirty="0"/>
              <a:t>状态</a:t>
            </a:r>
          </a:p>
          <a:p>
            <a:r>
              <a:rPr lang="zh-CN" altLang="en-US" dirty="0"/>
              <a:t>对于任意的</a:t>
            </a:r>
            <a:r>
              <a:rPr lang="en-US" altLang="zh-CN" dirty="0"/>
              <a:t>P</a:t>
            </a:r>
            <a:r>
              <a:rPr lang="zh-CN" altLang="en-US" dirty="0"/>
              <a:t>状态，只能转移到</a:t>
            </a:r>
            <a:r>
              <a:rPr lang="en-US" altLang="zh-CN" dirty="0"/>
              <a:t>N</a:t>
            </a:r>
            <a:r>
              <a:rPr lang="zh-CN" altLang="en-US" dirty="0"/>
              <a:t>状态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6699"/>
                </a:solidFill>
              </a:rPr>
              <a:t>硬币游戏</a:t>
            </a:r>
            <a:endParaRPr lang="en-US" altLang="zh-CN" dirty="0">
              <a:solidFill>
                <a:srgbClr val="3366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枚硬币，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轮流从中取硬币。每次取的个数一定要在给定的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之中。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先取，取走最后一枚硬币的一方获胜。当双方都采取最优策略时候，谁会获胜？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中一定有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数据范围：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459038-1EAF-4FE6-B4D5-1045B4CC7314}"/>
                  </a:ext>
                </a:extLst>
              </p:cNvPr>
              <p:cNvSpPr txBox="1"/>
              <p:nvPr/>
            </p:nvSpPr>
            <p:spPr>
              <a:xfrm>
                <a:off x="1104656" y="4259482"/>
                <a:ext cx="31078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	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459038-1EAF-4FE6-B4D5-1045B4C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56" y="4259482"/>
                <a:ext cx="310787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619885"/>
            <a:ext cx="11065510" cy="4732655"/>
          </a:xfrm>
          <a:solidFill>
            <a:srgbClr val="002060"/>
          </a:solidFill>
        </p:spPr>
        <p:txBody>
          <a:bodyPr>
            <a:normAutofit fontScale="77500" lnSpcReduction="20000"/>
          </a:bodyPr>
          <a:lstStyle/>
          <a:p>
            <a:endParaRPr lang="en-US" altLang="zh-CN" sz="2400" dirty="0">
              <a:solidFill>
                <a:srgbClr val="EBBB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[MAX_X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用于判断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P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状态和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状态的数组</a:t>
            </a:r>
            <a:endParaRPr lang="zh-CN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//false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P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状态，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dirty="0">
                <a:solidFill>
                  <a:srgbClr val="7285B7"/>
                </a:solidFill>
                <a:latin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7285B7"/>
                </a:solidFill>
                <a:latin typeface="Consolas" panose="020B0609020204030204" pitchFamily="49" charset="0"/>
              </a:rPr>
              <a:t>状态</a:t>
            </a:r>
            <a:endParaRPr lang="zh-CN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BDAFF"/>
                </a:solidFill>
                <a:latin typeface="Consolas" panose="020B0609020204030204" pitchFamily="49" charset="0"/>
              </a:rPr>
              <a:t>solve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(j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;j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x;j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[j]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;i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k;i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(j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&amp;&amp;!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[j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]]) 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[j]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win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[x]) 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"Alice"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"Bob"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altLang="zh-CN" sz="2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硬币游戏（主体代码）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73165" y="2945448"/>
            <a:ext cx="5183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时间复杂度：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O(MAX_X*k)</a:t>
            </a:r>
            <a:endParaRPr lang="zh-CN" alt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</a:rPr>
              <a:t>——</a:t>
            </a:r>
            <a:r>
              <a:rPr lang="en-US" altLang="zh-CN" b="1" dirty="0" err="1">
                <a:solidFill>
                  <a:srgbClr val="336699"/>
                </a:solidFill>
              </a:rPr>
              <a:t>巴什</a:t>
            </a:r>
            <a:r>
              <a:rPr lang="zh-CN" altLang="en-US" b="1" dirty="0">
                <a:solidFill>
                  <a:srgbClr val="336699"/>
                </a:solidFill>
              </a:rPr>
              <a:t>博弈</a:t>
            </a:r>
            <a:r>
              <a:rPr lang="en-US" altLang="zh-CN" b="1" dirty="0">
                <a:solidFill>
                  <a:srgbClr val="336699"/>
                </a:solidFill>
              </a:rPr>
              <a:t>（Bash Game</a:t>
            </a:r>
            <a:r>
              <a:rPr lang="en-US" altLang="zh-CN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有一堆n个物品，两个人轮流从这堆物品中取，规定每次至少取一个，最多取m个。最后取光者得胜。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463040" y="4232275"/>
          <a:ext cx="8864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3040" y="3536315"/>
            <a:ext cx="7068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</a:t>
            </a:r>
            <a:r>
              <a:rPr lang="en-US" altLang="zh-CN" sz="2000"/>
              <a:t>n=19,m=5</a:t>
            </a:r>
            <a:r>
              <a:rPr lang="zh-CN" altLang="en-US" sz="2000"/>
              <a:t>为例：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3040" y="5413375"/>
            <a:ext cx="969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结论：当</a:t>
            </a:r>
            <a:r>
              <a:rPr lang="en-US" altLang="zh-CN" sz="2800"/>
              <a:t>n%(m+1)==0</a:t>
            </a:r>
            <a:r>
              <a:rPr lang="zh-CN" altLang="en-US" sz="2800"/>
              <a:t>时，先手必负，否则先手必胜。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有两堆各若干个物品，两个人轮流从某一堆或同时从两堆中取同样多的物品，规定每次至少取一个，多者不限，最后取光者得胜。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威佐夫博弈（</a:t>
            </a:r>
            <a:r>
              <a:rPr lang="en-US" altLang="zh-CN" b="1" dirty="0" err="1">
                <a:solidFill>
                  <a:srgbClr val="336699"/>
                </a:solidFill>
                <a:sym typeface="+mn-ea"/>
              </a:rPr>
              <a:t>Wythoff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 Game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65200" y="3242945"/>
                <a:ext cx="10461625" cy="251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</a:t>
                </a:r>
                <a:r>
                  <a:rPr lang="zh-CN" altLang="en-US" sz="2800" dirty="0"/>
                  <a:t> 先从比较少的数找规律，比较小的必败状态为</a:t>
                </a:r>
              </a:p>
              <a:p>
                <a:r>
                  <a:rPr lang="en-US" altLang="zh-CN" sz="2800" dirty="0"/>
                  <a:t>      (</a:t>
                </a:r>
                <a:r>
                  <a:rPr lang="zh-CN" altLang="en-US" sz="2800" dirty="0"/>
                  <a:t>0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0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1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2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3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5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4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7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6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10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8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13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9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15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11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18</a:t>
                </a:r>
                <a:r>
                  <a:rPr lang="en-US" altLang="zh-CN" sz="2800" dirty="0"/>
                  <a:t>),(</a:t>
                </a:r>
                <a:r>
                  <a:rPr lang="zh-CN" altLang="en-US" sz="2800" dirty="0"/>
                  <a:t>12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20</a:t>
                </a:r>
                <a:r>
                  <a:rPr lang="en-US" altLang="zh-CN" sz="2800" dirty="0"/>
                  <a:t>)……</a:t>
                </a:r>
                <a:endParaRPr lang="zh-CN" altLang="en-US" sz="2800" dirty="0"/>
              </a:p>
              <a:p>
                <a:r>
                  <a:rPr lang="zh-CN" altLang="en-US" sz="2800" dirty="0"/>
                  <a:t>      还是可以看出一些规律的，把必败状态记为(ak,bk)的话，ak是未在前面出现过的最小自然数,而 bk= ak + k</a:t>
                </a:r>
              </a:p>
              <a:p>
                <a:r>
                  <a:rPr lang="en-US" altLang="zh-CN" sz="2800" dirty="0"/>
                  <a:t>       </a:t>
                </a:r>
                <a:r>
                  <a:rPr lang="zh-CN" altLang="en-US" sz="2800" dirty="0"/>
                  <a:t>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⌋,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242945"/>
                <a:ext cx="10461625" cy="2514919"/>
              </a:xfrm>
              <a:prstGeom prst="rect">
                <a:avLst/>
              </a:prstGeom>
              <a:blipFill>
                <a:blip r:embed="rId2"/>
                <a:stretch>
                  <a:fillRect l="-1166" t="-3632" b="-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尼姆博弈（</a:t>
            </a:r>
            <a:r>
              <a:rPr lang="en-US" altLang="zh-CN" b="1" dirty="0" err="1">
                <a:solidFill>
                  <a:srgbClr val="336699"/>
                </a:solidFill>
                <a:sym typeface="+mn-ea"/>
              </a:rPr>
              <a:t>Nim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 Game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       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堆物品，每堆个数若干，两个人轮流从某一堆取任意多的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物品，规定每次至少取一个，多者不限，最后取光者得胜。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定理：先手必胜，当且仅当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xor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…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3448050"/>
            <a:ext cx="4822190" cy="16675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sym typeface="+mn-ea"/>
              </a:rPr>
              <a:t>组合游戏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336699"/>
                </a:solidFill>
                <a:sym typeface="+mn-ea"/>
              </a:rPr>
              <a:t>化归成</a:t>
            </a:r>
            <a:r>
              <a:rPr lang="en-US" altLang="zh-CN" b="1" dirty="0" err="1">
                <a:solidFill>
                  <a:srgbClr val="336699"/>
                </a:solidFill>
                <a:sym typeface="+mn-ea"/>
              </a:rPr>
              <a:t>Nim</a:t>
            </a:r>
            <a:r>
              <a:rPr lang="en-US" altLang="zh-CN" b="1" dirty="0">
                <a:solidFill>
                  <a:srgbClr val="336699"/>
                </a:solidFill>
                <a:sym typeface="+mn-ea"/>
              </a:rPr>
              <a:t> Game</a:t>
            </a:r>
            <a:endParaRPr lang="zh-CN" altLang="en-US" b="1" dirty="0">
              <a:solidFill>
                <a:srgbClr val="336699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1558925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POJ1704</a:t>
            </a:r>
          </a:p>
          <a:p>
            <a:r>
              <a:rPr lang="en-US" altLang="zh-CN" sz="3200" dirty="0"/>
              <a:t>	从左到右有一排石子，给出石子所在的位置。规定每个石子只能向左移动，且不能跨过前面的石子。最左边的石子最多只能移动到1位置。每次选择一个石子按规则向左移动，问先手是否能赢。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</a:t>
            </a:r>
            <a:r>
              <a:rPr lang="zh-CN" altLang="en-US" sz="2400" dirty="0"/>
              <a:t>提示：把两个石子的之间间隔了多少个位置当做</a:t>
            </a:r>
            <a:r>
              <a:rPr lang="en-US" altLang="zh-CN" sz="2400" dirty="0" err="1"/>
              <a:t>Nim</a:t>
            </a:r>
            <a:r>
              <a:rPr lang="zh-CN" altLang="en-US" sz="2400" dirty="0"/>
              <a:t>游戏中的每堆石子。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3100</Words>
  <Application>Microsoft Office PowerPoint</Application>
  <PresentationFormat>宽屏</PresentationFormat>
  <Paragraphs>260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仿宋</vt:lpstr>
      <vt:lpstr>Arial</vt:lpstr>
      <vt:lpstr>Calibri</vt:lpstr>
      <vt:lpstr>Calibri Light</vt:lpstr>
      <vt:lpstr>Cambria Math</vt:lpstr>
      <vt:lpstr>Consolas</vt:lpstr>
      <vt:lpstr>Office 主题</vt:lpstr>
      <vt:lpstr>博弈-组合游戏</vt:lpstr>
      <vt:lpstr>公平组合游戏——基本概念</vt:lpstr>
      <vt:lpstr>组合游戏——P状态和N状态</vt:lpstr>
      <vt:lpstr>硬币游戏</vt:lpstr>
      <vt:lpstr>硬币游戏（主体代码）</vt:lpstr>
      <vt:lpstr>组合游戏——巴什博弈（Bash Game）</vt:lpstr>
      <vt:lpstr>PowerPoint 演示文稿</vt:lpstr>
      <vt:lpstr>组合游戏——尼姆博弈（Nim Game）</vt:lpstr>
      <vt:lpstr>组合游戏——化归成Nim Game</vt:lpstr>
      <vt:lpstr>组合游戏——阶梯博弈（Staircase Nim）</vt:lpstr>
      <vt:lpstr>组合游戏——反尼姆博弈（anti-Nim）</vt:lpstr>
      <vt:lpstr>组合游戏——斐波那契博弈（Fibonacci Nim）</vt:lpstr>
      <vt:lpstr>组合游戏——SG函数与SG定理</vt:lpstr>
      <vt:lpstr>实例——取石子问题</vt:lpstr>
      <vt:lpstr>PowerPoint 演示文稿</vt:lpstr>
      <vt:lpstr>组合游戏——SG函数与SG定理</vt:lpstr>
      <vt:lpstr>组合游戏——SG函数解题</vt:lpstr>
      <vt:lpstr>组合游戏——SG函数的求法</vt:lpstr>
      <vt:lpstr>PowerPoint 演示文稿</vt:lpstr>
      <vt:lpstr>组合游戏——SG函数的另一种求法</vt:lpstr>
      <vt:lpstr>组合游戏——利用SG函数和SG定理解题</vt:lpstr>
      <vt:lpstr>组合游戏——杂谈+总结</vt:lpstr>
      <vt:lpstr>拓展阅读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博弈（组合游戏）</dc:title>
  <dc:creator/>
  <cp:lastModifiedBy>赵 紫如</cp:lastModifiedBy>
  <cp:revision>55</cp:revision>
  <dcterms:created xsi:type="dcterms:W3CDTF">2018-07-17T10:31:00Z</dcterms:created>
  <dcterms:modified xsi:type="dcterms:W3CDTF">2020-04-24T16:35:59Z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