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74" r:id="rId4"/>
    <p:sldId id="257" r:id="rId5"/>
    <p:sldId id="275" r:id="rId6"/>
    <p:sldId id="276" r:id="rId7"/>
    <p:sldId id="277" r:id="rId8"/>
    <p:sldId id="278" r:id="rId9"/>
    <p:sldId id="279" r:id="rId10"/>
    <p:sldId id="280" r:id="rId11"/>
    <p:sldId id="259" r:id="rId12"/>
    <p:sldId id="260" r:id="rId13"/>
    <p:sldId id="261" r:id="rId14"/>
    <p:sldId id="262" r:id="rId15"/>
    <p:sldId id="265" r:id="rId16"/>
    <p:sldId id="263" r:id="rId17"/>
    <p:sldId id="264" r:id="rId18"/>
    <p:sldId id="266" r:id="rId19"/>
    <p:sldId id="270" r:id="rId20"/>
    <p:sldId id="269" r:id="rId21"/>
    <p:sldId id="268" r:id="rId22"/>
    <p:sldId id="267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949008"/>
            <a:ext cx="9144000" cy="2387600"/>
          </a:xfrm>
        </p:spPr>
        <p:txBody>
          <a:bodyPr/>
          <a:p>
            <a:r>
              <a:rPr lang="zh-CN" altLang="en-US" sz="5400"/>
              <a:t>区间信息的维护与查询</a:t>
            </a:r>
            <a:br>
              <a:rPr lang="zh-CN" altLang="en-US" sz="5400"/>
            </a:br>
            <a:r>
              <a:rPr lang="zh-CN" altLang="en-US" sz="5400"/>
              <a:t>线段树、树状数组、</a:t>
            </a:r>
            <a:r>
              <a:rPr lang="en-US" altLang="zh-CN" sz="5400"/>
              <a:t>RMQ</a:t>
            </a:r>
            <a:endParaRPr lang="en-US" altLang="zh-CN" sz="54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451543"/>
            <a:ext cx="9144000" cy="1655762"/>
          </a:xfrm>
        </p:spPr>
        <p:txBody>
          <a:bodyPr/>
          <a:p>
            <a:r>
              <a:rPr lang="en-US" altLang="zh-CN"/>
              <a:t>					       </a:t>
            </a:r>
            <a:r>
              <a:rPr lang="en-US" altLang="zh-CN" sz="2800"/>
              <a:t>——xyw5vplus1</a:t>
            </a:r>
            <a:endParaRPr lang="en-US" altLang="zh-CN" sz="2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树状数组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/>
              <a:t>lowbit(x):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	x</a:t>
            </a:r>
            <a:r>
              <a:rPr lang="zh-CN" altLang="en-US"/>
              <a:t>的二进制表达式中最右边</a:t>
            </a:r>
            <a:r>
              <a:rPr lang="en-US" altLang="zh-CN"/>
              <a:t>1</a:t>
            </a:r>
            <a:r>
              <a:rPr lang="zh-CN" altLang="en-US"/>
              <a:t>所对应的数字。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求法</a:t>
            </a:r>
            <a:r>
              <a:rPr lang="en-US" altLang="zh-CN"/>
              <a:t>:  1.x&amp;(x^(x-1))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	 2.x&amp;(-x);</a:t>
            </a:r>
            <a:endParaRPr lang="en-US" altLang="zh-C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树状数组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/>
              <a:t>修改：</a:t>
            </a:r>
            <a:r>
              <a:rPr lang="en-US" altLang="zh-CN"/>
              <a:t>add(x,d)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考虑</a:t>
            </a:r>
            <a:r>
              <a:rPr lang="en-US" altLang="zh-CN"/>
              <a:t>Ax</a:t>
            </a:r>
            <a:r>
              <a:rPr lang="zh-CN" altLang="en-US"/>
              <a:t>增加了</a:t>
            </a:r>
            <a:r>
              <a:rPr lang="en-US" altLang="zh-CN"/>
              <a:t>d</a:t>
            </a:r>
            <a:r>
              <a:rPr lang="zh-CN" altLang="en-US"/>
              <a:t>之后，</a:t>
            </a:r>
            <a:r>
              <a:rPr lang="en-US" altLang="zh-CN"/>
              <a:t>C</a:t>
            </a:r>
            <a:r>
              <a:rPr lang="zh-CN" altLang="en-US"/>
              <a:t>数组有哪些元素的值发生了变化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void add(x,d)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	while (x&lt;=n) 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		c[x]+=d;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		x+=lowbit(x);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树状数组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/>
              <a:t>求和：求前缀和</a:t>
            </a:r>
            <a:r>
              <a:rPr lang="en-US" altLang="zh-CN"/>
              <a:t>A</a:t>
            </a:r>
            <a:r>
              <a:rPr lang="en-US" altLang="zh-CN" sz="2400"/>
              <a:t>1</a:t>
            </a:r>
            <a:r>
              <a:rPr lang="en-US" altLang="zh-CN"/>
              <a:t>+A</a:t>
            </a:r>
            <a:r>
              <a:rPr lang="en-US" altLang="zh-CN" sz="2400"/>
              <a:t>2</a:t>
            </a:r>
            <a:r>
              <a:rPr lang="en-US" altLang="zh-CN"/>
              <a:t>+……+A</a:t>
            </a:r>
            <a:r>
              <a:rPr lang="en-US" altLang="zh-CN" sz="2400"/>
              <a:t>n</a:t>
            </a:r>
            <a:endParaRPr lang="en-US" altLang="zh-CN" sz="2400"/>
          </a:p>
          <a:p>
            <a:pPr marL="0" indent="0">
              <a:buNone/>
            </a:pPr>
            <a:r>
              <a:rPr lang="zh-CN" altLang="en-US" sz="2400"/>
              <a:t>举个例子：</a:t>
            </a:r>
            <a:r>
              <a:rPr lang="en-US" altLang="zh-CN" sz="2400"/>
              <a:t>	11=(1011)</a:t>
            </a:r>
            <a:r>
              <a:rPr lang="en-US" altLang="zh-CN" sz="1800"/>
              <a:t>2</a:t>
            </a:r>
            <a:r>
              <a:rPr lang="en-US" altLang="zh-CN" sz="2800"/>
              <a:t>=C</a:t>
            </a:r>
            <a:r>
              <a:rPr lang="en-US" altLang="zh-CN" sz="2400"/>
              <a:t>11</a:t>
            </a:r>
            <a:r>
              <a:rPr lang="en-US" altLang="zh-CN" sz="2800"/>
              <a:t>+C</a:t>
            </a:r>
            <a:r>
              <a:rPr lang="en-US" altLang="zh-CN" sz="2400"/>
              <a:t>10</a:t>
            </a:r>
            <a:r>
              <a:rPr lang="en-US" altLang="zh-CN" sz="2800"/>
              <a:t>+C</a:t>
            </a:r>
            <a:r>
              <a:rPr lang="en-US" altLang="zh-CN" sz="2400"/>
              <a:t>8=A</a:t>
            </a:r>
            <a:r>
              <a:rPr lang="en-US" altLang="zh-CN" sz="2000"/>
              <a:t>11</a:t>
            </a:r>
            <a:r>
              <a:rPr lang="en-US" altLang="zh-CN" sz="2400"/>
              <a:t>+(A</a:t>
            </a:r>
            <a:r>
              <a:rPr lang="en-US" altLang="zh-CN" sz="2000"/>
              <a:t>9</a:t>
            </a:r>
            <a:r>
              <a:rPr lang="en-US" altLang="zh-CN" sz="2400"/>
              <a:t>+A</a:t>
            </a:r>
            <a:r>
              <a:rPr lang="en-US" altLang="zh-CN" sz="2000"/>
              <a:t>10</a:t>
            </a:r>
            <a:r>
              <a:rPr lang="en-US" altLang="zh-CN" sz="2400"/>
              <a:t>)+(A</a:t>
            </a:r>
            <a:r>
              <a:rPr lang="en-US" altLang="zh-CN" sz="2000"/>
              <a:t>1</a:t>
            </a:r>
            <a:r>
              <a:rPr lang="en-US" altLang="zh-CN" sz="2400"/>
              <a:t>+A</a:t>
            </a:r>
            <a:r>
              <a:rPr lang="en-US" altLang="zh-CN" sz="2000"/>
              <a:t>2</a:t>
            </a:r>
            <a:r>
              <a:rPr lang="en-US" altLang="zh-CN" sz="2400"/>
              <a:t>+……+A</a:t>
            </a:r>
            <a:r>
              <a:rPr lang="en-US" altLang="zh-CN" sz="2000"/>
              <a:t>8</a:t>
            </a:r>
            <a:r>
              <a:rPr lang="en-US" altLang="zh-CN" sz="2400"/>
              <a:t>)</a:t>
            </a:r>
            <a:endParaRPr lang="en-US" altLang="zh-CN" sz="2400"/>
          </a:p>
          <a:p>
            <a:pPr marL="0" indent="0">
              <a:buNone/>
            </a:pPr>
            <a:r>
              <a:rPr lang="en-US" altLang="zh-CN" sz="2400"/>
              <a:t>int getSum(x)</a:t>
            </a:r>
            <a:endParaRPr lang="en-US" altLang="zh-CN" sz="2400"/>
          </a:p>
          <a:p>
            <a:pPr marL="0" indent="0">
              <a:buNone/>
            </a:pPr>
            <a:r>
              <a:rPr lang="en-US" altLang="zh-CN" sz="2400"/>
              <a:t>	int ans=0;</a:t>
            </a:r>
            <a:endParaRPr lang="en-US" altLang="zh-CN" sz="2400"/>
          </a:p>
          <a:p>
            <a:pPr marL="0" indent="0">
              <a:buNone/>
            </a:pPr>
            <a:r>
              <a:rPr lang="en-US" altLang="zh-CN" sz="2400"/>
              <a:t>	while (x) </a:t>
            </a:r>
            <a:endParaRPr lang="en-US" altLang="zh-CN" sz="2400"/>
          </a:p>
          <a:p>
            <a:pPr marL="0" indent="0">
              <a:buNone/>
            </a:pPr>
            <a:r>
              <a:rPr lang="en-US" altLang="zh-CN" sz="2400"/>
              <a:t>		ans+=c[x];</a:t>
            </a:r>
            <a:endParaRPr lang="en-US" altLang="zh-CN" sz="2400"/>
          </a:p>
          <a:p>
            <a:pPr marL="0" indent="0">
              <a:buNone/>
            </a:pPr>
            <a:r>
              <a:rPr lang="en-US" altLang="zh-CN" sz="2400"/>
              <a:t>		x-=lowbit(x);</a:t>
            </a:r>
            <a:endParaRPr lang="en-US" altLang="zh-CN" sz="2400"/>
          </a:p>
          <a:p>
            <a:pPr marL="0" indent="0">
              <a:buNone/>
            </a:pPr>
            <a:r>
              <a:rPr lang="en-US" altLang="zh-CN" sz="2400"/>
              <a:t>	return ans;</a:t>
            </a:r>
            <a:endParaRPr lang="en-US" altLang="zh-CN" sz="2400"/>
          </a:p>
          <a:p>
            <a:pPr marL="0" indent="0">
              <a:buNone/>
            </a:pPr>
            <a:r>
              <a:rPr lang="zh-CN" altLang="en-US" sz="2400"/>
              <a:t>求闭区间</a:t>
            </a:r>
            <a:r>
              <a:rPr lang="en-US" altLang="zh-CN" sz="2400"/>
              <a:t>[l,r]</a:t>
            </a:r>
            <a:r>
              <a:rPr lang="zh-CN" altLang="en-US" sz="2400"/>
              <a:t>的和的话，就用</a:t>
            </a:r>
            <a:r>
              <a:rPr lang="en-US" altLang="zh-CN" sz="2400"/>
              <a:t>getSum(r)-getSum(l-1)</a:t>
            </a:r>
            <a:r>
              <a:rPr lang="zh-CN" altLang="en-US" sz="2400"/>
              <a:t>就行了</a:t>
            </a:r>
            <a:endParaRPr lang="en-US" altLang="zh-CN" sz="2400"/>
          </a:p>
          <a:p>
            <a:pPr marL="0" indent="0">
              <a:buNone/>
            </a:pPr>
            <a:endParaRPr lang="en-US" altLang="zh-CN" sz="2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树状数组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/>
              <a:t>         </a:t>
            </a:r>
            <a:r>
              <a:rPr lang="zh-CN" altLang="en-US"/>
              <a:t>修改和求和的复杂度都是</a:t>
            </a:r>
            <a:r>
              <a:rPr lang="en-US" altLang="zh-CN"/>
              <a:t>O(logn)</a:t>
            </a:r>
            <a:r>
              <a:rPr lang="zh-CN" altLang="en-US"/>
              <a:t>。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 相比于朴素做法，在修改复杂度上稍有不足，但在求和复杂度上有很大提高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注意事项：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1.</a:t>
            </a:r>
            <a:r>
              <a:rPr lang="zh-CN" altLang="en-US"/>
              <a:t>树状数组的下标必须从</a:t>
            </a:r>
            <a:r>
              <a:rPr lang="en-US" altLang="zh-CN"/>
              <a:t>1</a:t>
            </a:r>
            <a:r>
              <a:rPr lang="zh-CN" altLang="en-US"/>
              <a:t>开始，因为如果从</a:t>
            </a:r>
            <a:r>
              <a:rPr lang="en-US" altLang="zh-CN"/>
              <a:t>0</a:t>
            </a:r>
            <a:r>
              <a:rPr lang="zh-CN" altLang="en-US"/>
              <a:t>开始的话，在修改</a:t>
            </a:r>
            <a:r>
              <a:rPr lang="en-US" altLang="zh-CN"/>
              <a:t>A</a:t>
            </a:r>
            <a:r>
              <a:rPr lang="en-US" altLang="zh-CN" sz="2400"/>
              <a:t>0</a:t>
            </a:r>
            <a:r>
              <a:rPr lang="zh-CN" altLang="en-US"/>
              <a:t>的值时，</a:t>
            </a:r>
            <a:r>
              <a:rPr lang="en-US" altLang="zh-CN"/>
              <a:t>0+lowbit(0)=0</a:t>
            </a:r>
            <a:r>
              <a:rPr lang="zh-CN" altLang="en-US"/>
              <a:t>，会造成死循环。如果题目中所给的是从</a:t>
            </a:r>
            <a:r>
              <a:rPr lang="en-US" altLang="zh-CN"/>
              <a:t>0</a:t>
            </a:r>
            <a:r>
              <a:rPr lang="zh-CN" altLang="en-US"/>
              <a:t>开始的话，要在输入的时候就加上</a:t>
            </a:r>
            <a:r>
              <a:rPr lang="en-US" altLang="zh-CN"/>
              <a:t>1</a:t>
            </a:r>
            <a:r>
              <a:rPr lang="zh-CN" altLang="en-US"/>
              <a:t>。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2.</a:t>
            </a:r>
            <a:r>
              <a:rPr lang="zh-CN" altLang="en-US"/>
              <a:t>离散化</a:t>
            </a:r>
            <a:r>
              <a:rPr lang="en-US" altLang="zh-CN"/>
              <a:t>……</a:t>
            </a:r>
            <a:endParaRPr lang="en-US" altLang="zh-C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树状数组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8315" y="1825625"/>
            <a:ext cx="11215370" cy="4351655"/>
          </a:xfrm>
        </p:spPr>
        <p:txBody>
          <a:bodyPr/>
          <a:p>
            <a:pPr marL="0" indent="0">
              <a:buNone/>
            </a:pPr>
            <a:r>
              <a:rPr lang="zh-CN" altLang="en-US"/>
              <a:t>二维：</a:t>
            </a:r>
            <a:r>
              <a:rPr lang="zh-CN" altLang="en-US">
                <a:sym typeface="+mn-ea"/>
              </a:rPr>
              <a:t>与一维的情况极其类似</a:t>
            </a:r>
            <a:r>
              <a:rPr lang="en-US" altLang="zh-CN">
                <a:sym typeface="+mn-ea"/>
              </a:rPr>
              <a:t>,</a:t>
            </a:r>
            <a:r>
              <a:rPr lang="zh-CN" altLang="en-US">
                <a:sym typeface="+mn-ea"/>
              </a:rPr>
              <a:t>假设是</a:t>
            </a:r>
            <a:r>
              <a:rPr lang="en-US" altLang="zh-CN">
                <a:sym typeface="+mn-ea"/>
              </a:rPr>
              <a:t>n*n</a:t>
            </a:r>
            <a:r>
              <a:rPr lang="zh-CN" altLang="en-US">
                <a:sym typeface="+mn-ea"/>
              </a:rPr>
              <a:t>的二维矩阵。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r>
              <a:rPr lang="zh-CN" altLang="en-US"/>
              <a:t>修改：</a:t>
            </a:r>
            <a:r>
              <a:rPr lang="en-US" altLang="zh-CN"/>
              <a:t>void add(x,y,d)			</a:t>
            </a:r>
            <a:r>
              <a:rPr lang="zh-CN" altLang="en-US"/>
              <a:t>求和：</a:t>
            </a:r>
            <a:r>
              <a:rPr lang="en-US" altLang="zh-CN"/>
              <a:t>int getSum(x,y)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	  for (i=x;i&lt;=n;i+=lowbit(x))		  int ans=0;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 	  	for (j=y;j&lt;=n;j+=lowbit(j))		  </a:t>
            </a:r>
            <a:r>
              <a:rPr lang="en-US" altLang="zh-CN">
                <a:sym typeface="+mn-ea"/>
              </a:rPr>
              <a:t>for (i=x;i;i-=lowbit(x))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	  		c[i][j]+=d;				  </a:t>
            </a:r>
            <a:r>
              <a:rPr lang="en-US" altLang="zh-CN">
                <a:sym typeface="+mn-ea"/>
              </a:rPr>
              <a:t>for (j=y;j;j-=lowbit(y))</a:t>
            </a:r>
            <a:endParaRPr lang="en-US" altLang="zh-CN">
              <a:sym typeface="+mn-ea"/>
            </a:endParaRPr>
          </a:p>
          <a:p>
            <a:pPr marL="0" indent="0">
              <a:buNone/>
            </a:pPr>
            <a:r>
              <a:rPr lang="en-US" altLang="zh-CN"/>
              <a:t>							  		ans+=c[i][j];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							  return ans;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zh-CN" altLang="en-US"/>
              <a:t>其中，</a:t>
            </a:r>
            <a:r>
              <a:rPr lang="en-US" altLang="zh-CN"/>
              <a:t>getSum(x,y)</a:t>
            </a:r>
            <a:r>
              <a:rPr lang="zh-CN" altLang="en-US"/>
              <a:t>求的是</a:t>
            </a:r>
            <a:r>
              <a:rPr lang="en-US" altLang="zh-CN"/>
              <a:t>1&lt;=i&lt;=x,1&lt;=j&lt;=y</a:t>
            </a:r>
            <a:r>
              <a:rPr lang="zh-CN" altLang="en-US"/>
              <a:t>的所有</a:t>
            </a:r>
            <a:r>
              <a:rPr lang="en-US" altLang="zh-CN"/>
              <a:t>a[i][j]</a:t>
            </a:r>
            <a:r>
              <a:rPr lang="zh-CN" altLang="en-US"/>
              <a:t>的和。</a:t>
            </a:r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树状数组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p>
            <a:pPr marL="0" indent="0">
              <a:buNone/>
            </a:pPr>
            <a:r>
              <a:rPr lang="zh-CN" altLang="en-US">
                <a:sym typeface="+mn-ea"/>
              </a:rPr>
              <a:t>求</a:t>
            </a:r>
            <a:r>
              <a:rPr lang="en-US" altLang="zh-CN">
                <a:sym typeface="+mn-ea"/>
              </a:rPr>
              <a:t>(x1,y1)</a:t>
            </a:r>
            <a:r>
              <a:rPr lang="zh-CN" altLang="en-US">
                <a:sym typeface="+mn-ea"/>
              </a:rPr>
              <a:t>到</a:t>
            </a:r>
            <a:r>
              <a:rPr lang="en-US" altLang="zh-CN">
                <a:sym typeface="+mn-ea"/>
              </a:rPr>
              <a:t>(x2,y2)</a:t>
            </a:r>
            <a:r>
              <a:rPr lang="zh-CN" altLang="en-US">
                <a:sym typeface="+mn-ea"/>
              </a:rPr>
              <a:t>的和的时候</a:t>
            </a:r>
            <a:r>
              <a:rPr lang="zh-CN" altLang="en-US"/>
              <a:t>：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3376295" y="3336290"/>
            <a:ext cx="3154045" cy="14230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391410" y="4674870"/>
            <a:ext cx="13684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(x1,y1)</a:t>
            </a:r>
            <a:endParaRPr lang="en-US" altLang="zh-CN" sz="2400"/>
          </a:p>
        </p:txBody>
      </p:sp>
      <p:sp>
        <p:nvSpPr>
          <p:cNvPr id="6" name="文本框 5"/>
          <p:cNvSpPr txBox="1"/>
          <p:nvPr/>
        </p:nvSpPr>
        <p:spPr>
          <a:xfrm>
            <a:off x="6469380" y="2905760"/>
            <a:ext cx="13074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(x2,y2)</a:t>
            </a:r>
            <a:endParaRPr lang="en-US" altLang="zh-CN" sz="2400"/>
          </a:p>
        </p:txBody>
      </p:sp>
      <p:sp>
        <p:nvSpPr>
          <p:cNvPr id="8" name="文本框 7"/>
          <p:cNvSpPr txBox="1"/>
          <p:nvPr/>
        </p:nvSpPr>
        <p:spPr>
          <a:xfrm>
            <a:off x="2391410" y="2905760"/>
            <a:ext cx="10077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(x1,y2)</a:t>
            </a:r>
            <a:endParaRPr lang="en-US" altLang="zh-CN" sz="2400"/>
          </a:p>
        </p:txBody>
      </p:sp>
      <p:sp>
        <p:nvSpPr>
          <p:cNvPr id="9" name="文本框 8"/>
          <p:cNvSpPr txBox="1"/>
          <p:nvPr/>
        </p:nvSpPr>
        <p:spPr>
          <a:xfrm>
            <a:off x="6469380" y="4674870"/>
            <a:ext cx="15227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(x2,y1)</a:t>
            </a:r>
            <a:endParaRPr lang="en-US" altLang="zh-CN" sz="2400"/>
          </a:p>
        </p:txBody>
      </p:sp>
      <p:sp>
        <p:nvSpPr>
          <p:cNvPr id="10" name="文本框 9"/>
          <p:cNvSpPr txBox="1"/>
          <p:nvPr/>
        </p:nvSpPr>
        <p:spPr>
          <a:xfrm>
            <a:off x="1784350" y="5528310"/>
            <a:ext cx="88074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/>
              <a:t>getSum(x2,y2)-getSum(x1,y2)-getSum(x2,y1)+getSum(x1,y1)</a:t>
            </a:r>
            <a:endParaRPr lang="en-US" altLang="zh-CN" sz="28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树状数组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846435" cy="4351655"/>
          </a:xfrm>
        </p:spPr>
        <p:txBody>
          <a:bodyPr/>
          <a:p>
            <a:pPr marL="0" indent="0">
              <a:buNone/>
            </a:pPr>
            <a:r>
              <a:rPr lang="zh-CN" altLang="en-US" sz="2400"/>
              <a:t>基本问题变形：</a:t>
            </a:r>
            <a:endParaRPr lang="zh-CN" altLang="en-US" sz="2400"/>
          </a:p>
          <a:p>
            <a:pPr marL="457200" lvl="1" indent="0">
              <a:buNone/>
            </a:pPr>
            <a:r>
              <a:rPr lang="en-US" altLang="zh-CN" sz="2400"/>
              <a:t>	</a:t>
            </a:r>
            <a:r>
              <a:rPr lang="zh-CN" altLang="en-US">
                <a:sym typeface="+mn-ea"/>
              </a:rPr>
              <a:t>给定一个有</a:t>
            </a:r>
            <a:r>
              <a:rPr lang="en-US" altLang="zh-CN">
                <a:sym typeface="+mn-ea"/>
              </a:rPr>
              <a:t>n</a:t>
            </a:r>
            <a:r>
              <a:rPr lang="zh-CN" altLang="en-US">
                <a:sym typeface="+mn-ea"/>
              </a:rPr>
              <a:t>个元素的数组</a:t>
            </a:r>
            <a:r>
              <a:rPr lang="en-US" altLang="zh-CN">
                <a:sym typeface="+mn-ea"/>
              </a:rPr>
              <a:t>A</a:t>
            </a:r>
            <a:r>
              <a:rPr lang="en-US" altLang="zh-CN" sz="2000">
                <a:sym typeface="+mn-ea"/>
              </a:rPr>
              <a:t>1</a:t>
            </a:r>
            <a:r>
              <a:rPr lang="en-US" altLang="zh-CN">
                <a:sym typeface="+mn-ea"/>
              </a:rPr>
              <a:t>,A</a:t>
            </a:r>
            <a:r>
              <a:rPr lang="en-US" altLang="zh-CN" sz="2000">
                <a:sym typeface="+mn-ea"/>
              </a:rPr>
              <a:t>2</a:t>
            </a:r>
            <a:r>
              <a:rPr lang="en-US" altLang="zh-CN">
                <a:sym typeface="+mn-ea"/>
              </a:rPr>
              <a:t>,……,A</a:t>
            </a:r>
            <a:r>
              <a:rPr lang="en-US" altLang="zh-CN" sz="2000">
                <a:sym typeface="+mn-ea"/>
              </a:rPr>
              <a:t>n</a:t>
            </a:r>
            <a:r>
              <a:rPr lang="zh-CN" altLang="en-US">
                <a:sym typeface="+mn-ea"/>
              </a:rPr>
              <a:t>。</a:t>
            </a:r>
            <a:endParaRPr lang="zh-CN" altLang="en-US"/>
          </a:p>
          <a:p>
            <a:pPr marL="457200" lvl="1" indent="0">
              <a:buNone/>
            </a:pPr>
            <a:r>
              <a:rPr lang="en-US" altLang="zh-CN">
                <a:sym typeface="+mn-ea"/>
              </a:rPr>
              <a:t>	</a:t>
            </a:r>
            <a:r>
              <a:rPr lang="zh-CN" altLang="en-US">
                <a:sym typeface="+mn-ea"/>
              </a:rPr>
              <a:t>现在有两种操作：</a:t>
            </a:r>
            <a:endParaRPr lang="zh-CN" altLang="en-US"/>
          </a:p>
          <a:p>
            <a:pPr marL="457200" lvl="1" indent="0">
              <a:buNone/>
            </a:pPr>
            <a:r>
              <a:rPr lang="en-US" altLang="zh-CN">
                <a:sym typeface="+mn-ea"/>
              </a:rPr>
              <a:t>		1.Add(l,r,d):</a:t>
            </a:r>
            <a:r>
              <a:rPr lang="zh-CN" altLang="en-US">
                <a:sym typeface="+mn-ea"/>
              </a:rPr>
              <a:t>让</a:t>
            </a:r>
            <a:r>
              <a:rPr lang="en-US" altLang="zh-CN">
                <a:sym typeface="+mn-ea"/>
              </a:rPr>
              <a:t>A</a:t>
            </a:r>
            <a:r>
              <a:rPr lang="en-US" altLang="zh-CN" sz="2000">
                <a:sym typeface="+mn-ea"/>
              </a:rPr>
              <a:t>l</a:t>
            </a:r>
            <a:r>
              <a:rPr lang="en-US" altLang="zh-CN">
                <a:sym typeface="+mn-ea"/>
              </a:rPr>
              <a:t>,A</a:t>
            </a:r>
            <a:r>
              <a:rPr lang="en-US" altLang="zh-CN" sz="2000">
                <a:sym typeface="+mn-ea"/>
              </a:rPr>
              <a:t>l+1</a:t>
            </a:r>
            <a:r>
              <a:rPr lang="en-US" altLang="zh-CN">
                <a:sym typeface="+mn-ea"/>
              </a:rPr>
              <a:t>,……A</a:t>
            </a:r>
            <a:r>
              <a:rPr lang="en-US" altLang="zh-CN" sz="2000">
                <a:sym typeface="+mn-ea"/>
              </a:rPr>
              <a:t>r</a:t>
            </a:r>
            <a:r>
              <a:rPr lang="zh-CN" altLang="en-US">
                <a:sym typeface="+mn-ea"/>
              </a:rPr>
              <a:t>增加</a:t>
            </a:r>
            <a:r>
              <a:rPr lang="en-US" altLang="zh-CN">
                <a:sym typeface="+mn-ea"/>
              </a:rPr>
              <a:t>d;</a:t>
            </a:r>
            <a:endParaRPr lang="en-US" altLang="zh-CN"/>
          </a:p>
          <a:p>
            <a:pPr marL="457200" lvl="1" indent="0">
              <a:buNone/>
            </a:pPr>
            <a:r>
              <a:rPr lang="en-US" altLang="zh-CN">
                <a:sym typeface="+mn-ea"/>
              </a:rPr>
              <a:t>		2.Query(x):</a:t>
            </a:r>
            <a:r>
              <a:rPr lang="zh-CN" altLang="en-US">
                <a:sym typeface="+mn-ea"/>
              </a:rPr>
              <a:t>计算</a:t>
            </a:r>
            <a:r>
              <a:rPr lang="en-US" altLang="zh-CN">
                <a:sym typeface="+mn-ea"/>
              </a:rPr>
              <a:t>A</a:t>
            </a:r>
            <a:r>
              <a:rPr lang="en-US" altLang="zh-CN" sz="2000">
                <a:sym typeface="+mn-ea"/>
              </a:rPr>
              <a:t>x</a:t>
            </a:r>
            <a:r>
              <a:rPr lang="zh-CN" altLang="en-US">
                <a:sym typeface="+mn-ea"/>
              </a:rPr>
              <a:t>的值</a:t>
            </a:r>
            <a:r>
              <a:rPr lang="en-US" altLang="zh-CN">
                <a:sym typeface="+mn-ea"/>
              </a:rPr>
              <a:t>;			——</a:t>
            </a:r>
            <a:r>
              <a:rPr lang="zh-CN" altLang="en-US">
                <a:sym typeface="+mn-ea"/>
              </a:rPr>
              <a:t>区间修改，单点查询</a:t>
            </a:r>
            <a:endParaRPr lang="zh-CN" altLang="en-US">
              <a:sym typeface="+mn-ea"/>
            </a:endParaRPr>
          </a:p>
          <a:p>
            <a:pPr marL="457200" lvl="1" indent="0">
              <a:buNone/>
            </a:pPr>
            <a:r>
              <a:rPr lang="en-US" altLang="zh-CN">
                <a:sym typeface="+mn-ea"/>
              </a:rPr>
              <a:t>	</a:t>
            </a:r>
            <a:r>
              <a:rPr lang="zh-CN" altLang="en-US">
                <a:sym typeface="+mn-ea"/>
              </a:rPr>
              <a:t>如何将新的问题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化归</a:t>
            </a:r>
            <a:r>
              <a:rPr lang="zh-CN" altLang="en-US">
                <a:sym typeface="+mn-ea"/>
              </a:rPr>
              <a:t>成原先的问题？</a:t>
            </a:r>
            <a:endParaRPr lang="zh-CN" altLang="en-US">
              <a:sym typeface="+mn-ea"/>
            </a:endParaRPr>
          </a:p>
          <a:p>
            <a:pPr marL="457200" lvl="1" indent="0">
              <a:buNone/>
            </a:pPr>
            <a:r>
              <a:rPr lang="en-US" altLang="zh-CN">
                <a:sym typeface="+mn-ea"/>
              </a:rPr>
              <a:t>	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差分！！！</a:t>
            </a:r>
            <a:endParaRPr lang="zh-CN" altLang="en-US">
              <a:solidFill>
                <a:srgbClr val="FF0000"/>
              </a:solidFill>
              <a:sym typeface="+mn-ea"/>
            </a:endParaRPr>
          </a:p>
          <a:p>
            <a:pPr marL="457200" lvl="1" indent="0">
              <a:buNone/>
            </a:pPr>
            <a:r>
              <a:rPr lang="en-US" altLang="zh-CN">
                <a:solidFill>
                  <a:srgbClr val="FF0000"/>
                </a:solidFill>
                <a:sym typeface="+mn-ea"/>
              </a:rPr>
              <a:t>	</a:t>
            </a:r>
            <a:r>
              <a:rPr lang="zh-CN" altLang="en-US">
                <a:sym typeface="+mn-ea"/>
              </a:rPr>
              <a:t>令</a:t>
            </a:r>
            <a:r>
              <a:rPr lang="en-US" altLang="zh-CN">
                <a:sym typeface="+mn-ea"/>
              </a:rPr>
              <a:t>C</a:t>
            </a:r>
            <a:r>
              <a:rPr lang="en-US" altLang="zh-CN" sz="2000">
                <a:sym typeface="+mn-ea"/>
              </a:rPr>
              <a:t>x</a:t>
            </a:r>
            <a:r>
              <a:rPr lang="en-US" altLang="zh-CN">
                <a:sym typeface="+mn-ea"/>
              </a:rPr>
              <a:t>=A</a:t>
            </a:r>
            <a:r>
              <a:rPr lang="en-US" altLang="zh-CN" sz="2000">
                <a:sym typeface="+mn-ea"/>
              </a:rPr>
              <a:t>x</a:t>
            </a:r>
            <a:r>
              <a:rPr lang="en-US" altLang="zh-CN">
                <a:sym typeface="+mn-ea"/>
              </a:rPr>
              <a:t>-A</a:t>
            </a:r>
            <a:r>
              <a:rPr lang="en-US" altLang="zh-CN" sz="2000">
                <a:sym typeface="+mn-ea"/>
              </a:rPr>
              <a:t>x-1</a:t>
            </a:r>
            <a:r>
              <a:rPr lang="en-US" altLang="zh-CN">
                <a:sym typeface="+mn-ea"/>
              </a:rPr>
              <a:t>,</a:t>
            </a:r>
            <a:r>
              <a:rPr lang="zh-CN" altLang="en-US">
                <a:sym typeface="+mn-ea"/>
              </a:rPr>
              <a:t>则</a:t>
            </a:r>
            <a:r>
              <a:rPr lang="en-US" altLang="zh-CN">
                <a:sym typeface="+mn-ea"/>
              </a:rPr>
              <a:t>Add(l,r,d)</a:t>
            </a:r>
            <a:r>
              <a:rPr lang="zh-CN" altLang="en-US">
                <a:sym typeface="+mn-ea"/>
              </a:rPr>
              <a:t>后，</a:t>
            </a:r>
            <a:r>
              <a:rPr lang="en-US" altLang="zh-CN">
                <a:sym typeface="+mn-ea"/>
              </a:rPr>
              <a:t>C</a:t>
            </a:r>
            <a:r>
              <a:rPr lang="en-US" altLang="zh-CN" sz="2000">
                <a:sym typeface="+mn-ea"/>
              </a:rPr>
              <a:t>l</a:t>
            </a:r>
            <a:r>
              <a:rPr lang="zh-CN" altLang="en-US">
                <a:sym typeface="+mn-ea"/>
              </a:rPr>
              <a:t>增加了</a:t>
            </a:r>
            <a:r>
              <a:rPr lang="en-US" altLang="zh-CN">
                <a:sym typeface="+mn-ea"/>
              </a:rPr>
              <a:t>d,C</a:t>
            </a:r>
            <a:r>
              <a:rPr lang="en-US" altLang="zh-CN" sz="2000">
                <a:sym typeface="+mn-ea"/>
              </a:rPr>
              <a:t>r+1</a:t>
            </a:r>
            <a:r>
              <a:rPr lang="zh-CN" altLang="en-US">
                <a:sym typeface="+mn-ea"/>
              </a:rPr>
              <a:t>减少了</a:t>
            </a:r>
            <a:r>
              <a:rPr lang="en-US" altLang="zh-CN">
                <a:sym typeface="+mn-ea"/>
              </a:rPr>
              <a:t>d.</a:t>
            </a:r>
            <a:endParaRPr lang="en-US" altLang="zh-CN">
              <a:sym typeface="+mn-ea"/>
            </a:endParaRPr>
          </a:p>
          <a:p>
            <a:pPr marL="457200" lvl="1" indent="0">
              <a:buNone/>
            </a:pPr>
            <a:r>
              <a:rPr lang="en-US" altLang="zh-CN">
                <a:sym typeface="+mn-ea"/>
              </a:rPr>
              <a:t>	</a:t>
            </a:r>
            <a:r>
              <a:rPr lang="zh-CN" altLang="en-US">
                <a:sym typeface="+mn-ea"/>
              </a:rPr>
              <a:t>而</a:t>
            </a:r>
            <a:r>
              <a:rPr lang="en-US" altLang="zh-CN">
                <a:sym typeface="+mn-ea"/>
              </a:rPr>
              <a:t>A</a:t>
            </a:r>
            <a:r>
              <a:rPr lang="en-US" altLang="zh-CN" sz="2000">
                <a:sym typeface="+mn-ea"/>
              </a:rPr>
              <a:t>x</a:t>
            </a:r>
            <a:r>
              <a:rPr lang="en-US" altLang="zh-CN">
                <a:sym typeface="+mn-ea"/>
              </a:rPr>
              <a:t>=C</a:t>
            </a:r>
            <a:r>
              <a:rPr lang="en-US" altLang="zh-CN" sz="2000">
                <a:sym typeface="+mn-ea"/>
              </a:rPr>
              <a:t>1</a:t>
            </a:r>
            <a:r>
              <a:rPr lang="en-US" altLang="zh-CN">
                <a:sym typeface="+mn-ea"/>
              </a:rPr>
              <a:t>+C</a:t>
            </a:r>
            <a:r>
              <a:rPr lang="en-US" altLang="zh-CN" sz="2000">
                <a:sym typeface="+mn-ea"/>
              </a:rPr>
              <a:t>2</a:t>
            </a:r>
            <a:r>
              <a:rPr lang="en-US" altLang="zh-CN">
                <a:sym typeface="+mn-ea"/>
              </a:rPr>
              <a:t>+……+C</a:t>
            </a:r>
            <a:r>
              <a:rPr lang="en-US" altLang="zh-CN" sz="2000">
                <a:sym typeface="+mn-ea"/>
              </a:rPr>
              <a:t>x</a:t>
            </a:r>
            <a:r>
              <a:rPr lang="zh-CN" altLang="en-US" sz="2000">
                <a:sym typeface="+mn-ea"/>
              </a:rPr>
              <a:t>，这样就转化成了原先的单点修改，区间查询！！！</a:t>
            </a:r>
            <a:endParaRPr lang="zh-CN" altLang="en-US">
              <a:sym typeface="+mn-ea"/>
            </a:endParaRPr>
          </a:p>
          <a:p>
            <a:pPr marL="457200" lvl="1" indent="0">
              <a:buNone/>
            </a:pPr>
            <a:endParaRPr lang="en-US" altLang="zh-CN"/>
          </a:p>
          <a:p>
            <a:pPr marL="0" indent="0">
              <a:buNone/>
            </a:pPr>
            <a:endParaRPr lang="zh-CN" altLang="en-US" sz="2400"/>
          </a:p>
          <a:p>
            <a:pPr marL="0" indent="0">
              <a:buNone/>
            </a:pPr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RMQ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Range Maximum/Minimum Query</a:t>
            </a:r>
            <a:r>
              <a:rPr lang="zh-CN" altLang="en-US"/>
              <a:t>：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zh-CN" altLang="en-US"/>
              <a:t>对于长度为</a:t>
            </a:r>
            <a:r>
              <a:rPr lang="en-US" altLang="zh-CN"/>
              <a:t>n</a:t>
            </a:r>
            <a:r>
              <a:rPr lang="zh-CN" altLang="en-US"/>
              <a:t>的数列</a:t>
            </a:r>
            <a:r>
              <a:rPr lang="en-US" altLang="zh-CN"/>
              <a:t>A</a:t>
            </a:r>
            <a:r>
              <a:rPr lang="zh-CN" altLang="en-US"/>
              <a:t>，询问区间</a:t>
            </a:r>
            <a:r>
              <a:rPr lang="en-US" altLang="zh-CN"/>
              <a:t>[l,r]</a:t>
            </a:r>
            <a:r>
              <a:rPr lang="zh-CN" altLang="en-US"/>
              <a:t>中的最大（小）值。</a:t>
            </a:r>
            <a:endParaRPr lang="zh-CN" altLang="en-US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en-US" altLang="zh-CN"/>
              <a:t>    </a:t>
            </a:r>
            <a:r>
              <a:rPr lang="zh-CN" altLang="en-US"/>
              <a:t>在线算法和离线算法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</a:t>
            </a:r>
            <a:r>
              <a:rPr lang="zh-CN" altLang="en-US" dirty="0">
                <a:sym typeface="+mn-ea"/>
              </a:rPr>
              <a:t>在线算法：用比较长的时间作预处理，但是等信息充足以后每次回答询问只需要用比较少的时间。</a:t>
            </a:r>
            <a:endParaRPr lang="zh-CN" altLang="en-US" dirty="0">
              <a:sym typeface="+mn-ea"/>
            </a:endParaRPr>
          </a:p>
          <a:p>
            <a:pPr marL="0" indent="0">
              <a:buNone/>
            </a:pPr>
            <a:r>
              <a:rPr lang="en-US" altLang="zh-CN"/>
              <a:t>    </a:t>
            </a:r>
            <a:r>
              <a:rPr lang="zh-CN" altLang="en-US"/>
              <a:t>离线算法：</a:t>
            </a:r>
            <a:r>
              <a:rPr lang="zh-CN" altLang="en-US" dirty="0">
                <a:sym typeface="+mn-ea"/>
              </a:rPr>
              <a:t>把所有的询问读入，然后一起把所有的询问回答完成。</a:t>
            </a:r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RMQ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/>
              <a:t>处理方法：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1.</a:t>
            </a:r>
            <a:r>
              <a:rPr lang="zh-CN" altLang="en-US"/>
              <a:t>朴素做法：预处理之后直接输出</a:t>
            </a:r>
            <a:r>
              <a:rPr lang="en-US" altLang="zh-CN"/>
              <a:t>	 O(n^2)-O(q)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2.</a:t>
            </a:r>
            <a:r>
              <a:rPr lang="zh-CN" altLang="en-US"/>
              <a:t>线段树：</a:t>
            </a:r>
            <a:r>
              <a:rPr lang="en-US" altLang="zh-CN"/>
              <a:t>O(n)-O(qlogn)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	3.ST</a:t>
            </a:r>
            <a:r>
              <a:rPr lang="zh-CN" altLang="en-US"/>
              <a:t>算法：</a:t>
            </a:r>
            <a:r>
              <a:rPr lang="en-US" altLang="zh-CN"/>
              <a:t>O(nlogn)-O(q)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	4.</a:t>
            </a:r>
            <a:r>
              <a:rPr lang="zh-CN" altLang="en-US"/>
              <a:t>转化成</a:t>
            </a:r>
            <a:r>
              <a:rPr lang="en-US" altLang="zh-CN"/>
              <a:t>LCA(</a:t>
            </a:r>
            <a:r>
              <a:rPr lang="zh-CN" altLang="en-US"/>
              <a:t>最近公共祖先</a:t>
            </a:r>
            <a:r>
              <a:rPr lang="en-US" altLang="zh-CN"/>
              <a:t>),</a:t>
            </a:r>
            <a:r>
              <a:rPr lang="zh-CN" altLang="en-US"/>
              <a:t>有</a:t>
            </a:r>
            <a:r>
              <a:rPr lang="en-US" altLang="zh-CN"/>
              <a:t>O(n+q)</a:t>
            </a:r>
            <a:r>
              <a:rPr lang="zh-CN" altLang="en-US"/>
              <a:t>的离线算法</a:t>
            </a:r>
            <a:r>
              <a:rPr lang="en-US" altLang="zh-CN"/>
              <a:t>,</a:t>
            </a:r>
            <a:r>
              <a:rPr lang="zh-CN" altLang="en-US"/>
              <a:t>也可以从</a:t>
            </a:r>
            <a:r>
              <a:rPr lang="en-US" altLang="zh-CN"/>
              <a:t>		    LCA</a:t>
            </a:r>
            <a:r>
              <a:rPr lang="zh-CN" altLang="en-US"/>
              <a:t>再化成±</a:t>
            </a:r>
            <a:r>
              <a:rPr lang="en-US" altLang="zh-CN"/>
              <a:t>1RMQ</a:t>
            </a:r>
            <a:r>
              <a:rPr lang="zh-CN" altLang="en-US"/>
              <a:t>，从而达到</a:t>
            </a:r>
            <a:r>
              <a:rPr lang="en-US" altLang="zh-CN"/>
              <a:t>O(n)-O(q)</a:t>
            </a:r>
            <a:r>
              <a:rPr lang="zh-CN" altLang="en-US"/>
              <a:t>的复杂度。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zh-CN" altLang="en-US"/>
              <a:t>这里，我们只介绍第三种方法：</a:t>
            </a:r>
            <a:r>
              <a:rPr lang="en-US" altLang="zh-CN"/>
              <a:t>ST</a:t>
            </a:r>
            <a:r>
              <a:rPr lang="zh-CN" altLang="en-US"/>
              <a:t>算法。</a:t>
            </a:r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RMQ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/>
              <a:t>ST(Sparse Table)</a:t>
            </a:r>
            <a:r>
              <a:rPr lang="zh-CN" altLang="en-US"/>
              <a:t>算法：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zh-CN" altLang="en-US"/>
              <a:t>其实就是一个动态规划的算法。核心思想是</a:t>
            </a:r>
            <a:r>
              <a:rPr lang="zh-CN" altLang="en-US">
                <a:solidFill>
                  <a:srgbClr val="FF0000"/>
                </a:solidFill>
              </a:rPr>
              <a:t>倍增</a:t>
            </a:r>
            <a:r>
              <a:rPr lang="zh-CN" altLang="en-US"/>
              <a:t>。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en-US" altLang="zh-CN" err="1">
                <a:sym typeface="+mn-ea"/>
              </a:rPr>
              <a:t>dp[i][j</a:t>
            </a:r>
            <a:r>
              <a:rPr lang="en-US" altLang="zh-CN" dirty="0">
                <a:sym typeface="+mn-ea"/>
              </a:rPr>
              <a:t>]</a:t>
            </a:r>
            <a:r>
              <a:rPr lang="zh-CN" altLang="en-US" dirty="0">
                <a:sym typeface="+mn-ea"/>
              </a:rPr>
              <a:t>表示区间</a:t>
            </a:r>
            <a:r>
              <a:rPr lang="en-US" altLang="zh-CN" dirty="0">
                <a:sym typeface="+mn-ea"/>
              </a:rPr>
              <a:t>[i,i+2^j-1]</a:t>
            </a:r>
            <a:r>
              <a:rPr lang="zh-CN" altLang="en-US" dirty="0">
                <a:sym typeface="+mn-ea"/>
              </a:rPr>
              <a:t>的最小值，则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>
                <a:sym typeface="+mn-ea"/>
              </a:rPr>
              <a:t>	dp[i][0]=a[i]</a:t>
            </a:r>
            <a:endParaRPr lang="en-US" altLang="zh-CN"/>
          </a:p>
          <a:p>
            <a:pPr marL="0" indent="0">
              <a:buNone/>
            </a:pPr>
            <a:r>
              <a:rPr lang="en-US" altLang="zh-CN" err="1">
                <a:sym typeface="+mn-ea"/>
              </a:rPr>
              <a:t>	dp[i][j</a:t>
            </a:r>
            <a:r>
              <a:rPr lang="en-US" altLang="zh-CN">
                <a:sym typeface="+mn-ea"/>
              </a:rPr>
              <a:t>]=min{dp[i][j-1],dp[i+2^(j-1)][j-1]}</a:t>
            </a:r>
            <a:endParaRPr lang="en-US" altLang="zh-CN">
              <a:sym typeface="+mn-ea"/>
            </a:endParaRPr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zh-CN" altLang="en-US"/>
              <a:t>查询</a:t>
            </a:r>
            <a:r>
              <a:rPr lang="en-US" altLang="zh-CN"/>
              <a:t>[L,R]</a:t>
            </a:r>
            <a:r>
              <a:rPr lang="zh-CN" altLang="en-US"/>
              <a:t>：令</a:t>
            </a:r>
            <a:r>
              <a:rPr lang="en-US" altLang="zh-CN"/>
              <a:t>k</a:t>
            </a:r>
            <a:r>
              <a:rPr lang="zh-CN" altLang="en-US"/>
              <a:t>为</a:t>
            </a:r>
            <a:r>
              <a:rPr lang="en-US" altLang="zh-CN"/>
              <a:t>2^k&lt;=R-L+1</a:t>
            </a:r>
            <a:r>
              <a:rPr lang="zh-CN" altLang="en-US"/>
              <a:t>的最大整数</a:t>
            </a:r>
            <a:r>
              <a:rPr lang="en-US" altLang="zh-CN"/>
              <a:t>	(k=int(log(R-L+1)))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			</a:t>
            </a:r>
            <a:r>
              <a:rPr lang="zh-CN" altLang="en-US"/>
              <a:t>则</a:t>
            </a:r>
            <a:r>
              <a:rPr lang="en-US" altLang="zh-CN"/>
              <a:t>[L,R]</a:t>
            </a:r>
            <a:r>
              <a:rPr lang="zh-CN" altLang="en-US"/>
              <a:t>的最小值为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		min(dp[L][k],dp[R-2^k+1][k])</a:t>
            </a:r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5" name="组合 44"/>
          <p:cNvGrpSpPr/>
          <p:nvPr/>
        </p:nvGrpSpPr>
        <p:grpSpPr>
          <a:xfrm>
            <a:off x="1579616" y="913758"/>
            <a:ext cx="3119085" cy="2006486"/>
            <a:chOff x="1968283" y="808132"/>
            <a:chExt cx="3119085" cy="2006486"/>
          </a:xfrm>
        </p:grpSpPr>
        <p:sp>
          <p:nvSpPr>
            <p:cNvPr id="44" name="矩形 43"/>
            <p:cNvSpPr/>
            <p:nvPr/>
          </p:nvSpPr>
          <p:spPr>
            <a:xfrm rot="2656728">
              <a:off x="2916744" y="1773523"/>
              <a:ext cx="2170624" cy="1041095"/>
            </a:xfrm>
            <a:prstGeom prst="rect">
              <a:avLst/>
            </a:prstGeom>
            <a:gradFill flip="none" rotWithShape="1">
              <a:gsLst>
                <a:gs pos="0">
                  <a:srgbClr val="FDFDFD">
                    <a:alpha val="6000"/>
                  </a:srgbClr>
                </a:gs>
                <a:gs pos="100000">
                  <a:srgbClr val="D7DBDC"/>
                </a:gs>
              </a:gsLst>
              <a:lin ang="81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43" name="组合 42"/>
            <p:cNvGrpSpPr/>
            <p:nvPr/>
          </p:nvGrpSpPr>
          <p:grpSpPr>
            <a:xfrm>
              <a:off x="1968283" y="808132"/>
              <a:ext cx="1499223" cy="1348030"/>
              <a:chOff x="2525103" y="467671"/>
              <a:chExt cx="2203995" cy="1981727"/>
            </a:xfrm>
          </p:grpSpPr>
          <p:grpSp>
            <p:nvGrpSpPr>
              <p:cNvPr id="27" name="组合 26"/>
              <p:cNvGrpSpPr/>
              <p:nvPr/>
            </p:nvGrpSpPr>
            <p:grpSpPr>
              <a:xfrm>
                <a:off x="2525103" y="467671"/>
                <a:ext cx="730654" cy="730654"/>
                <a:chOff x="2544981" y="467671"/>
                <a:chExt cx="730654" cy="730654"/>
              </a:xfrm>
            </p:grpSpPr>
            <p:sp>
              <p:nvSpPr>
                <p:cNvPr id="25" name="任意多边形 24"/>
                <p:cNvSpPr/>
                <p:nvPr/>
              </p:nvSpPr>
              <p:spPr>
                <a:xfrm flipH="1">
                  <a:off x="2910308" y="467671"/>
                  <a:ext cx="365327" cy="730654"/>
                </a:xfrm>
                <a:custGeom>
                  <a:avLst/>
                  <a:gdLst>
                    <a:gd name="connsiteX0" fmla="*/ 0 w 925974"/>
                    <a:gd name="connsiteY0" fmla="*/ 0 h 1851948"/>
                    <a:gd name="connsiteX1" fmla="*/ 925974 w 925974"/>
                    <a:gd name="connsiteY1" fmla="*/ 925974 h 1851948"/>
                    <a:gd name="connsiteX2" fmla="*/ 0 w 925974"/>
                    <a:gd name="connsiteY2" fmla="*/ 1851948 h 18519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925974" h="1851948">
                      <a:moveTo>
                        <a:pt x="0" y="0"/>
                      </a:moveTo>
                      <a:lnTo>
                        <a:pt x="925974" y="925974"/>
                      </a:lnTo>
                      <a:lnTo>
                        <a:pt x="0" y="1851948"/>
                      </a:lnTo>
                      <a:close/>
                    </a:path>
                  </a:pathLst>
                </a:custGeom>
                <a:solidFill>
                  <a:srgbClr val="E6B87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26" name="任意多边形 25"/>
                <p:cNvSpPr/>
                <p:nvPr/>
              </p:nvSpPr>
              <p:spPr>
                <a:xfrm rot="5400000" flipH="1">
                  <a:off x="2727644" y="650334"/>
                  <a:ext cx="365327" cy="730654"/>
                </a:xfrm>
                <a:custGeom>
                  <a:avLst/>
                  <a:gdLst>
                    <a:gd name="connsiteX0" fmla="*/ 0 w 925974"/>
                    <a:gd name="connsiteY0" fmla="*/ 0 h 1851948"/>
                    <a:gd name="connsiteX1" fmla="*/ 925974 w 925974"/>
                    <a:gd name="connsiteY1" fmla="*/ 925974 h 1851948"/>
                    <a:gd name="connsiteX2" fmla="*/ 0 w 925974"/>
                    <a:gd name="connsiteY2" fmla="*/ 1851948 h 18519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925974" h="1851948">
                      <a:moveTo>
                        <a:pt x="0" y="0"/>
                      </a:moveTo>
                      <a:lnTo>
                        <a:pt x="925974" y="925974"/>
                      </a:lnTo>
                      <a:lnTo>
                        <a:pt x="0" y="1851948"/>
                      </a:lnTo>
                      <a:close/>
                    </a:path>
                  </a:pathLst>
                </a:custGeom>
                <a:solidFill>
                  <a:srgbClr val="CABB8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8" name="组合 27"/>
              <p:cNvGrpSpPr/>
              <p:nvPr/>
            </p:nvGrpSpPr>
            <p:grpSpPr>
              <a:xfrm rot="18900000">
                <a:off x="2920247" y="618994"/>
                <a:ext cx="730654" cy="730654"/>
                <a:chOff x="2544981" y="467671"/>
                <a:chExt cx="730654" cy="730654"/>
              </a:xfrm>
            </p:grpSpPr>
            <p:sp>
              <p:nvSpPr>
                <p:cNvPr id="29" name="任意多边形 28"/>
                <p:cNvSpPr/>
                <p:nvPr/>
              </p:nvSpPr>
              <p:spPr>
                <a:xfrm flipH="1">
                  <a:off x="2910308" y="467671"/>
                  <a:ext cx="365327" cy="730654"/>
                </a:xfrm>
                <a:custGeom>
                  <a:avLst/>
                  <a:gdLst>
                    <a:gd name="connsiteX0" fmla="*/ 0 w 925974"/>
                    <a:gd name="connsiteY0" fmla="*/ 0 h 1851948"/>
                    <a:gd name="connsiteX1" fmla="*/ 925974 w 925974"/>
                    <a:gd name="connsiteY1" fmla="*/ 925974 h 1851948"/>
                    <a:gd name="connsiteX2" fmla="*/ 0 w 925974"/>
                    <a:gd name="connsiteY2" fmla="*/ 1851948 h 18519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925974" h="1851948">
                      <a:moveTo>
                        <a:pt x="0" y="0"/>
                      </a:moveTo>
                      <a:lnTo>
                        <a:pt x="925974" y="925974"/>
                      </a:lnTo>
                      <a:lnTo>
                        <a:pt x="0" y="1851948"/>
                      </a:lnTo>
                      <a:close/>
                    </a:path>
                  </a:pathLst>
                </a:custGeom>
                <a:solidFill>
                  <a:srgbClr val="E6B87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0" name="任意多边形 29"/>
                <p:cNvSpPr/>
                <p:nvPr/>
              </p:nvSpPr>
              <p:spPr>
                <a:xfrm rot="5400000" flipH="1">
                  <a:off x="2727644" y="650334"/>
                  <a:ext cx="365327" cy="730654"/>
                </a:xfrm>
                <a:custGeom>
                  <a:avLst/>
                  <a:gdLst>
                    <a:gd name="connsiteX0" fmla="*/ 0 w 925974"/>
                    <a:gd name="connsiteY0" fmla="*/ 0 h 1851948"/>
                    <a:gd name="connsiteX1" fmla="*/ 925974 w 925974"/>
                    <a:gd name="connsiteY1" fmla="*/ 925974 h 1851948"/>
                    <a:gd name="connsiteX2" fmla="*/ 0 w 925974"/>
                    <a:gd name="connsiteY2" fmla="*/ 1851948 h 18519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925974" h="1851948">
                      <a:moveTo>
                        <a:pt x="0" y="0"/>
                      </a:moveTo>
                      <a:lnTo>
                        <a:pt x="925974" y="925974"/>
                      </a:lnTo>
                      <a:lnTo>
                        <a:pt x="0" y="1851948"/>
                      </a:lnTo>
                      <a:close/>
                    </a:path>
                  </a:pathLst>
                </a:custGeom>
                <a:solidFill>
                  <a:srgbClr val="CABB8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31" name="组合 30"/>
              <p:cNvGrpSpPr/>
              <p:nvPr/>
            </p:nvGrpSpPr>
            <p:grpSpPr>
              <a:xfrm rot="13500000">
                <a:off x="3457473" y="1149242"/>
                <a:ext cx="730654" cy="730654"/>
                <a:chOff x="2544981" y="467671"/>
                <a:chExt cx="730654" cy="730654"/>
              </a:xfrm>
            </p:grpSpPr>
            <p:sp>
              <p:nvSpPr>
                <p:cNvPr id="32" name="任意多边形 31"/>
                <p:cNvSpPr/>
                <p:nvPr/>
              </p:nvSpPr>
              <p:spPr>
                <a:xfrm flipH="1">
                  <a:off x="2910308" y="467671"/>
                  <a:ext cx="365327" cy="730654"/>
                </a:xfrm>
                <a:custGeom>
                  <a:avLst/>
                  <a:gdLst>
                    <a:gd name="connsiteX0" fmla="*/ 0 w 925974"/>
                    <a:gd name="connsiteY0" fmla="*/ 0 h 1851948"/>
                    <a:gd name="connsiteX1" fmla="*/ 925974 w 925974"/>
                    <a:gd name="connsiteY1" fmla="*/ 925974 h 1851948"/>
                    <a:gd name="connsiteX2" fmla="*/ 0 w 925974"/>
                    <a:gd name="connsiteY2" fmla="*/ 1851948 h 18519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925974" h="1851948">
                      <a:moveTo>
                        <a:pt x="0" y="0"/>
                      </a:moveTo>
                      <a:lnTo>
                        <a:pt x="925974" y="925974"/>
                      </a:lnTo>
                      <a:lnTo>
                        <a:pt x="0" y="1851948"/>
                      </a:lnTo>
                      <a:close/>
                    </a:path>
                  </a:pathLst>
                </a:custGeom>
                <a:solidFill>
                  <a:srgbClr val="E6B87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3" name="任意多边形 32"/>
                <p:cNvSpPr/>
                <p:nvPr/>
              </p:nvSpPr>
              <p:spPr>
                <a:xfrm rot="5400000" flipH="1">
                  <a:off x="2727644" y="650334"/>
                  <a:ext cx="365327" cy="730654"/>
                </a:xfrm>
                <a:custGeom>
                  <a:avLst/>
                  <a:gdLst>
                    <a:gd name="connsiteX0" fmla="*/ 0 w 925974"/>
                    <a:gd name="connsiteY0" fmla="*/ 0 h 1851948"/>
                    <a:gd name="connsiteX1" fmla="*/ 925974 w 925974"/>
                    <a:gd name="connsiteY1" fmla="*/ 925974 h 1851948"/>
                    <a:gd name="connsiteX2" fmla="*/ 0 w 925974"/>
                    <a:gd name="connsiteY2" fmla="*/ 1851948 h 18519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925974" h="1851948">
                      <a:moveTo>
                        <a:pt x="0" y="0"/>
                      </a:moveTo>
                      <a:lnTo>
                        <a:pt x="925974" y="925974"/>
                      </a:lnTo>
                      <a:lnTo>
                        <a:pt x="0" y="1851948"/>
                      </a:lnTo>
                      <a:close/>
                    </a:path>
                  </a:pathLst>
                </a:custGeom>
                <a:solidFill>
                  <a:srgbClr val="CABB8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34" name="组合 33"/>
              <p:cNvGrpSpPr/>
              <p:nvPr/>
            </p:nvGrpSpPr>
            <p:grpSpPr>
              <a:xfrm rot="2700000">
                <a:off x="3458171" y="1172778"/>
                <a:ext cx="730654" cy="730654"/>
                <a:chOff x="2544981" y="467671"/>
                <a:chExt cx="730654" cy="730654"/>
              </a:xfrm>
            </p:grpSpPr>
            <p:sp>
              <p:nvSpPr>
                <p:cNvPr id="35" name="任意多边形 34"/>
                <p:cNvSpPr/>
                <p:nvPr/>
              </p:nvSpPr>
              <p:spPr>
                <a:xfrm flipH="1">
                  <a:off x="2910308" y="467671"/>
                  <a:ext cx="365327" cy="730654"/>
                </a:xfrm>
                <a:custGeom>
                  <a:avLst/>
                  <a:gdLst>
                    <a:gd name="connsiteX0" fmla="*/ 0 w 925974"/>
                    <a:gd name="connsiteY0" fmla="*/ 0 h 1851948"/>
                    <a:gd name="connsiteX1" fmla="*/ 925974 w 925974"/>
                    <a:gd name="connsiteY1" fmla="*/ 925974 h 1851948"/>
                    <a:gd name="connsiteX2" fmla="*/ 0 w 925974"/>
                    <a:gd name="connsiteY2" fmla="*/ 1851948 h 18519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925974" h="1851948">
                      <a:moveTo>
                        <a:pt x="0" y="0"/>
                      </a:moveTo>
                      <a:lnTo>
                        <a:pt x="925974" y="925974"/>
                      </a:lnTo>
                      <a:lnTo>
                        <a:pt x="0" y="1851948"/>
                      </a:lnTo>
                      <a:close/>
                    </a:path>
                  </a:pathLst>
                </a:custGeom>
                <a:solidFill>
                  <a:srgbClr val="E6B87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6" name="任意多边形 35"/>
                <p:cNvSpPr/>
                <p:nvPr/>
              </p:nvSpPr>
              <p:spPr>
                <a:xfrm rot="5400000" flipH="1">
                  <a:off x="2727644" y="650334"/>
                  <a:ext cx="365327" cy="730654"/>
                </a:xfrm>
                <a:custGeom>
                  <a:avLst/>
                  <a:gdLst>
                    <a:gd name="connsiteX0" fmla="*/ 0 w 925974"/>
                    <a:gd name="connsiteY0" fmla="*/ 0 h 1851948"/>
                    <a:gd name="connsiteX1" fmla="*/ 925974 w 925974"/>
                    <a:gd name="connsiteY1" fmla="*/ 925974 h 1851948"/>
                    <a:gd name="connsiteX2" fmla="*/ 0 w 925974"/>
                    <a:gd name="connsiteY2" fmla="*/ 1851948 h 18519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925974" h="1851948">
                      <a:moveTo>
                        <a:pt x="0" y="0"/>
                      </a:moveTo>
                      <a:lnTo>
                        <a:pt x="925974" y="925974"/>
                      </a:lnTo>
                      <a:lnTo>
                        <a:pt x="0" y="1851948"/>
                      </a:lnTo>
                      <a:close/>
                    </a:path>
                  </a:pathLst>
                </a:custGeom>
                <a:solidFill>
                  <a:srgbClr val="CABB8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37" name="组合 36"/>
              <p:cNvGrpSpPr/>
              <p:nvPr/>
            </p:nvGrpSpPr>
            <p:grpSpPr>
              <a:xfrm rot="2700000">
                <a:off x="3992510" y="624829"/>
                <a:ext cx="730654" cy="730654"/>
                <a:chOff x="2544981" y="467671"/>
                <a:chExt cx="730654" cy="730654"/>
              </a:xfrm>
            </p:grpSpPr>
            <p:sp>
              <p:nvSpPr>
                <p:cNvPr id="38" name="任意多边形 37"/>
                <p:cNvSpPr/>
                <p:nvPr/>
              </p:nvSpPr>
              <p:spPr>
                <a:xfrm flipH="1">
                  <a:off x="2910308" y="467671"/>
                  <a:ext cx="365327" cy="730654"/>
                </a:xfrm>
                <a:custGeom>
                  <a:avLst/>
                  <a:gdLst>
                    <a:gd name="connsiteX0" fmla="*/ 0 w 925974"/>
                    <a:gd name="connsiteY0" fmla="*/ 0 h 1851948"/>
                    <a:gd name="connsiteX1" fmla="*/ 925974 w 925974"/>
                    <a:gd name="connsiteY1" fmla="*/ 925974 h 1851948"/>
                    <a:gd name="connsiteX2" fmla="*/ 0 w 925974"/>
                    <a:gd name="connsiteY2" fmla="*/ 1851948 h 18519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925974" h="1851948">
                      <a:moveTo>
                        <a:pt x="0" y="0"/>
                      </a:moveTo>
                      <a:lnTo>
                        <a:pt x="925974" y="925974"/>
                      </a:lnTo>
                      <a:lnTo>
                        <a:pt x="0" y="1851948"/>
                      </a:lnTo>
                      <a:close/>
                    </a:path>
                  </a:pathLst>
                </a:custGeom>
                <a:solidFill>
                  <a:srgbClr val="CABB8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9" name="任意多边形 38"/>
                <p:cNvSpPr/>
                <p:nvPr/>
              </p:nvSpPr>
              <p:spPr>
                <a:xfrm rot="5400000" flipH="1">
                  <a:off x="2727644" y="650334"/>
                  <a:ext cx="365327" cy="730654"/>
                </a:xfrm>
                <a:custGeom>
                  <a:avLst/>
                  <a:gdLst>
                    <a:gd name="connsiteX0" fmla="*/ 0 w 925974"/>
                    <a:gd name="connsiteY0" fmla="*/ 0 h 1851948"/>
                    <a:gd name="connsiteX1" fmla="*/ 925974 w 925974"/>
                    <a:gd name="connsiteY1" fmla="*/ 925974 h 1851948"/>
                    <a:gd name="connsiteX2" fmla="*/ 0 w 925974"/>
                    <a:gd name="connsiteY2" fmla="*/ 1851948 h 18519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925974" h="1851948">
                      <a:moveTo>
                        <a:pt x="0" y="0"/>
                      </a:moveTo>
                      <a:lnTo>
                        <a:pt x="925974" y="925974"/>
                      </a:lnTo>
                      <a:lnTo>
                        <a:pt x="0" y="1851948"/>
                      </a:lnTo>
                      <a:close/>
                    </a:path>
                  </a:pathLst>
                </a:custGeom>
                <a:solidFill>
                  <a:srgbClr val="E6B87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40" name="组合 39"/>
              <p:cNvGrpSpPr/>
              <p:nvPr/>
            </p:nvGrpSpPr>
            <p:grpSpPr>
              <a:xfrm rot="8100000">
                <a:off x="3984389" y="1704690"/>
                <a:ext cx="744709" cy="744708"/>
                <a:chOff x="2544981" y="453616"/>
                <a:chExt cx="744709" cy="744708"/>
              </a:xfrm>
            </p:grpSpPr>
            <p:sp>
              <p:nvSpPr>
                <p:cNvPr id="41" name="任意多边形 40"/>
                <p:cNvSpPr/>
                <p:nvPr/>
              </p:nvSpPr>
              <p:spPr>
                <a:xfrm flipH="1">
                  <a:off x="2924363" y="453616"/>
                  <a:ext cx="365327" cy="730654"/>
                </a:xfrm>
                <a:custGeom>
                  <a:avLst/>
                  <a:gdLst>
                    <a:gd name="connsiteX0" fmla="*/ 0 w 925974"/>
                    <a:gd name="connsiteY0" fmla="*/ 0 h 1851948"/>
                    <a:gd name="connsiteX1" fmla="*/ 925974 w 925974"/>
                    <a:gd name="connsiteY1" fmla="*/ 925974 h 1851948"/>
                    <a:gd name="connsiteX2" fmla="*/ 0 w 925974"/>
                    <a:gd name="connsiteY2" fmla="*/ 1851948 h 18519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925974" h="1851948">
                      <a:moveTo>
                        <a:pt x="0" y="0"/>
                      </a:moveTo>
                      <a:lnTo>
                        <a:pt x="925974" y="925974"/>
                      </a:lnTo>
                      <a:lnTo>
                        <a:pt x="0" y="1851948"/>
                      </a:lnTo>
                      <a:close/>
                    </a:path>
                  </a:pathLst>
                </a:custGeom>
                <a:solidFill>
                  <a:srgbClr val="CABB8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42" name="任意多边形 41"/>
                <p:cNvSpPr/>
                <p:nvPr/>
              </p:nvSpPr>
              <p:spPr>
                <a:xfrm rot="5400000" flipH="1">
                  <a:off x="2727644" y="650334"/>
                  <a:ext cx="365327" cy="730654"/>
                </a:xfrm>
                <a:custGeom>
                  <a:avLst/>
                  <a:gdLst>
                    <a:gd name="connsiteX0" fmla="*/ 0 w 925974"/>
                    <a:gd name="connsiteY0" fmla="*/ 0 h 1851948"/>
                    <a:gd name="connsiteX1" fmla="*/ 925974 w 925974"/>
                    <a:gd name="connsiteY1" fmla="*/ 925974 h 1851948"/>
                    <a:gd name="connsiteX2" fmla="*/ 0 w 925974"/>
                    <a:gd name="connsiteY2" fmla="*/ 1851948 h 18519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925974" h="1851948">
                      <a:moveTo>
                        <a:pt x="0" y="0"/>
                      </a:moveTo>
                      <a:lnTo>
                        <a:pt x="925974" y="925974"/>
                      </a:lnTo>
                      <a:lnTo>
                        <a:pt x="0" y="1851948"/>
                      </a:lnTo>
                      <a:close/>
                    </a:path>
                  </a:pathLst>
                </a:custGeom>
                <a:solidFill>
                  <a:srgbClr val="E6B87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</p:grpSp>
      </p:grpSp>
      <p:grpSp>
        <p:nvGrpSpPr>
          <p:cNvPr id="20" name="组合 19"/>
          <p:cNvGrpSpPr/>
          <p:nvPr/>
        </p:nvGrpSpPr>
        <p:grpSpPr>
          <a:xfrm>
            <a:off x="1244159" y="2701583"/>
            <a:ext cx="3327841" cy="3002757"/>
            <a:chOff x="896918" y="1509391"/>
            <a:chExt cx="4502551" cy="406271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" name="矩形 3"/>
            <p:cNvSpPr/>
            <p:nvPr/>
          </p:nvSpPr>
          <p:spPr>
            <a:xfrm>
              <a:off x="896918" y="1509391"/>
              <a:ext cx="995422" cy="902826"/>
            </a:xfrm>
            <a:prstGeom prst="rect">
              <a:avLst/>
            </a:prstGeom>
            <a:solidFill>
              <a:srgbClr val="CB7D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2065961" y="1509391"/>
              <a:ext cx="995422" cy="902826"/>
            </a:xfrm>
            <a:prstGeom prst="rect">
              <a:avLst/>
            </a:prstGeom>
            <a:solidFill>
              <a:srgbClr val="A292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3235004" y="1509391"/>
              <a:ext cx="995422" cy="902826"/>
            </a:xfrm>
            <a:prstGeom prst="rect">
              <a:avLst/>
            </a:prstGeom>
            <a:solidFill>
              <a:srgbClr val="E6B8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4404047" y="1509391"/>
              <a:ext cx="995422" cy="902826"/>
            </a:xfrm>
            <a:prstGeom prst="rect">
              <a:avLst/>
            </a:prstGeom>
            <a:solidFill>
              <a:srgbClr val="6F4D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896918" y="2562687"/>
              <a:ext cx="995422" cy="902826"/>
            </a:xfrm>
            <a:prstGeom prst="rect">
              <a:avLst/>
            </a:prstGeom>
            <a:solidFill>
              <a:srgbClr val="6F4D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2065961" y="2562687"/>
              <a:ext cx="995422" cy="902826"/>
            </a:xfrm>
            <a:prstGeom prst="rect">
              <a:avLst/>
            </a:prstGeom>
            <a:solidFill>
              <a:srgbClr val="CABB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3235004" y="2562687"/>
              <a:ext cx="995422" cy="902826"/>
            </a:xfrm>
            <a:prstGeom prst="rect">
              <a:avLst/>
            </a:prstGeom>
            <a:solidFill>
              <a:srgbClr val="6F86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4404047" y="2562687"/>
              <a:ext cx="995422" cy="902826"/>
            </a:xfrm>
            <a:prstGeom prst="rect">
              <a:avLst/>
            </a:prstGeom>
            <a:solidFill>
              <a:srgbClr val="CB7D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896918" y="3615983"/>
              <a:ext cx="995422" cy="902826"/>
            </a:xfrm>
            <a:prstGeom prst="rect">
              <a:avLst/>
            </a:prstGeom>
            <a:solidFill>
              <a:srgbClr val="E6B8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2065961" y="3615983"/>
              <a:ext cx="995422" cy="902826"/>
            </a:xfrm>
            <a:prstGeom prst="rect">
              <a:avLst/>
            </a:prstGeom>
            <a:solidFill>
              <a:srgbClr val="CB7D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3235004" y="3615983"/>
              <a:ext cx="995422" cy="902826"/>
            </a:xfrm>
            <a:prstGeom prst="rect">
              <a:avLst/>
            </a:prstGeom>
            <a:solidFill>
              <a:srgbClr val="7D75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4404047" y="3615983"/>
              <a:ext cx="995422" cy="902826"/>
            </a:xfrm>
            <a:prstGeom prst="rect">
              <a:avLst/>
            </a:prstGeom>
            <a:solidFill>
              <a:srgbClr val="CABB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896918" y="4669279"/>
              <a:ext cx="995422" cy="902826"/>
            </a:xfrm>
            <a:prstGeom prst="rect">
              <a:avLst/>
            </a:prstGeom>
            <a:solidFill>
              <a:srgbClr val="6F4D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2065961" y="4669279"/>
              <a:ext cx="995422" cy="902826"/>
            </a:xfrm>
            <a:prstGeom prst="rect">
              <a:avLst/>
            </a:prstGeom>
            <a:solidFill>
              <a:srgbClr val="CABB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3235004" y="4669279"/>
              <a:ext cx="995422" cy="902826"/>
            </a:xfrm>
            <a:prstGeom prst="rect">
              <a:avLst/>
            </a:prstGeom>
            <a:solidFill>
              <a:srgbClr val="6F86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4404047" y="4669279"/>
              <a:ext cx="995422" cy="902826"/>
            </a:xfrm>
            <a:prstGeom prst="rect">
              <a:avLst/>
            </a:prstGeom>
            <a:solidFill>
              <a:srgbClr val="CB7D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21" name="文本框 20"/>
          <p:cNvSpPr txBox="1"/>
          <p:nvPr/>
        </p:nvSpPr>
        <p:spPr>
          <a:xfrm>
            <a:off x="6027419" y="2527391"/>
            <a:ext cx="3230880" cy="10058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6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树状数组</a:t>
            </a:r>
            <a:endParaRPr lang="zh-CN" altLang="en-US" sz="6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6027419" y="3543054"/>
            <a:ext cx="3840480" cy="5791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200" dirty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一种优雅的数据结构</a:t>
            </a:r>
            <a:endParaRPr lang="zh-CN" altLang="en-US" sz="3200" dirty="0">
              <a:solidFill>
                <a:schemeClr val="bg1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en-US" altLang="zh-CN"/>
              <a:t>	</a:t>
            </a:r>
            <a:endParaRPr lang="en-US" altLang="zh-CN"/>
          </a:p>
        </p:txBody>
      </p:sp>
      <p:pic>
        <p:nvPicPr>
          <p:cNvPr id="7" name="图片 6" descr="50da81cb39dbb6fd23458f9a0224ab18972b376b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67275" y="1825625"/>
            <a:ext cx="2457450" cy="24384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树状数组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引入</a:t>
            </a:r>
            <a:endParaRPr lang="zh-CN" altLang="en-US"/>
          </a:p>
          <a:p>
            <a:pPr marL="457200" lvl="1" indent="0">
              <a:buNone/>
            </a:pPr>
            <a:r>
              <a:rPr lang="en-US" altLang="zh-CN"/>
              <a:t>	</a:t>
            </a:r>
            <a:r>
              <a:rPr lang="zh-CN" altLang="en-US"/>
              <a:t>考虑这么一个问题：给定一个有</a:t>
            </a:r>
            <a:r>
              <a:rPr lang="en-US" altLang="zh-CN"/>
              <a:t>n</a:t>
            </a:r>
            <a:r>
              <a:rPr lang="zh-CN" altLang="en-US"/>
              <a:t>个元素的数组</a:t>
            </a:r>
            <a:r>
              <a:rPr lang="en-US" altLang="zh-CN"/>
              <a:t>A</a:t>
            </a:r>
            <a:r>
              <a:rPr lang="en-US" altLang="zh-CN" sz="2000"/>
              <a:t>1</a:t>
            </a:r>
            <a:r>
              <a:rPr lang="en-US" altLang="zh-CN"/>
              <a:t>,A</a:t>
            </a:r>
            <a:r>
              <a:rPr lang="en-US" altLang="zh-CN" sz="2000"/>
              <a:t>2</a:t>
            </a:r>
            <a:r>
              <a:rPr lang="en-US" altLang="zh-CN"/>
              <a:t>,……,A</a:t>
            </a:r>
            <a:r>
              <a:rPr lang="en-US" altLang="zh-CN" sz="2000"/>
              <a:t>n</a:t>
            </a:r>
            <a:r>
              <a:rPr lang="zh-CN" altLang="en-US"/>
              <a:t>。</a:t>
            </a:r>
            <a:endParaRPr lang="zh-CN" altLang="en-US"/>
          </a:p>
          <a:p>
            <a:pPr marL="457200" lvl="1" indent="0">
              <a:buNone/>
            </a:pPr>
            <a:r>
              <a:rPr lang="en-US" altLang="zh-CN"/>
              <a:t>	</a:t>
            </a:r>
            <a:r>
              <a:rPr lang="zh-CN" altLang="en-US"/>
              <a:t>现在有两种操作：</a:t>
            </a:r>
            <a:endParaRPr lang="zh-CN" altLang="en-US"/>
          </a:p>
          <a:p>
            <a:pPr marL="457200" lvl="1" indent="0">
              <a:buNone/>
            </a:pPr>
            <a:r>
              <a:rPr lang="en-US" altLang="zh-CN"/>
              <a:t>		1.Add(x,d):</a:t>
            </a:r>
            <a:r>
              <a:rPr lang="zh-CN" altLang="en-US"/>
              <a:t>让</a:t>
            </a:r>
            <a:r>
              <a:rPr lang="en-US" altLang="zh-CN"/>
              <a:t>A</a:t>
            </a:r>
            <a:r>
              <a:rPr lang="en-US" altLang="zh-CN" sz="2000"/>
              <a:t>x</a:t>
            </a:r>
            <a:r>
              <a:rPr lang="zh-CN" altLang="en-US"/>
              <a:t>增加</a:t>
            </a:r>
            <a:r>
              <a:rPr lang="en-US" altLang="zh-CN"/>
              <a:t>d;</a:t>
            </a:r>
            <a:endParaRPr lang="en-US" altLang="zh-CN"/>
          </a:p>
          <a:p>
            <a:pPr marL="457200" lvl="1" indent="0">
              <a:buNone/>
            </a:pPr>
            <a:r>
              <a:rPr lang="en-US" altLang="zh-CN"/>
              <a:t>		2.Query(l,r):</a:t>
            </a:r>
            <a:r>
              <a:rPr lang="zh-CN" altLang="en-US"/>
              <a:t>计算</a:t>
            </a:r>
            <a:r>
              <a:rPr lang="en-US" altLang="zh-CN"/>
              <a:t>A</a:t>
            </a:r>
            <a:r>
              <a:rPr lang="en-US" altLang="zh-CN" sz="2000"/>
              <a:t>l</a:t>
            </a:r>
            <a:r>
              <a:rPr lang="en-US" altLang="zh-CN"/>
              <a:t>+A</a:t>
            </a:r>
            <a:r>
              <a:rPr lang="en-US" altLang="zh-CN" sz="2000"/>
              <a:t>l+1+……+</a:t>
            </a:r>
            <a:r>
              <a:rPr lang="en-US" altLang="zh-CN"/>
              <a:t>A</a:t>
            </a:r>
            <a:r>
              <a:rPr lang="en-US" altLang="zh-CN" sz="2000"/>
              <a:t>r;		——</a:t>
            </a:r>
            <a:r>
              <a:rPr lang="zh-CN" altLang="en-US" sz="2000"/>
              <a:t>单点修改，区间查询</a:t>
            </a:r>
            <a:endParaRPr lang="en-US" altLang="zh-CN" sz="2000"/>
          </a:p>
          <a:p>
            <a:pPr marL="457200" lvl="1" indent="0">
              <a:buNone/>
            </a:pPr>
            <a:r>
              <a:rPr lang="en-US" altLang="zh-CN" sz="2000"/>
              <a:t>	</a:t>
            </a:r>
            <a:r>
              <a:rPr lang="zh-CN" altLang="en-US" sz="2400"/>
              <a:t>朴素的做法：用一个数组维护，计算和的时候就从头到尾扫一遍。</a:t>
            </a:r>
            <a:endParaRPr lang="zh-CN" altLang="en-US" sz="2400"/>
          </a:p>
          <a:p>
            <a:pPr marL="457200" lvl="1" indent="0">
              <a:buNone/>
            </a:pPr>
            <a:r>
              <a:rPr lang="zh-CN" altLang="en-US" sz="2400"/>
              <a:t>	时间复杂度：修改：O(1)，求和：O(n)。	</a:t>
            </a:r>
            <a:endParaRPr lang="zh-CN" altLang="en-US" sz="2400"/>
          </a:p>
          <a:p>
            <a:pPr marL="457200" lvl="1" indent="0">
              <a:buNone/>
            </a:pPr>
            <a:r>
              <a:rPr lang="en-US" altLang="zh-CN" sz="2400"/>
              <a:t>	</a:t>
            </a:r>
            <a:r>
              <a:rPr lang="zh-CN" altLang="en-US" sz="2400"/>
              <a:t>如果有</a:t>
            </a:r>
            <a:r>
              <a:rPr lang="en-US" altLang="zh-CN" sz="2400"/>
              <a:t>m</a:t>
            </a:r>
            <a:r>
              <a:rPr lang="zh-CN" altLang="en-US" sz="2400"/>
              <a:t>次询问的话，复杂度就是</a:t>
            </a:r>
            <a:r>
              <a:rPr lang="en-US" altLang="zh-CN" sz="2400"/>
              <a:t>O(mn)</a:t>
            </a:r>
            <a:r>
              <a:rPr lang="zh-CN" altLang="en-US" sz="2400"/>
              <a:t>。</a:t>
            </a:r>
            <a:endParaRPr lang="zh-CN" altLang="en-US" sz="2400"/>
          </a:p>
          <a:p>
            <a:pPr marL="457200" lvl="1" indent="0">
              <a:buNone/>
            </a:pPr>
            <a:r>
              <a:rPr lang="zh-CN" altLang="en-US" sz="2400"/>
              <a:t>	修改复杂度相当不错，但是求和的代价太高。</a:t>
            </a:r>
            <a:endParaRPr lang="zh-CN" altLang="en-US" sz="2400"/>
          </a:p>
          <a:p>
            <a:pPr marL="457200" lvl="1" indent="0">
              <a:buNone/>
            </a:pPr>
            <a:r>
              <a:rPr lang="en-US" altLang="zh-CN" sz="2400"/>
              <a:t>	</a:t>
            </a:r>
            <a:r>
              <a:rPr lang="zh-CN" altLang="en-US" sz="2400"/>
              <a:t>因此，我们引入一种实用的数据结构</a:t>
            </a:r>
            <a:r>
              <a:rPr lang="en-US" altLang="zh-CN" sz="2400"/>
              <a:t>——</a:t>
            </a:r>
            <a:r>
              <a:rPr lang="zh-CN" altLang="en-US" sz="2400"/>
              <a:t>树状数组。</a:t>
            </a:r>
            <a:endParaRPr lang="zh-CN" altLang="en-US" sz="2000"/>
          </a:p>
          <a:p>
            <a:pPr marL="457200" lvl="1" indent="0">
              <a:buNone/>
            </a:pPr>
            <a:endParaRPr lang="zh-CN" altLang="en-US" sz="2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 descr="2017080223253334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1635" y="231775"/>
            <a:ext cx="8482965" cy="544576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9053830" y="287020"/>
            <a:ext cx="2905760" cy="933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一种用来维护前缀和的数据结构，本质上是单点修改，前缀和查询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 descr="2017080223253334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1635" y="231775"/>
            <a:ext cx="8482965" cy="544576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9053830" y="287020"/>
            <a:ext cx="2905760" cy="933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一种用来维护前缀和的数据结构，本质上是单点修改，前缀和查询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034780" y="1339215"/>
            <a:ext cx="2769870" cy="1203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latin typeface="微软雅黑 Light" panose="020B0502040204020203" charset="-122"/>
                <a:ea typeface="微软雅黑 Light" panose="020B0502040204020203" charset="-122"/>
              </a:rPr>
              <a:t>图中有两个数组，</a:t>
            </a:r>
            <a:r>
              <a:rPr lang="en-US" altLang="zh-CN" b="1">
                <a:latin typeface="微软雅黑 Light" panose="020B0502040204020203" charset="-122"/>
                <a:ea typeface="微软雅黑 Light" panose="020B0502040204020203" charset="-122"/>
              </a:rPr>
              <a:t>A[]</a:t>
            </a:r>
            <a:r>
              <a:rPr lang="zh-CN" altLang="en-US" b="1">
                <a:latin typeface="微软雅黑 Light" panose="020B0502040204020203" charset="-122"/>
                <a:ea typeface="微软雅黑 Light" panose="020B0502040204020203" charset="-122"/>
              </a:rPr>
              <a:t>和</a:t>
            </a:r>
            <a:r>
              <a:rPr lang="en-US" altLang="zh-CN" b="1">
                <a:latin typeface="微软雅黑 Light" panose="020B0502040204020203" charset="-122"/>
                <a:ea typeface="微软雅黑 Light" panose="020B0502040204020203" charset="-122"/>
              </a:rPr>
              <a:t>C[],</a:t>
            </a:r>
            <a:r>
              <a:rPr lang="zh-CN" altLang="en-US" b="1">
                <a:latin typeface="微软雅黑 Light" panose="020B0502040204020203" charset="-122"/>
                <a:ea typeface="微软雅黑 Light" panose="020B0502040204020203" charset="-122"/>
              </a:rPr>
              <a:t>其中</a:t>
            </a:r>
            <a:r>
              <a:rPr lang="en-US" altLang="zh-CN" b="1">
                <a:latin typeface="微软雅黑 Light" panose="020B0502040204020203" charset="-122"/>
                <a:ea typeface="微软雅黑 Light" panose="020B0502040204020203" charset="-122"/>
              </a:rPr>
              <a:t>A</a:t>
            </a:r>
            <a:r>
              <a:rPr lang="zh-CN" altLang="en-US" b="1">
                <a:latin typeface="微软雅黑 Light" panose="020B0502040204020203" charset="-122"/>
                <a:ea typeface="微软雅黑 Light" panose="020B0502040204020203" charset="-122"/>
              </a:rPr>
              <a:t>表示原来的数组数据，</a:t>
            </a:r>
            <a:r>
              <a:rPr lang="en-US" altLang="zh-CN" b="1">
                <a:latin typeface="微软雅黑 Light" panose="020B0502040204020203" charset="-122"/>
                <a:ea typeface="微软雅黑 Light" panose="020B0502040204020203" charset="-122"/>
              </a:rPr>
              <a:t>C</a:t>
            </a:r>
            <a:r>
              <a:rPr lang="zh-CN" altLang="en-US" b="1">
                <a:latin typeface="微软雅黑 Light" panose="020B0502040204020203" charset="-122"/>
                <a:ea typeface="微软雅黑 Light" panose="020B0502040204020203" charset="-122"/>
              </a:rPr>
              <a:t>表示树状数组中存的数据</a:t>
            </a:r>
            <a:endParaRPr lang="zh-CN" altLang="en-US" b="1"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063990" y="3153410"/>
            <a:ext cx="2509520" cy="3803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微软雅黑 Light" panose="020B0502040204020203" charset="-122"/>
                <a:ea typeface="微软雅黑 Light" panose="020B0502040204020203" charset="-122"/>
              </a:rPr>
              <a:t>A</a:t>
            </a:r>
            <a:r>
              <a:rPr lang="zh-CN" altLang="en-US">
                <a:latin typeface="微软雅黑 Light" panose="020B0502040204020203" charset="-122"/>
                <a:ea typeface="微软雅黑 Light" panose="020B0502040204020203" charset="-122"/>
              </a:rPr>
              <a:t>和</a:t>
            </a:r>
            <a:r>
              <a:rPr lang="en-US" altLang="zh-CN">
                <a:latin typeface="微软雅黑 Light" panose="020B0502040204020203" charset="-122"/>
                <a:ea typeface="微软雅黑 Light" panose="020B0502040204020203" charset="-122"/>
              </a:rPr>
              <a:t>C</a:t>
            </a:r>
            <a:r>
              <a:rPr lang="zh-CN" altLang="en-US">
                <a:latin typeface="微软雅黑 Light" panose="020B0502040204020203" charset="-122"/>
                <a:ea typeface="微软雅黑 Light" panose="020B0502040204020203" charset="-122"/>
              </a:rPr>
              <a:t>的关系如图所示</a:t>
            </a:r>
            <a:endParaRPr lang="zh-CN" altLang="en-US"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 descr="2017080223253334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1635" y="231775"/>
            <a:ext cx="8482965" cy="544576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9246870" y="392430"/>
            <a:ext cx="2635250" cy="6546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微软雅黑 Light" panose="020B0502040204020203" charset="-122"/>
                <a:ea typeface="微软雅黑 Light" panose="020B0502040204020203" charset="-122"/>
              </a:rPr>
              <a:t>好吧乍一看有点懵逼，仔细一看还是懵逼</a:t>
            </a:r>
            <a:endParaRPr lang="zh-CN" altLang="en-US"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pic>
        <p:nvPicPr>
          <p:cNvPr id="7" name="图片 6" descr="50da81cb39dbb6fd23458f9a0224ab18972b376b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1785" y="1958340"/>
            <a:ext cx="2457450" cy="24384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2017080223253334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84550" y="2847340"/>
            <a:ext cx="6116320" cy="392684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9246870" y="392430"/>
            <a:ext cx="2635250" cy="3803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微软雅黑 Light" panose="020B0502040204020203" charset="-122"/>
                <a:ea typeface="微软雅黑 Light" panose="020B0502040204020203" charset="-122"/>
              </a:rPr>
              <a:t>仔细一看还是懵逼</a:t>
            </a:r>
            <a:endParaRPr lang="zh-CN" altLang="en-US"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pic>
        <p:nvPicPr>
          <p:cNvPr id="7" name="图片 6" descr="50da81cb39dbb6fd23458f9a0224ab18972b376b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1785" y="1958340"/>
            <a:ext cx="2457450" cy="24384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50" y="140335"/>
            <a:ext cx="7518400" cy="30448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5" name="内容占位符 4" descr="5275417-86a604d5e332f9af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910330" y="1155700"/>
            <a:ext cx="4371340" cy="437134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2017080223253334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84550" y="2847340"/>
            <a:ext cx="6116320" cy="392684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9130665" y="363220"/>
            <a:ext cx="2635250" cy="6546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微软雅黑 Light" panose="020B0502040204020203" charset="-122"/>
                <a:ea typeface="微软雅黑 Light" panose="020B0502040204020203" charset="-122"/>
              </a:rPr>
              <a:t>C[i]=A[i-2^k+1]+A[i-2^k+2]+…+A[i] </a:t>
            </a:r>
            <a:endParaRPr lang="zh-CN" altLang="en-US"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pic>
        <p:nvPicPr>
          <p:cNvPr id="7" name="图片 6" descr="50da81cb39dbb6fd23458f9a0224ab18972b376b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1785" y="1958340"/>
            <a:ext cx="2457450" cy="24384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" y="5080"/>
            <a:ext cx="5590540" cy="333311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2172</Words>
  <Application>WPS 演示</Application>
  <PresentationFormat>宽屏</PresentationFormat>
  <Paragraphs>148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1" baseType="lpstr">
      <vt:lpstr>Arial</vt:lpstr>
      <vt:lpstr>宋体</vt:lpstr>
      <vt:lpstr>Wingdings</vt:lpstr>
      <vt:lpstr>Calibri Light</vt:lpstr>
      <vt:lpstr>Calibri</vt:lpstr>
      <vt:lpstr>微软雅黑</vt:lpstr>
      <vt:lpstr>Arial Unicode MS</vt:lpstr>
      <vt:lpstr>黑体</vt:lpstr>
      <vt:lpstr>微软雅黑 Light</vt:lpstr>
      <vt:lpstr>Office 主题</vt:lpstr>
      <vt:lpstr>区间信息的维护与查询 线段树、树状数组、RMQ</vt:lpstr>
      <vt:lpstr>PowerPoint 演示文稿</vt:lpstr>
      <vt:lpstr>树状数组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树状数组</vt:lpstr>
      <vt:lpstr>树状数组</vt:lpstr>
      <vt:lpstr>树状数组</vt:lpstr>
      <vt:lpstr>树状数组</vt:lpstr>
      <vt:lpstr>树状数组</vt:lpstr>
      <vt:lpstr>树状数组</vt:lpstr>
      <vt:lpstr>树状数组</vt:lpstr>
      <vt:lpstr>RMQ</vt:lpstr>
      <vt:lpstr>RMQ</vt:lpstr>
      <vt:lpstr>RMQ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湫去椿来</cp:lastModifiedBy>
  <cp:revision>9</cp:revision>
  <dcterms:created xsi:type="dcterms:W3CDTF">2018-07-26T12:20:00Z</dcterms:created>
  <dcterms:modified xsi:type="dcterms:W3CDTF">2018-08-24T00:11:15Z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2052-10.1.0.7469</vt:lpwstr>
  </property>
</Properties>
</file>