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7443" r:id="rId3"/>
    <p:sldId id="280" r:id="rId4"/>
    <p:sldId id="7553" r:id="rId5"/>
    <p:sldId id="312" r:id="rId6"/>
    <p:sldId id="7529" r:id="rId7"/>
    <p:sldId id="7530" r:id="rId8"/>
    <p:sldId id="7554" r:id="rId9"/>
    <p:sldId id="7531" r:id="rId10"/>
    <p:sldId id="315" r:id="rId11"/>
    <p:sldId id="7532" r:id="rId12"/>
    <p:sldId id="7533" r:id="rId13"/>
    <p:sldId id="314" r:id="rId14"/>
    <p:sldId id="7549" r:id="rId15"/>
    <p:sldId id="282" r:id="rId16"/>
    <p:sldId id="316" r:id="rId17"/>
    <p:sldId id="7525" r:id="rId18"/>
    <p:sldId id="7552" r:id="rId19"/>
    <p:sldId id="7534" r:id="rId20"/>
    <p:sldId id="7551" r:id="rId21"/>
    <p:sldId id="7550" r:id="rId22"/>
    <p:sldId id="7541" r:id="rId23"/>
    <p:sldId id="7539" r:id="rId24"/>
    <p:sldId id="7542" r:id="rId25"/>
    <p:sldId id="7543" r:id="rId26"/>
    <p:sldId id="7544" r:id="rId27"/>
    <p:sldId id="7545" r:id="rId28"/>
    <p:sldId id="7546" r:id="rId29"/>
    <p:sldId id="7547" r:id="rId30"/>
    <p:sldId id="754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E4A"/>
    <a:srgbClr val="F0F1F3"/>
    <a:srgbClr val="FFFFFF"/>
    <a:srgbClr val="E5E9EC"/>
    <a:srgbClr val="EFF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1" autoAdjust="0"/>
    <p:restoredTop sz="89515" autoAdjust="0"/>
  </p:normalViewPr>
  <p:slideViewPr>
    <p:cSldViewPr snapToGrid="0">
      <p:cViewPr varScale="1">
        <p:scale>
          <a:sx n="71" d="100"/>
          <a:sy n="71" d="100"/>
        </p:scale>
        <p:origin x="588" y="6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D85BF-B191-48CA-9728-20FF71D3A776}" type="datetimeFigureOut">
              <a:rPr lang="zh-CN" altLang="en-US" smtClean="0"/>
              <a:t>2018/8/6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1D6AA-A951-4B2E-B868-A2A70BA6CA3F}" type="slidenum">
              <a:rPr lang="zh-CN" altLang="en-US" smtClean="0"/>
              <a:t>‹#›</a:t>
            </a:fld>
            <a:endParaRPr lang="zh-CN" altLang="en-US"/>
          </a:p>
        </p:txBody>
      </p:sp>
    </p:spTree>
    <p:extLst>
      <p:ext uri="{BB962C8B-B14F-4D97-AF65-F5344CB8AC3E}">
        <p14:creationId xmlns:p14="http://schemas.microsoft.com/office/powerpoint/2010/main" val="87845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1D6AA-A951-4B2E-B868-A2A70BA6CA3F}" type="slidenum">
              <a:rPr lang="zh-CN" altLang="en-US" smtClean="0"/>
              <a:t>1</a:t>
            </a:fld>
            <a:endParaRPr lang="zh-CN" altLang="en-US"/>
          </a:p>
        </p:txBody>
      </p:sp>
    </p:spTree>
    <p:extLst>
      <p:ext uri="{BB962C8B-B14F-4D97-AF65-F5344CB8AC3E}">
        <p14:creationId xmlns:p14="http://schemas.microsoft.com/office/powerpoint/2010/main" val="709397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879648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925349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Light" panose="020B0502040204020203" pitchFamily="34" charset="-122"/>
                <a:ea typeface="微软雅黑 Light" panose="020B0502040204020203" pitchFamily="34" charset="-122"/>
              </a:rPr>
              <a:t>位向量法跟二进制有点相似， 使用数组表示，二进制是使用数字的二进制位置表示</a:t>
            </a: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109113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22</a:t>
            </a:fld>
            <a:endParaRPr lang="zh-CN" altLang="en-US"/>
          </a:p>
        </p:txBody>
      </p:sp>
    </p:spTree>
    <p:extLst>
      <p:ext uri="{BB962C8B-B14F-4D97-AF65-F5344CB8AC3E}">
        <p14:creationId xmlns:p14="http://schemas.microsoft.com/office/powerpoint/2010/main" val="2086326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4147344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1414002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2300497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3120285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934144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74438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2</a:t>
            </a:fld>
            <a:endParaRPr lang="zh-CN" altLang="en-US"/>
          </a:p>
        </p:txBody>
      </p:sp>
    </p:spTree>
    <p:extLst>
      <p:ext uri="{BB962C8B-B14F-4D97-AF65-F5344CB8AC3E}">
        <p14:creationId xmlns:p14="http://schemas.microsoft.com/office/powerpoint/2010/main" val="1296883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1807020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44971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9</a:t>
            </a:fld>
            <a:endParaRPr lang="zh-CN" altLang="en-US"/>
          </a:p>
        </p:txBody>
      </p:sp>
    </p:spTree>
    <p:extLst>
      <p:ext uri="{BB962C8B-B14F-4D97-AF65-F5344CB8AC3E}">
        <p14:creationId xmlns:p14="http://schemas.microsoft.com/office/powerpoint/2010/main" val="56770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1D6AA-A951-4B2E-B868-A2A70BA6CA3F}" type="slidenum">
              <a:rPr lang="zh-CN" altLang="en-US" smtClean="0"/>
              <a:t>12</a:t>
            </a:fld>
            <a:endParaRPr lang="zh-CN" altLang="en-US"/>
          </a:p>
        </p:txBody>
      </p:sp>
    </p:spTree>
    <p:extLst>
      <p:ext uri="{BB962C8B-B14F-4D97-AF65-F5344CB8AC3E}">
        <p14:creationId xmlns:p14="http://schemas.microsoft.com/office/powerpoint/2010/main" val="641017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1D6AA-A951-4B2E-B868-A2A70BA6CA3F}" type="slidenum">
              <a:rPr lang="zh-CN" altLang="en-US" smtClean="0"/>
              <a:t>14</a:t>
            </a:fld>
            <a:endParaRPr lang="zh-CN" altLang="en-US"/>
          </a:p>
        </p:txBody>
      </p:sp>
    </p:spTree>
    <p:extLst>
      <p:ext uri="{BB962C8B-B14F-4D97-AF65-F5344CB8AC3E}">
        <p14:creationId xmlns:p14="http://schemas.microsoft.com/office/powerpoint/2010/main" val="4001121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1D6AA-A951-4B2E-B868-A2A70BA6CA3F}" type="slidenum">
              <a:rPr lang="zh-CN" altLang="en-US" smtClean="0"/>
              <a:t>15</a:t>
            </a:fld>
            <a:endParaRPr lang="zh-CN" altLang="en-US"/>
          </a:p>
        </p:txBody>
      </p:sp>
    </p:spTree>
    <p:extLst>
      <p:ext uri="{BB962C8B-B14F-4D97-AF65-F5344CB8AC3E}">
        <p14:creationId xmlns:p14="http://schemas.microsoft.com/office/powerpoint/2010/main" val="827569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1457021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17</a:t>
            </a:fld>
            <a:endParaRPr lang="zh-CN" altLang="en-US"/>
          </a:p>
        </p:txBody>
      </p:sp>
    </p:spTree>
    <p:extLst>
      <p:ext uri="{BB962C8B-B14F-4D97-AF65-F5344CB8AC3E}">
        <p14:creationId xmlns:p14="http://schemas.microsoft.com/office/powerpoint/2010/main" val="38173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064645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rgbClr val="FFFFFF"/>
            </a:gs>
            <a:gs pos="67000">
              <a:srgbClr val="F0F1F3"/>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93C8CFB-A8F2-4AD3-A55A-4B4B8BE3B25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44845"/>
          <a:stretch/>
        </p:blipFill>
        <p:spPr>
          <a:xfrm>
            <a:off x="0" y="0"/>
            <a:ext cx="4992914" cy="6858000"/>
          </a:xfrm>
          <a:prstGeom prst="rect">
            <a:avLst/>
          </a:prstGeom>
        </p:spPr>
      </p:pic>
    </p:spTree>
    <p:extLst>
      <p:ext uri="{BB962C8B-B14F-4D97-AF65-F5344CB8AC3E}">
        <p14:creationId xmlns:p14="http://schemas.microsoft.com/office/powerpoint/2010/main" val="36529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35F54-7CA3-493F-847A-29983B8443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57721D4-9FBF-4E6D-BF95-431EA476623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CA267B-1289-440F-9CF1-DDD83C2F334E}"/>
              </a:ext>
            </a:extLst>
          </p:cNvPr>
          <p:cNvSpPr>
            <a:spLocks noGrp="1"/>
          </p:cNvSpPr>
          <p:nvPr>
            <p:ph type="dt" sz="half" idx="10"/>
          </p:nvPr>
        </p:nvSpPr>
        <p:spPr/>
        <p:txBody>
          <a:bodyPr/>
          <a:lstStyle/>
          <a:p>
            <a:fld id="{CCA087C5-6DBF-488C-AE10-CBC1E42CD670}" type="datetimeFigureOut">
              <a:rPr lang="zh-CN" altLang="en-US" smtClean="0"/>
              <a:t>2018/8/6</a:t>
            </a:fld>
            <a:endParaRPr lang="zh-CN" altLang="en-US"/>
          </a:p>
        </p:txBody>
      </p:sp>
      <p:sp>
        <p:nvSpPr>
          <p:cNvPr id="5" name="页脚占位符 4">
            <a:extLst>
              <a:ext uri="{FF2B5EF4-FFF2-40B4-BE49-F238E27FC236}">
                <a16:creationId xmlns:a16="http://schemas.microsoft.com/office/drawing/2014/main" id="{29AF7012-861C-459B-B9E6-9CA6E05D7C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451314-7407-47AF-ACBA-342FB6412B1E}"/>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81142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49EF25-FBB9-4CC1-9FBD-59D2A9DF97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7870104-20B7-4D69-87BF-AC1B1CBDC93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882186-1999-472E-B04D-0E20C07DD490}"/>
              </a:ext>
            </a:extLst>
          </p:cNvPr>
          <p:cNvSpPr>
            <a:spLocks noGrp="1"/>
          </p:cNvSpPr>
          <p:nvPr>
            <p:ph type="dt" sz="half" idx="10"/>
          </p:nvPr>
        </p:nvSpPr>
        <p:spPr/>
        <p:txBody>
          <a:bodyPr/>
          <a:lstStyle/>
          <a:p>
            <a:fld id="{CCA087C5-6DBF-488C-AE10-CBC1E42CD670}" type="datetimeFigureOut">
              <a:rPr lang="zh-CN" altLang="en-US" smtClean="0"/>
              <a:t>2018/8/6</a:t>
            </a:fld>
            <a:endParaRPr lang="zh-CN" altLang="en-US"/>
          </a:p>
        </p:txBody>
      </p:sp>
      <p:sp>
        <p:nvSpPr>
          <p:cNvPr id="5" name="页脚占位符 4">
            <a:extLst>
              <a:ext uri="{FF2B5EF4-FFF2-40B4-BE49-F238E27FC236}">
                <a16:creationId xmlns:a16="http://schemas.microsoft.com/office/drawing/2014/main" id="{602B9731-3159-4750-B55F-1956A80E45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4B2450-67FA-458B-8D73-5337BEB9928E}"/>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38705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17FD1-86C7-4D6F-BB18-1BFAF31A95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B418F4-6BEB-4323-85BE-6D9DAA1AC5C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E0484F-A6D0-4D0A-A67F-9B60623ABD9B}"/>
              </a:ext>
            </a:extLst>
          </p:cNvPr>
          <p:cNvSpPr>
            <a:spLocks noGrp="1"/>
          </p:cNvSpPr>
          <p:nvPr>
            <p:ph type="dt" sz="half" idx="10"/>
          </p:nvPr>
        </p:nvSpPr>
        <p:spPr/>
        <p:txBody>
          <a:bodyPr/>
          <a:lstStyle/>
          <a:p>
            <a:fld id="{CCA087C5-6DBF-488C-AE10-CBC1E42CD670}" type="datetimeFigureOut">
              <a:rPr lang="zh-CN" altLang="en-US" smtClean="0"/>
              <a:t>2018/8/6</a:t>
            </a:fld>
            <a:endParaRPr lang="zh-CN" altLang="en-US"/>
          </a:p>
        </p:txBody>
      </p:sp>
      <p:sp>
        <p:nvSpPr>
          <p:cNvPr id="5" name="页脚占位符 4">
            <a:extLst>
              <a:ext uri="{FF2B5EF4-FFF2-40B4-BE49-F238E27FC236}">
                <a16:creationId xmlns:a16="http://schemas.microsoft.com/office/drawing/2014/main" id="{B64B9663-8560-4E5B-9828-821FFA06E8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783949-B2D7-40A0-9C56-070D7843D49C}"/>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2284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EDC49-D274-42C0-B8C9-54E96E94E6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FA3DB7-FAA9-461F-88CD-46EB42138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F0C8632-A864-4DE3-9016-1A1B27BD6237}"/>
              </a:ext>
            </a:extLst>
          </p:cNvPr>
          <p:cNvSpPr>
            <a:spLocks noGrp="1"/>
          </p:cNvSpPr>
          <p:nvPr>
            <p:ph type="dt" sz="half" idx="10"/>
          </p:nvPr>
        </p:nvSpPr>
        <p:spPr/>
        <p:txBody>
          <a:bodyPr/>
          <a:lstStyle/>
          <a:p>
            <a:fld id="{CCA087C5-6DBF-488C-AE10-CBC1E42CD670}" type="datetimeFigureOut">
              <a:rPr lang="zh-CN" altLang="en-US" smtClean="0"/>
              <a:t>2018/8/6</a:t>
            </a:fld>
            <a:endParaRPr lang="zh-CN" altLang="en-US"/>
          </a:p>
        </p:txBody>
      </p:sp>
      <p:sp>
        <p:nvSpPr>
          <p:cNvPr id="5" name="页脚占位符 4">
            <a:extLst>
              <a:ext uri="{FF2B5EF4-FFF2-40B4-BE49-F238E27FC236}">
                <a16:creationId xmlns:a16="http://schemas.microsoft.com/office/drawing/2014/main" id="{2B08EFBF-B4C6-422F-A471-7844CD680F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24A86A-CF97-4FDA-AA7F-AB051ACDAFF3}"/>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404410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0D0CE-B16C-40C5-869D-8E375B4930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5254BD-1BB0-461D-9523-A56BBA3A7A1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BC9EEB-E466-46C0-89FD-3A53D739FE6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2804F2E-1DB2-4D6F-92F5-2ED4232B4AF8}"/>
              </a:ext>
            </a:extLst>
          </p:cNvPr>
          <p:cNvSpPr>
            <a:spLocks noGrp="1"/>
          </p:cNvSpPr>
          <p:nvPr>
            <p:ph type="dt" sz="half" idx="10"/>
          </p:nvPr>
        </p:nvSpPr>
        <p:spPr/>
        <p:txBody>
          <a:bodyPr/>
          <a:lstStyle/>
          <a:p>
            <a:fld id="{CCA087C5-6DBF-488C-AE10-CBC1E42CD670}" type="datetimeFigureOut">
              <a:rPr lang="zh-CN" altLang="en-US" smtClean="0"/>
              <a:t>2018/8/6</a:t>
            </a:fld>
            <a:endParaRPr lang="zh-CN" altLang="en-US"/>
          </a:p>
        </p:txBody>
      </p:sp>
      <p:sp>
        <p:nvSpPr>
          <p:cNvPr id="6" name="页脚占位符 5">
            <a:extLst>
              <a:ext uri="{FF2B5EF4-FFF2-40B4-BE49-F238E27FC236}">
                <a16:creationId xmlns:a16="http://schemas.microsoft.com/office/drawing/2014/main" id="{9E7B3A53-8C9E-40B2-BDB1-13E947FCCF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47662B-71C4-4DBF-B5C6-B364C44E2845}"/>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79506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68BCA-4C34-4540-8654-D682C3E318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112ADA-2000-40BA-98DB-BB4FF7B51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D6848F4-160E-477D-A730-253FDD86F2E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488EB20-4A0E-4A76-BBBE-70DC815B5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E7A608A-40A6-4221-ACA8-19D102B3809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B7697C3-D3D9-4FAC-8CBD-1D233FD246A7}"/>
              </a:ext>
            </a:extLst>
          </p:cNvPr>
          <p:cNvSpPr>
            <a:spLocks noGrp="1"/>
          </p:cNvSpPr>
          <p:nvPr>
            <p:ph type="dt" sz="half" idx="10"/>
          </p:nvPr>
        </p:nvSpPr>
        <p:spPr/>
        <p:txBody>
          <a:bodyPr/>
          <a:lstStyle/>
          <a:p>
            <a:fld id="{CCA087C5-6DBF-488C-AE10-CBC1E42CD670}" type="datetimeFigureOut">
              <a:rPr lang="zh-CN" altLang="en-US" smtClean="0"/>
              <a:t>2018/8/6</a:t>
            </a:fld>
            <a:endParaRPr lang="zh-CN" altLang="en-US"/>
          </a:p>
        </p:txBody>
      </p:sp>
      <p:sp>
        <p:nvSpPr>
          <p:cNvPr id="8" name="页脚占位符 7">
            <a:extLst>
              <a:ext uri="{FF2B5EF4-FFF2-40B4-BE49-F238E27FC236}">
                <a16:creationId xmlns:a16="http://schemas.microsoft.com/office/drawing/2014/main" id="{6E244771-2EC9-4A17-AA02-1B56BD9908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14C20D-25F2-40ED-AAAF-D24802D6B85F}"/>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
        <p:nvSpPr>
          <p:cNvPr id="11" name="矩形 10"/>
          <p:cNvSpPr/>
          <p:nvPr userDrawn="1"/>
        </p:nvSpPr>
        <p:spPr>
          <a:xfrm>
            <a:off x="0" y="5268419"/>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p>
          <a:p>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43671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A8CA1-3C54-4624-9B75-C183AC0B836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782EED-1A91-4D70-A708-D4BF41B9B314}"/>
              </a:ext>
            </a:extLst>
          </p:cNvPr>
          <p:cNvSpPr>
            <a:spLocks noGrp="1"/>
          </p:cNvSpPr>
          <p:nvPr>
            <p:ph type="dt" sz="half" idx="10"/>
          </p:nvPr>
        </p:nvSpPr>
        <p:spPr/>
        <p:txBody>
          <a:bodyPr/>
          <a:lstStyle/>
          <a:p>
            <a:fld id="{CCA087C5-6DBF-488C-AE10-CBC1E42CD670}" type="datetimeFigureOut">
              <a:rPr lang="zh-CN" altLang="en-US" smtClean="0"/>
              <a:t>2018/8/6</a:t>
            </a:fld>
            <a:endParaRPr lang="zh-CN" altLang="en-US"/>
          </a:p>
        </p:txBody>
      </p:sp>
      <p:sp>
        <p:nvSpPr>
          <p:cNvPr id="4" name="页脚占位符 3">
            <a:extLst>
              <a:ext uri="{FF2B5EF4-FFF2-40B4-BE49-F238E27FC236}">
                <a16:creationId xmlns:a16="http://schemas.microsoft.com/office/drawing/2014/main" id="{B51139C9-EAFE-4BC1-B18B-E3705D97CB7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686D21-8AF4-4E62-B6B7-28A1BA895B7E}"/>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32583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22BEF6-562D-4455-BD76-DDA10B1DF6BC}"/>
              </a:ext>
            </a:extLst>
          </p:cNvPr>
          <p:cNvSpPr>
            <a:spLocks noGrp="1"/>
          </p:cNvSpPr>
          <p:nvPr>
            <p:ph type="dt" sz="half" idx="10"/>
          </p:nvPr>
        </p:nvSpPr>
        <p:spPr/>
        <p:txBody>
          <a:bodyPr/>
          <a:lstStyle/>
          <a:p>
            <a:fld id="{CCA087C5-6DBF-488C-AE10-CBC1E42CD670}" type="datetimeFigureOut">
              <a:rPr lang="zh-CN" altLang="en-US" smtClean="0"/>
              <a:t>2018/8/6</a:t>
            </a:fld>
            <a:endParaRPr lang="zh-CN" altLang="en-US"/>
          </a:p>
        </p:txBody>
      </p:sp>
      <p:sp>
        <p:nvSpPr>
          <p:cNvPr id="3" name="页脚占位符 2">
            <a:extLst>
              <a:ext uri="{FF2B5EF4-FFF2-40B4-BE49-F238E27FC236}">
                <a16:creationId xmlns:a16="http://schemas.microsoft.com/office/drawing/2014/main" id="{699E9BF3-D664-4432-B387-C6FDEFD616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468836-E8BD-4E72-91DD-3759C96ED86E}"/>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120885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0308F-4288-4DDD-BEC7-E2DEA23001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F1CCF2-C89D-4CD3-8145-4312A979E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C8A7611-4FF6-4CCA-9448-5483B9458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F1BA9AA-E65F-41C0-848B-C8C8A1135A3B}"/>
              </a:ext>
            </a:extLst>
          </p:cNvPr>
          <p:cNvSpPr>
            <a:spLocks noGrp="1"/>
          </p:cNvSpPr>
          <p:nvPr>
            <p:ph type="dt" sz="half" idx="10"/>
          </p:nvPr>
        </p:nvSpPr>
        <p:spPr/>
        <p:txBody>
          <a:bodyPr/>
          <a:lstStyle/>
          <a:p>
            <a:fld id="{CCA087C5-6DBF-488C-AE10-CBC1E42CD670}" type="datetimeFigureOut">
              <a:rPr lang="zh-CN" altLang="en-US" smtClean="0"/>
              <a:t>2018/8/6</a:t>
            </a:fld>
            <a:endParaRPr lang="zh-CN" altLang="en-US"/>
          </a:p>
        </p:txBody>
      </p:sp>
      <p:sp>
        <p:nvSpPr>
          <p:cNvPr id="6" name="页脚占位符 5">
            <a:extLst>
              <a:ext uri="{FF2B5EF4-FFF2-40B4-BE49-F238E27FC236}">
                <a16:creationId xmlns:a16="http://schemas.microsoft.com/office/drawing/2014/main" id="{5ED25DFA-D2EC-4338-B06E-E14756A893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2C23C4-D2FA-4191-B927-DF76DE81BA15}"/>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54133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0B2C-BFAB-48FF-B101-A0270BE171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D71463-1CFF-4DCA-BD30-6EF96FADC7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1AF1CA-7E60-4770-A82D-60F9E03AE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140618D-C415-4B1B-B917-5A3A0F9189D6}"/>
              </a:ext>
            </a:extLst>
          </p:cNvPr>
          <p:cNvSpPr>
            <a:spLocks noGrp="1"/>
          </p:cNvSpPr>
          <p:nvPr>
            <p:ph type="dt" sz="half" idx="10"/>
          </p:nvPr>
        </p:nvSpPr>
        <p:spPr/>
        <p:txBody>
          <a:bodyPr/>
          <a:lstStyle/>
          <a:p>
            <a:fld id="{CCA087C5-6DBF-488C-AE10-CBC1E42CD670}" type="datetimeFigureOut">
              <a:rPr lang="zh-CN" altLang="en-US" smtClean="0"/>
              <a:t>2018/8/6</a:t>
            </a:fld>
            <a:endParaRPr lang="zh-CN" altLang="en-US"/>
          </a:p>
        </p:txBody>
      </p:sp>
      <p:sp>
        <p:nvSpPr>
          <p:cNvPr id="6" name="页脚占位符 5">
            <a:extLst>
              <a:ext uri="{FF2B5EF4-FFF2-40B4-BE49-F238E27FC236}">
                <a16:creationId xmlns:a16="http://schemas.microsoft.com/office/drawing/2014/main" id="{6BAA9525-1AE5-447A-927C-339D9F35C5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0C264C-010E-45F6-9179-470BFF3C0FD0}"/>
              </a:ext>
            </a:extLst>
          </p:cNvPr>
          <p:cNvSpPr>
            <a:spLocks noGrp="1"/>
          </p:cNvSpPr>
          <p:nvPr>
            <p:ph type="sldNum" sz="quarter" idx="12"/>
          </p:nvPr>
        </p:nvSpPr>
        <p:spPr/>
        <p:txBody>
          <a:body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16705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0C92D1-8FD1-40C5-80CB-912634904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FD41DD-F8F1-48A7-B910-20A205CB0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C2F899-1A10-4FAE-B4A8-C050882F4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087C5-6DBF-488C-AE10-CBC1E42CD670}" type="datetimeFigureOut">
              <a:rPr lang="zh-CN" altLang="en-US" smtClean="0"/>
              <a:t>2018/8/6</a:t>
            </a:fld>
            <a:endParaRPr lang="zh-CN" altLang="en-US"/>
          </a:p>
        </p:txBody>
      </p:sp>
      <p:sp>
        <p:nvSpPr>
          <p:cNvPr id="5" name="页脚占位符 4">
            <a:extLst>
              <a:ext uri="{FF2B5EF4-FFF2-40B4-BE49-F238E27FC236}">
                <a16:creationId xmlns:a16="http://schemas.microsoft.com/office/drawing/2014/main" id="{C8EB747A-3551-484D-B713-7A9103CC5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80E9FD-B05F-40E6-8FC8-C5F4971F1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7427E-6965-4C1F-9B96-9EAA198652BD}" type="slidenum">
              <a:rPr lang="zh-CN" altLang="en-US" smtClean="0"/>
              <a:t>‹#›</a:t>
            </a:fld>
            <a:endParaRPr lang="zh-CN" altLang="en-US"/>
          </a:p>
        </p:txBody>
      </p:sp>
    </p:spTree>
    <p:extLst>
      <p:ext uri="{BB962C8B-B14F-4D97-AF65-F5344CB8AC3E}">
        <p14:creationId xmlns:p14="http://schemas.microsoft.com/office/powerpoint/2010/main" val="284433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jp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21.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9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3" Type="http://schemas.openxmlformats.org/officeDocument/2006/relationships/notesSlide" Target="../notesSlides/notesSlide17.xml"/><Relationship Id="rId7" Type="http://schemas.openxmlformats.org/officeDocument/2006/relationships/image" Target="../media/image21.emf"/><Relationship Id="rId12"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image" Target="../media/image20.png"/><Relationship Id="rId11" Type="http://schemas.openxmlformats.org/officeDocument/2006/relationships/image" Target="../media/image25.emf"/><Relationship Id="rId5" Type="http://schemas.openxmlformats.org/officeDocument/2006/relationships/image" Target="../media/image19.emf"/><Relationship Id="rId10" Type="http://schemas.openxmlformats.org/officeDocument/2006/relationships/image" Target="../media/image24.png"/><Relationship Id="rId4" Type="http://schemas.openxmlformats.org/officeDocument/2006/relationships/image" Target="../media/image18.emf"/><Relationship Id="rId9" Type="http://schemas.openxmlformats.org/officeDocument/2006/relationships/image" Target="../media/image23.emf"/><Relationship Id="rId14"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18.xml"/><Relationship Id="rId7" Type="http://schemas.openxmlformats.org/officeDocument/2006/relationships/image" Target="../media/image32.emf"/><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emf"/><Relationship Id="rId10" Type="http://schemas.openxmlformats.org/officeDocument/2006/relationships/image" Target="../media/image35.emf"/><Relationship Id="rId4" Type="http://schemas.openxmlformats.org/officeDocument/2006/relationships/image" Target="../media/image29.emf"/><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notesSlide" Target="../notesSlides/notesSlide19.xml"/><Relationship Id="rId7"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tags" Target="../tags/tag26.xml"/><Relationship Id="rId6" Type="http://schemas.openxmlformats.org/officeDocument/2006/relationships/image" Target="../media/image39.emf"/><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2.png"/></Relationships>
</file>

<file path=ppt/slides/_rels/slide2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notesSlide" Target="../notesSlides/notesSlide20.xml"/><Relationship Id="rId7" Type="http://schemas.openxmlformats.org/officeDocument/2006/relationships/image" Target="../media/image48.emf"/><Relationship Id="rId12" Type="http://schemas.openxmlformats.org/officeDocument/2006/relationships/image" Target="../media/image53.emf"/><Relationship Id="rId2" Type="http://schemas.openxmlformats.org/officeDocument/2006/relationships/slideLayout" Target="../slideLayouts/slideLayout7.xml"/><Relationship Id="rId1" Type="http://schemas.openxmlformats.org/officeDocument/2006/relationships/tags" Target="../tags/tag27.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emf"/><Relationship Id="rId10" Type="http://schemas.openxmlformats.org/officeDocument/2006/relationships/image" Target="../media/image51.emf"/><Relationship Id="rId4" Type="http://schemas.openxmlformats.org/officeDocument/2006/relationships/image" Target="../media/image45.emf"/><Relationship Id="rId9"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6000263-E9DD-4AC7-A616-C0C246340DFE}"/>
              </a:ext>
            </a:extLst>
          </p:cNvPr>
          <p:cNvGrpSpPr/>
          <p:nvPr/>
        </p:nvGrpSpPr>
        <p:grpSpPr>
          <a:xfrm>
            <a:off x="1468311" y="1168488"/>
            <a:ext cx="10418237" cy="2922599"/>
            <a:chOff x="-445139" y="2440906"/>
            <a:chExt cx="10418237" cy="2922599"/>
          </a:xfrm>
        </p:grpSpPr>
        <p:sp>
          <p:nvSpPr>
            <p:cNvPr id="14" name="PA_文本框 11">
              <a:extLst>
                <a:ext uri="{FF2B5EF4-FFF2-40B4-BE49-F238E27FC236}">
                  <a16:creationId xmlns:a16="http://schemas.microsoft.com/office/drawing/2014/main" id="{EDB0BCC6-23B9-4791-B4EF-7E4FCE5305BE}"/>
                </a:ext>
              </a:extLst>
            </p:cNvPr>
            <p:cNvSpPr txBox="1"/>
            <p:nvPr>
              <p:custDataLst>
                <p:tags r:id="rId2"/>
              </p:custDataLst>
            </p:nvPr>
          </p:nvSpPr>
          <p:spPr>
            <a:xfrm>
              <a:off x="-445139" y="4347842"/>
              <a:ext cx="10418237" cy="1015663"/>
            </a:xfrm>
            <a:prstGeom prst="rect">
              <a:avLst/>
            </a:prstGeom>
            <a:noFill/>
          </p:spPr>
          <p:txBody>
            <a:bodyPr wrap="none" rtlCol="0">
              <a:spAutoFit/>
            </a:bodyPr>
            <a:lstStyle/>
            <a:p>
              <a:pPr algn="r"/>
              <a:r>
                <a:rPr lang="zh-CN" altLang="en-US" sz="6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简单枚举</a:t>
              </a:r>
              <a:r>
                <a:rPr lang="en-US" altLang="zh-CN" sz="6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a:t>
              </a:r>
              <a:r>
                <a:rPr lang="zh-CN" altLang="en-US" sz="6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枚举排列</a:t>
              </a:r>
              <a:r>
                <a:rPr lang="en-US" altLang="zh-CN" sz="6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a:t>
              </a:r>
              <a:r>
                <a:rPr lang="zh-CN" altLang="en-US" sz="6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枚举子集</a:t>
              </a:r>
            </a:p>
          </p:txBody>
        </p:sp>
        <p:sp>
          <p:nvSpPr>
            <p:cNvPr id="17" name="PA_文本框 11">
              <a:extLst>
                <a:ext uri="{FF2B5EF4-FFF2-40B4-BE49-F238E27FC236}">
                  <a16:creationId xmlns:a16="http://schemas.microsoft.com/office/drawing/2014/main" id="{15144238-EF41-4A3E-89DB-603B09422A17}"/>
                </a:ext>
              </a:extLst>
            </p:cNvPr>
            <p:cNvSpPr txBox="1"/>
            <p:nvPr>
              <p:custDataLst>
                <p:tags r:id="rId3"/>
              </p:custDataLst>
            </p:nvPr>
          </p:nvSpPr>
          <p:spPr>
            <a:xfrm>
              <a:off x="5857129" y="2440906"/>
              <a:ext cx="2723823" cy="1569660"/>
            </a:xfrm>
            <a:prstGeom prst="rect">
              <a:avLst/>
            </a:prstGeom>
            <a:noFill/>
          </p:spPr>
          <p:txBody>
            <a:bodyPr wrap="none" rtlCol="0">
              <a:spAutoFit/>
            </a:bodyPr>
            <a:lstStyle/>
            <a:p>
              <a:pPr algn="r"/>
              <a:r>
                <a:rPr lang="en-US" altLang="zh-CN" sz="9600"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2018</a:t>
              </a:r>
              <a:endParaRPr lang="zh-CN" altLang="en-US" sz="9600"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endParaRPr>
            </a:p>
          </p:txBody>
        </p:sp>
      </p:grpSp>
      <p:pic>
        <p:nvPicPr>
          <p:cNvPr id="7" name="图片 6">
            <a:extLst>
              <a:ext uri="{FF2B5EF4-FFF2-40B4-BE49-F238E27FC236}">
                <a16:creationId xmlns:a16="http://schemas.microsoft.com/office/drawing/2014/main" id="{3A73D7A7-9A07-4657-B829-69471CF4F8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4402" y="59267"/>
            <a:ext cx="1697598" cy="1569660"/>
          </a:xfrm>
          <a:prstGeom prst="rect">
            <a:avLst/>
          </a:prstGeom>
        </p:spPr>
      </p:pic>
      <p:sp>
        <p:nvSpPr>
          <p:cNvPr id="8" name="PA_文本框 29">
            <a:extLst>
              <a:ext uri="{FF2B5EF4-FFF2-40B4-BE49-F238E27FC236}">
                <a16:creationId xmlns:a16="http://schemas.microsoft.com/office/drawing/2014/main" id="{D86B5026-FE60-4937-B83B-BD930A2698C5}"/>
              </a:ext>
            </a:extLst>
          </p:cNvPr>
          <p:cNvSpPr txBox="1"/>
          <p:nvPr>
            <p:custDataLst>
              <p:tags r:id="rId1"/>
            </p:custDataLst>
          </p:nvPr>
        </p:nvSpPr>
        <p:spPr>
          <a:xfrm>
            <a:off x="8672241" y="4567919"/>
            <a:ext cx="2931847" cy="465640"/>
          </a:xfrm>
          <a:prstGeom prst="rect">
            <a:avLst/>
          </a:prstGeom>
          <a:noFill/>
        </p:spPr>
        <p:txBody>
          <a:bodyPr wrap="square" rtlCol="0" anchor="ctr" anchorCtr="0">
            <a:spAutoFit/>
          </a:bodyPr>
          <a:lstStyle/>
          <a:p>
            <a:pPr algn="r">
              <a:lnSpc>
                <a:spcPct val="150000"/>
              </a:lnSpc>
            </a:pPr>
            <a:r>
              <a:rPr lang="zh-CN" altLang="en-US" dirty="0">
                <a:solidFill>
                  <a:srgbClr val="132E4A"/>
                </a:solidFill>
                <a:latin typeface="+mn-ea"/>
                <a:sym typeface="iekie-Weilaiti" panose="02010601030101010101" pitchFamily="2" charset="-128"/>
              </a:rPr>
              <a:t>杨丽芳 李佳嵘</a:t>
            </a:r>
            <a:endParaRPr lang="en-US" altLang="zh-CN" dirty="0">
              <a:solidFill>
                <a:srgbClr val="132E4A"/>
              </a:solidFill>
              <a:latin typeface="+mn-ea"/>
              <a:sym typeface="iekie-Weilaiti" panose="02010601030101010101" pitchFamily="2" charset="-128"/>
            </a:endParaRPr>
          </a:p>
        </p:txBody>
      </p:sp>
    </p:spTree>
    <p:extLst>
      <p:ext uri="{BB962C8B-B14F-4D97-AF65-F5344CB8AC3E}">
        <p14:creationId xmlns:p14="http://schemas.microsoft.com/office/powerpoint/2010/main" val="2449712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A09460C7-F867-4742-B8C8-AB641940A8D1}"/>
              </a:ext>
            </a:extLst>
          </p:cNvPr>
          <p:cNvGrpSpPr/>
          <p:nvPr/>
        </p:nvGrpSpPr>
        <p:grpSpPr>
          <a:xfrm>
            <a:off x="143922" y="223365"/>
            <a:ext cx="11887200" cy="307777"/>
            <a:chOff x="143922" y="775815"/>
            <a:chExt cx="11887200" cy="307777"/>
          </a:xfrm>
        </p:grpSpPr>
        <p:sp>
          <p:nvSpPr>
            <p:cNvPr id="18" name="MH_Entry_1">
              <a:extLst>
                <a:ext uri="{FF2B5EF4-FFF2-40B4-BE49-F238E27FC236}">
                  <a16:creationId xmlns:a16="http://schemas.microsoft.com/office/drawing/2014/main" id="{F6BB0210-52EA-4ED2-A2B7-BD53170E3EC5}"/>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p>
          </p:txBody>
        </p:sp>
        <p:cxnSp>
          <p:nvCxnSpPr>
            <p:cNvPr id="19" name="直接连接符 3">
              <a:extLst>
                <a:ext uri="{FF2B5EF4-FFF2-40B4-BE49-F238E27FC236}">
                  <a16:creationId xmlns:a16="http://schemas.microsoft.com/office/drawing/2014/main" id="{3697D20A-D448-444C-A70C-D922A730A25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a:extLst>
                <a:ext uri="{FF2B5EF4-FFF2-40B4-BE49-F238E27FC236}">
                  <a16:creationId xmlns:a16="http://schemas.microsoft.com/office/drawing/2014/main" id="{C35814F0-EF7C-46FC-8207-3834EF87FB75}"/>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1" name="内容占位符 2">
            <a:extLst>
              <a:ext uri="{FF2B5EF4-FFF2-40B4-BE49-F238E27FC236}">
                <a16:creationId xmlns:a16="http://schemas.microsoft.com/office/drawing/2014/main" id="{1C6E0984-C399-43F2-9410-E4F69CC1297F}"/>
              </a:ext>
            </a:extLst>
          </p:cNvPr>
          <p:cNvSpPr txBox="1">
            <a:spLocks/>
          </p:cNvSpPr>
          <p:nvPr/>
        </p:nvSpPr>
        <p:spPr>
          <a:xfrm>
            <a:off x="994077" y="925505"/>
            <a:ext cx="10203846" cy="48135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b="1" dirty="0"/>
              <a:t>生成</a:t>
            </a:r>
            <a:r>
              <a:rPr lang="en-US" altLang="zh-CN" b="1" dirty="0"/>
              <a:t>1~n</a:t>
            </a:r>
            <a:r>
              <a:rPr lang="zh-CN" altLang="en-US" b="1" dirty="0"/>
              <a:t>的序列，要求按照字典序从小到大排列</a:t>
            </a:r>
            <a:endParaRPr lang="en-US" altLang="zh-CN" b="1" dirty="0"/>
          </a:p>
          <a:p>
            <a:pPr marL="0" indent="0">
              <a:lnSpc>
                <a:spcPct val="100000"/>
              </a:lnSpc>
              <a:buNone/>
            </a:pPr>
            <a:endParaRPr lang="zh-CN" altLang="en-US" dirty="0"/>
          </a:p>
          <a:p>
            <a:pPr>
              <a:lnSpc>
                <a:spcPct val="100000"/>
              </a:lnSpc>
            </a:pPr>
            <a:r>
              <a:rPr lang="zh-CN" altLang="en-US" b="1" dirty="0"/>
              <a:t>字典序</a:t>
            </a:r>
            <a:r>
              <a:rPr lang="zh-CN" altLang="en-US" dirty="0"/>
              <a:t>：两个序列的字典序关系等价于从头开始第一个不相同位置处的大小关系</a:t>
            </a:r>
          </a:p>
          <a:p>
            <a:pPr marL="0" indent="0">
              <a:lnSpc>
                <a:spcPct val="100000"/>
              </a:lnSpc>
              <a:buFont typeface="Arial" panose="020B0604020202020204" pitchFamily="34" charset="0"/>
              <a:buNone/>
            </a:pPr>
            <a:endParaRPr lang="zh-CN" altLang="en-US" dirty="0"/>
          </a:p>
          <a:p>
            <a:pPr marL="0" indent="0">
              <a:lnSpc>
                <a:spcPct val="100000"/>
              </a:lnSpc>
              <a:buFont typeface="Arial" panose="020B0604020202020204" pitchFamily="34" charset="0"/>
              <a:buNone/>
            </a:pPr>
            <a:r>
              <a:rPr lang="en-US" altLang="zh-CN" sz="2400" dirty="0">
                <a:solidFill>
                  <a:schemeClr val="accent1"/>
                </a:solidFill>
              </a:rPr>
              <a:t>Input:   3</a:t>
            </a:r>
          </a:p>
          <a:p>
            <a:pPr marL="0" indent="0">
              <a:lnSpc>
                <a:spcPct val="100000"/>
              </a:lnSpc>
              <a:buFont typeface="Arial" panose="020B0604020202020204" pitchFamily="34" charset="0"/>
              <a:buNone/>
            </a:pPr>
            <a:r>
              <a:rPr lang="en-US" altLang="zh-CN" sz="2400" dirty="0">
                <a:solidFill>
                  <a:schemeClr val="accent1"/>
                </a:solidFill>
              </a:rPr>
              <a:t>Output:  1 2 3,    1 3 2,   2 1 3,    2 3 1,     3 1 2,     3 2 1</a:t>
            </a:r>
          </a:p>
          <a:p>
            <a:pPr marL="0" indent="0">
              <a:lnSpc>
                <a:spcPct val="100000"/>
              </a:lnSpc>
              <a:buFont typeface="Arial" panose="020B0604020202020204" pitchFamily="34" charset="0"/>
              <a:buNone/>
            </a:pPr>
            <a:endParaRPr lang="en-US" altLang="zh-CN" sz="2400" dirty="0"/>
          </a:p>
          <a:p>
            <a:pPr marL="0" indent="0">
              <a:lnSpc>
                <a:spcPct val="100000"/>
              </a:lnSpc>
              <a:buFont typeface="Arial" panose="020B0604020202020204" pitchFamily="34" charset="0"/>
              <a:buNone/>
            </a:pPr>
            <a:r>
              <a:rPr lang="zh-CN" altLang="en-US" dirty="0"/>
              <a:t>分析：用递归思想解决，先输出所有以</a:t>
            </a:r>
            <a:r>
              <a:rPr lang="en-US" altLang="zh-CN" dirty="0"/>
              <a:t>1</a:t>
            </a:r>
            <a:r>
              <a:rPr lang="zh-CN" altLang="en-US" dirty="0"/>
              <a:t>开头的排列（这一步时递归调用），然后输出以</a:t>
            </a:r>
            <a:r>
              <a:rPr lang="en-US" altLang="zh-CN" dirty="0"/>
              <a:t>2</a:t>
            </a:r>
            <a:r>
              <a:rPr lang="zh-CN" altLang="en-US" dirty="0"/>
              <a:t>开头的排列（又是递归调用）</a:t>
            </a:r>
            <a:r>
              <a:rPr lang="en-US" altLang="zh-CN" dirty="0"/>
              <a:t>……</a:t>
            </a:r>
            <a:r>
              <a:rPr lang="zh-CN" altLang="en-US" dirty="0"/>
              <a:t>最后才是以</a:t>
            </a:r>
            <a:r>
              <a:rPr lang="en-US" altLang="zh-CN" dirty="0"/>
              <a:t>n</a:t>
            </a:r>
            <a:r>
              <a:rPr lang="zh-CN" altLang="en-US" dirty="0"/>
              <a:t>开头的排列。</a:t>
            </a:r>
            <a:endParaRPr lang="en-US" altLang="zh-CN" dirty="0"/>
          </a:p>
        </p:txBody>
      </p:sp>
    </p:spTree>
    <p:extLst>
      <p:ext uri="{BB962C8B-B14F-4D97-AF65-F5344CB8AC3E}">
        <p14:creationId xmlns:p14="http://schemas.microsoft.com/office/powerpoint/2010/main" val="106025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A09460C7-F867-4742-B8C8-AB641940A8D1}"/>
              </a:ext>
            </a:extLst>
          </p:cNvPr>
          <p:cNvGrpSpPr/>
          <p:nvPr/>
        </p:nvGrpSpPr>
        <p:grpSpPr>
          <a:xfrm>
            <a:off x="143922" y="223365"/>
            <a:ext cx="11887200" cy="307777"/>
            <a:chOff x="143922" y="775815"/>
            <a:chExt cx="11887200" cy="307777"/>
          </a:xfrm>
        </p:grpSpPr>
        <p:sp>
          <p:nvSpPr>
            <p:cNvPr id="18" name="MH_Entry_1">
              <a:extLst>
                <a:ext uri="{FF2B5EF4-FFF2-40B4-BE49-F238E27FC236}">
                  <a16:creationId xmlns:a16="http://schemas.microsoft.com/office/drawing/2014/main" id="{F6BB0210-52EA-4ED2-A2B7-BD53170E3EC5}"/>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p>
          </p:txBody>
        </p:sp>
        <p:cxnSp>
          <p:nvCxnSpPr>
            <p:cNvPr id="19" name="直接连接符 3">
              <a:extLst>
                <a:ext uri="{FF2B5EF4-FFF2-40B4-BE49-F238E27FC236}">
                  <a16:creationId xmlns:a16="http://schemas.microsoft.com/office/drawing/2014/main" id="{3697D20A-D448-444C-A70C-D922A730A25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a:extLst>
                <a:ext uri="{FF2B5EF4-FFF2-40B4-BE49-F238E27FC236}">
                  <a16:creationId xmlns:a16="http://schemas.microsoft.com/office/drawing/2014/main" id="{C35814F0-EF7C-46FC-8207-3834EF87FB75}"/>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1" name="内容占位符 2">
            <a:extLst>
              <a:ext uri="{FF2B5EF4-FFF2-40B4-BE49-F238E27FC236}">
                <a16:creationId xmlns:a16="http://schemas.microsoft.com/office/drawing/2014/main" id="{1C6E0984-C399-43F2-9410-E4F69CC1297F}"/>
              </a:ext>
            </a:extLst>
          </p:cNvPr>
          <p:cNvSpPr txBox="1">
            <a:spLocks/>
          </p:cNvSpPr>
          <p:nvPr/>
        </p:nvSpPr>
        <p:spPr>
          <a:xfrm>
            <a:off x="994077" y="925505"/>
            <a:ext cx="10203846" cy="48135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000" dirty="0"/>
              <a:t>n=3</a:t>
            </a:r>
            <a:r>
              <a:rPr lang="zh-CN" altLang="en-US" sz="3000" dirty="0"/>
              <a:t>时的解答树：</a:t>
            </a:r>
            <a:endParaRPr lang="en-US" altLang="zh-CN" sz="3000" dirty="0"/>
          </a:p>
          <a:p>
            <a:pPr marL="0" indent="0">
              <a:buNone/>
            </a:pPr>
            <a:endParaRPr lang="en-US" altLang="zh-CN" sz="3000" dirty="0"/>
          </a:p>
        </p:txBody>
      </p:sp>
      <p:pic>
        <p:nvPicPr>
          <p:cNvPr id="7" name="内容占位符 3">
            <a:extLst>
              <a:ext uri="{FF2B5EF4-FFF2-40B4-BE49-F238E27FC236}">
                <a16:creationId xmlns:a16="http://schemas.microsoft.com/office/drawing/2014/main" id="{99C5C228-79C7-4FF7-8BD2-E0C18E873FD8}"/>
              </a:ext>
            </a:extLst>
          </p:cNvPr>
          <p:cNvPicPr>
            <a:picLocks noChangeAspect="1"/>
          </p:cNvPicPr>
          <p:nvPr/>
        </p:nvPicPr>
        <p:blipFill>
          <a:blip r:embed="rId3"/>
          <a:stretch>
            <a:fillRect/>
          </a:stretch>
        </p:blipFill>
        <p:spPr>
          <a:xfrm>
            <a:off x="2402150" y="1387725"/>
            <a:ext cx="7025651" cy="4351338"/>
          </a:xfrm>
          <a:prstGeom prst="rect">
            <a:avLst/>
          </a:prstGeom>
        </p:spPr>
      </p:pic>
    </p:spTree>
    <p:extLst>
      <p:ext uri="{BB962C8B-B14F-4D97-AF65-F5344CB8AC3E}">
        <p14:creationId xmlns:p14="http://schemas.microsoft.com/office/powerpoint/2010/main" val="108296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A09460C7-F867-4742-B8C8-AB641940A8D1}"/>
              </a:ext>
            </a:extLst>
          </p:cNvPr>
          <p:cNvGrpSpPr/>
          <p:nvPr/>
        </p:nvGrpSpPr>
        <p:grpSpPr>
          <a:xfrm>
            <a:off x="143922" y="223365"/>
            <a:ext cx="11887200" cy="307777"/>
            <a:chOff x="143922" y="775815"/>
            <a:chExt cx="11887200" cy="307777"/>
          </a:xfrm>
        </p:grpSpPr>
        <p:sp>
          <p:nvSpPr>
            <p:cNvPr id="18" name="MH_Entry_1">
              <a:extLst>
                <a:ext uri="{FF2B5EF4-FFF2-40B4-BE49-F238E27FC236}">
                  <a16:creationId xmlns:a16="http://schemas.microsoft.com/office/drawing/2014/main" id="{F6BB0210-52EA-4ED2-A2B7-BD53170E3EC5}"/>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p>
          </p:txBody>
        </p:sp>
        <p:cxnSp>
          <p:nvCxnSpPr>
            <p:cNvPr id="19" name="直接连接符 3">
              <a:extLst>
                <a:ext uri="{FF2B5EF4-FFF2-40B4-BE49-F238E27FC236}">
                  <a16:creationId xmlns:a16="http://schemas.microsoft.com/office/drawing/2014/main" id="{3697D20A-D448-444C-A70C-D922A730A25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a:extLst>
                <a:ext uri="{FF2B5EF4-FFF2-40B4-BE49-F238E27FC236}">
                  <a16:creationId xmlns:a16="http://schemas.microsoft.com/office/drawing/2014/main" id="{C35814F0-EF7C-46FC-8207-3834EF87FB75}"/>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7" name="图片 6">
            <a:extLst>
              <a:ext uri="{FF2B5EF4-FFF2-40B4-BE49-F238E27FC236}">
                <a16:creationId xmlns:a16="http://schemas.microsoft.com/office/drawing/2014/main" id="{C28DBFE3-12CD-4137-8B81-D3E1CBA6A86B}"/>
              </a:ext>
            </a:extLst>
          </p:cNvPr>
          <p:cNvPicPr>
            <a:picLocks noChangeAspect="1"/>
          </p:cNvPicPr>
          <p:nvPr/>
        </p:nvPicPr>
        <p:blipFill>
          <a:blip r:embed="rId4"/>
          <a:stretch>
            <a:fillRect/>
          </a:stretch>
        </p:blipFill>
        <p:spPr>
          <a:xfrm>
            <a:off x="1296183" y="3149389"/>
            <a:ext cx="9156664" cy="2851252"/>
          </a:xfrm>
          <a:prstGeom prst="rect">
            <a:avLst/>
          </a:prstGeom>
        </p:spPr>
      </p:pic>
      <p:sp>
        <p:nvSpPr>
          <p:cNvPr id="2" name="文本框 1">
            <a:extLst>
              <a:ext uri="{FF2B5EF4-FFF2-40B4-BE49-F238E27FC236}">
                <a16:creationId xmlns:a16="http://schemas.microsoft.com/office/drawing/2014/main" id="{AEFC9C1B-FC28-4868-BA24-D979513E9861}"/>
              </a:ext>
            </a:extLst>
          </p:cNvPr>
          <p:cNvSpPr txBox="1"/>
          <p:nvPr/>
        </p:nvSpPr>
        <p:spPr>
          <a:xfrm>
            <a:off x="1296183" y="1101601"/>
            <a:ext cx="9852212" cy="1938992"/>
          </a:xfrm>
          <a:prstGeom prst="rect">
            <a:avLst/>
          </a:prstGeom>
          <a:noFill/>
        </p:spPr>
        <p:txBody>
          <a:bodyPr wrap="square" rtlCol="0">
            <a:spAutoFit/>
          </a:bodyPr>
          <a:lstStyle/>
          <a:p>
            <a:r>
              <a:rPr lang="zh-CN" altLang="en-US" sz="2400" dirty="0"/>
              <a:t>递归函数需要注意以下参数：</a:t>
            </a:r>
            <a:endParaRPr lang="en-US" altLang="zh-CN" sz="2400" dirty="0"/>
          </a:p>
          <a:p>
            <a:pPr marL="285750" indent="-285750">
              <a:buFont typeface="Arial" panose="020B0604020202020204" pitchFamily="34" charset="0"/>
              <a:buChar char="•"/>
            </a:pPr>
            <a:r>
              <a:rPr lang="zh-CN" altLang="en-US" sz="2400" dirty="0"/>
              <a:t>已经确定的“前缀”序列，以便输出</a:t>
            </a:r>
            <a:endParaRPr lang="en-US" altLang="zh-CN" sz="2400" dirty="0"/>
          </a:p>
          <a:p>
            <a:pPr marL="285750" indent="-285750">
              <a:buFont typeface="Arial" panose="020B0604020202020204" pitchFamily="34" charset="0"/>
              <a:buChar char="•"/>
            </a:pPr>
            <a:r>
              <a:rPr lang="zh-CN" altLang="en-US" sz="2400" dirty="0"/>
              <a:t>需要进行的全排列的元素集合，以便依次选做第一个元素</a:t>
            </a:r>
            <a:endParaRPr lang="en-US" altLang="zh-CN" sz="2400" dirty="0"/>
          </a:p>
          <a:p>
            <a:endParaRPr lang="en-US" altLang="zh-CN" sz="2400" dirty="0"/>
          </a:p>
          <a:p>
            <a:r>
              <a:rPr lang="zh-CN" altLang="en-US" sz="2400" dirty="0"/>
              <a:t>得到以下伪代码</a:t>
            </a:r>
          </a:p>
        </p:txBody>
      </p:sp>
    </p:spTree>
    <p:extLst>
      <p:ext uri="{BB962C8B-B14F-4D97-AF65-F5344CB8AC3E}">
        <p14:creationId xmlns:p14="http://schemas.microsoft.com/office/powerpoint/2010/main" val="83583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FEBD5C43-2E0B-451F-896C-3CEBC38C8636}"/>
              </a:ext>
            </a:extLst>
          </p:cNvPr>
          <p:cNvGrpSpPr/>
          <p:nvPr/>
        </p:nvGrpSpPr>
        <p:grpSpPr>
          <a:xfrm>
            <a:off x="143922" y="223365"/>
            <a:ext cx="11887200" cy="307777"/>
            <a:chOff x="143922" y="775815"/>
            <a:chExt cx="11887200" cy="307777"/>
          </a:xfrm>
        </p:grpSpPr>
        <p:sp>
          <p:nvSpPr>
            <p:cNvPr id="34" name="MH_Entry_1">
              <a:extLst>
                <a:ext uri="{FF2B5EF4-FFF2-40B4-BE49-F238E27FC236}">
                  <a16:creationId xmlns:a16="http://schemas.microsoft.com/office/drawing/2014/main" id="{F1526C8B-5CE2-4491-889F-1E8A3B2A0D25}"/>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p>
          </p:txBody>
        </p:sp>
        <p:cxnSp>
          <p:nvCxnSpPr>
            <p:cNvPr id="35" name="直接连接符 3">
              <a:extLst>
                <a:ext uri="{FF2B5EF4-FFF2-40B4-BE49-F238E27FC236}">
                  <a16:creationId xmlns:a16="http://schemas.microsoft.com/office/drawing/2014/main" id="{F7283A00-069E-4879-9BF3-96718774EF36}"/>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36" name="直接连接符 4">
              <a:extLst>
                <a:ext uri="{FF2B5EF4-FFF2-40B4-BE49-F238E27FC236}">
                  <a16:creationId xmlns:a16="http://schemas.microsoft.com/office/drawing/2014/main" id="{33977F7D-A58A-4C19-AFEA-9BE510056AB2}"/>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3592A3D3-61A1-40FB-B6E1-436ACAF1DA24}"/>
              </a:ext>
            </a:extLst>
          </p:cNvPr>
          <p:cNvPicPr>
            <a:picLocks noChangeAspect="1"/>
          </p:cNvPicPr>
          <p:nvPr/>
        </p:nvPicPr>
        <p:blipFill>
          <a:blip r:embed="rId3"/>
          <a:stretch>
            <a:fillRect/>
          </a:stretch>
        </p:blipFill>
        <p:spPr>
          <a:xfrm>
            <a:off x="143922" y="610146"/>
            <a:ext cx="7905750" cy="3333750"/>
          </a:xfrm>
          <a:prstGeom prst="rect">
            <a:avLst/>
          </a:prstGeom>
        </p:spPr>
      </p:pic>
      <p:pic>
        <p:nvPicPr>
          <p:cNvPr id="4" name="图片 3">
            <a:extLst>
              <a:ext uri="{FF2B5EF4-FFF2-40B4-BE49-F238E27FC236}">
                <a16:creationId xmlns:a16="http://schemas.microsoft.com/office/drawing/2014/main" id="{FF808E4D-9D75-4783-B857-10D437DD84C7}"/>
              </a:ext>
            </a:extLst>
          </p:cNvPr>
          <p:cNvPicPr>
            <a:picLocks noChangeAspect="1"/>
          </p:cNvPicPr>
          <p:nvPr/>
        </p:nvPicPr>
        <p:blipFill>
          <a:blip r:embed="rId4"/>
          <a:stretch>
            <a:fillRect/>
          </a:stretch>
        </p:blipFill>
        <p:spPr>
          <a:xfrm>
            <a:off x="143922" y="3881372"/>
            <a:ext cx="7905750" cy="2619375"/>
          </a:xfrm>
          <a:prstGeom prst="rect">
            <a:avLst/>
          </a:prstGeom>
        </p:spPr>
      </p:pic>
      <p:sp>
        <p:nvSpPr>
          <p:cNvPr id="6" name="文本框 5">
            <a:extLst>
              <a:ext uri="{FF2B5EF4-FFF2-40B4-BE49-F238E27FC236}">
                <a16:creationId xmlns:a16="http://schemas.microsoft.com/office/drawing/2014/main" id="{911C5DA6-3C99-4C39-8C31-AC43BDADA156}"/>
              </a:ext>
            </a:extLst>
          </p:cNvPr>
          <p:cNvSpPr txBox="1"/>
          <p:nvPr/>
        </p:nvSpPr>
        <p:spPr>
          <a:xfrm>
            <a:off x="8256494" y="1344706"/>
            <a:ext cx="3774628" cy="3046988"/>
          </a:xfrm>
          <a:prstGeom prst="rect">
            <a:avLst/>
          </a:prstGeom>
          <a:noFill/>
        </p:spPr>
        <p:txBody>
          <a:bodyPr wrap="square" rtlCol="0">
            <a:spAutoFit/>
          </a:bodyPr>
          <a:lstStyle/>
          <a:p>
            <a:r>
              <a:rPr lang="zh-CN" altLang="en-US" sz="2400" dirty="0">
                <a:solidFill>
                  <a:schemeClr val="accent1"/>
                </a:solidFill>
              </a:rPr>
              <a:t>用数组表示序列</a:t>
            </a:r>
            <a:r>
              <a:rPr lang="en-US" altLang="zh-CN" sz="2400" dirty="0">
                <a:solidFill>
                  <a:schemeClr val="accent1"/>
                </a:solidFill>
              </a:rPr>
              <a:t>A</a:t>
            </a:r>
          </a:p>
          <a:p>
            <a:endParaRPr lang="en-US" altLang="zh-CN" sz="2400" dirty="0">
              <a:solidFill>
                <a:schemeClr val="accent1"/>
              </a:solidFill>
            </a:endParaRPr>
          </a:p>
          <a:p>
            <a:r>
              <a:rPr lang="zh-CN" altLang="en-US" sz="2400" dirty="0">
                <a:solidFill>
                  <a:schemeClr val="accent1"/>
                </a:solidFill>
              </a:rPr>
              <a:t>集合</a:t>
            </a:r>
            <a:r>
              <a:rPr lang="en-US" altLang="zh-CN" sz="2400" dirty="0">
                <a:solidFill>
                  <a:schemeClr val="accent1"/>
                </a:solidFill>
              </a:rPr>
              <a:t>S</a:t>
            </a:r>
            <a:r>
              <a:rPr lang="zh-CN" altLang="en-US" sz="2400" dirty="0">
                <a:solidFill>
                  <a:schemeClr val="accent1"/>
                </a:solidFill>
              </a:rPr>
              <a:t>不用保存，可以由</a:t>
            </a:r>
            <a:r>
              <a:rPr lang="en-US" altLang="zh-CN" sz="2400" dirty="0">
                <a:solidFill>
                  <a:schemeClr val="accent1"/>
                </a:solidFill>
              </a:rPr>
              <a:t>A</a:t>
            </a:r>
            <a:r>
              <a:rPr lang="zh-CN" altLang="en-US" sz="2400" dirty="0">
                <a:solidFill>
                  <a:schemeClr val="accent1"/>
                </a:solidFill>
              </a:rPr>
              <a:t>完全确定，</a:t>
            </a:r>
            <a:r>
              <a:rPr lang="en-US" altLang="zh-CN" sz="2400" dirty="0">
                <a:solidFill>
                  <a:schemeClr val="accent1"/>
                </a:solidFill>
              </a:rPr>
              <a:t>A</a:t>
            </a:r>
            <a:r>
              <a:rPr lang="zh-CN" altLang="en-US" sz="2400" dirty="0">
                <a:solidFill>
                  <a:schemeClr val="accent1"/>
                </a:solidFill>
              </a:rPr>
              <a:t>中没有出现的元素都可以选。</a:t>
            </a:r>
            <a:endParaRPr lang="en-US" altLang="zh-CN" sz="2400" dirty="0">
              <a:solidFill>
                <a:schemeClr val="accent1"/>
              </a:solidFill>
            </a:endParaRPr>
          </a:p>
          <a:p>
            <a:endParaRPr lang="en-US" altLang="zh-CN" sz="2400" dirty="0">
              <a:solidFill>
                <a:schemeClr val="accent1"/>
              </a:solidFill>
            </a:endParaRPr>
          </a:p>
          <a:p>
            <a:r>
              <a:rPr lang="en-US" altLang="zh-CN" sz="2400" dirty="0">
                <a:solidFill>
                  <a:schemeClr val="accent1"/>
                </a:solidFill>
              </a:rPr>
              <a:t>cur</a:t>
            </a:r>
            <a:r>
              <a:rPr lang="zh-CN" altLang="en-US" sz="2400" dirty="0">
                <a:solidFill>
                  <a:schemeClr val="accent1"/>
                </a:solidFill>
              </a:rPr>
              <a:t>传当前需要确定的元素位置</a:t>
            </a:r>
          </a:p>
        </p:txBody>
      </p:sp>
    </p:spTree>
    <p:extLst>
      <p:ext uri="{BB962C8B-B14F-4D97-AF65-F5344CB8AC3E}">
        <p14:creationId xmlns:p14="http://schemas.microsoft.com/office/powerpoint/2010/main" val="533393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A09460C7-F867-4742-B8C8-AB641940A8D1}"/>
              </a:ext>
            </a:extLst>
          </p:cNvPr>
          <p:cNvGrpSpPr/>
          <p:nvPr/>
        </p:nvGrpSpPr>
        <p:grpSpPr>
          <a:xfrm>
            <a:off x="143922" y="223365"/>
            <a:ext cx="11887200" cy="307777"/>
            <a:chOff x="143922" y="775815"/>
            <a:chExt cx="11887200" cy="307777"/>
          </a:xfrm>
        </p:grpSpPr>
        <p:sp>
          <p:nvSpPr>
            <p:cNvPr id="18" name="MH_Entry_1">
              <a:extLst>
                <a:ext uri="{FF2B5EF4-FFF2-40B4-BE49-F238E27FC236}">
                  <a16:creationId xmlns:a16="http://schemas.microsoft.com/office/drawing/2014/main" id="{F6BB0210-52EA-4ED2-A2B7-BD53170E3EC5}"/>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p>
          </p:txBody>
        </p:sp>
        <p:cxnSp>
          <p:nvCxnSpPr>
            <p:cNvPr id="19" name="直接连接符 3">
              <a:extLst>
                <a:ext uri="{FF2B5EF4-FFF2-40B4-BE49-F238E27FC236}">
                  <a16:creationId xmlns:a16="http://schemas.microsoft.com/office/drawing/2014/main" id="{3697D20A-D448-444C-A70C-D922A730A25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a:extLst>
                <a:ext uri="{FF2B5EF4-FFF2-40B4-BE49-F238E27FC236}">
                  <a16:creationId xmlns:a16="http://schemas.microsoft.com/office/drawing/2014/main" id="{C35814F0-EF7C-46FC-8207-3834EF87FB75}"/>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8" name="标题 1">
            <a:extLst>
              <a:ext uri="{FF2B5EF4-FFF2-40B4-BE49-F238E27FC236}">
                <a16:creationId xmlns:a16="http://schemas.microsoft.com/office/drawing/2014/main" id="{4B602F8A-D942-49E6-B110-03FCF84D12B9}"/>
              </a:ext>
            </a:extLst>
          </p:cNvPr>
          <p:cNvSpPr txBox="1">
            <a:spLocks/>
          </p:cNvSpPr>
          <p:nvPr/>
        </p:nvSpPr>
        <p:spPr>
          <a:xfrm>
            <a:off x="870731" y="922908"/>
            <a:ext cx="10514445" cy="407043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400" b="1" dirty="0"/>
              <a:t>如果给定的是一个数组序列</a:t>
            </a:r>
            <a:r>
              <a:rPr lang="en-US" altLang="zh-CN" sz="2400" b="1" dirty="0"/>
              <a:t>P</a:t>
            </a:r>
            <a:r>
              <a:rPr lang="zh-CN" altLang="en-US" sz="2400" b="1" dirty="0"/>
              <a:t>，要求按照字典序输出</a:t>
            </a:r>
            <a:r>
              <a:rPr lang="en-US" altLang="zh-CN" sz="2400" b="1" dirty="0"/>
              <a:t>P</a:t>
            </a:r>
            <a:r>
              <a:rPr lang="zh-CN" altLang="en-US" sz="2400" b="1" dirty="0"/>
              <a:t>的全排列：</a:t>
            </a:r>
            <a:endParaRPr lang="en-US" altLang="zh-CN" sz="2400" b="1" dirty="0"/>
          </a:p>
          <a:p>
            <a:pPr>
              <a:lnSpc>
                <a:spcPct val="150000"/>
              </a:lnSpc>
            </a:pPr>
            <a:endParaRPr lang="en-US" altLang="zh-CN" sz="2400" b="1" dirty="0">
              <a:solidFill>
                <a:schemeClr val="accent1"/>
              </a:solidFill>
            </a:endParaRPr>
          </a:p>
          <a:p>
            <a:pPr>
              <a:lnSpc>
                <a:spcPct val="150000"/>
              </a:lnSpc>
            </a:pPr>
            <a:r>
              <a:rPr lang="zh-CN" altLang="en-US" sz="2400" b="1" dirty="0">
                <a:solidFill>
                  <a:schemeClr val="accent1"/>
                </a:solidFill>
              </a:rPr>
              <a:t>把</a:t>
            </a:r>
            <a:r>
              <a:rPr lang="en-US" altLang="zh-CN" sz="2400" b="1" dirty="0">
                <a:solidFill>
                  <a:schemeClr val="accent1"/>
                </a:solidFill>
              </a:rPr>
              <a:t>P</a:t>
            </a:r>
            <a:r>
              <a:rPr lang="zh-CN" altLang="en-US" sz="2400" b="1" dirty="0">
                <a:solidFill>
                  <a:schemeClr val="accent1"/>
                </a:solidFill>
              </a:rPr>
              <a:t>加到</a:t>
            </a:r>
            <a:r>
              <a:rPr lang="en-US" altLang="zh-CN" sz="2400" b="1" dirty="0" err="1">
                <a:solidFill>
                  <a:schemeClr val="accent1"/>
                </a:solidFill>
              </a:rPr>
              <a:t>print_permutation</a:t>
            </a:r>
            <a:r>
              <a:rPr lang="zh-CN" altLang="en-US" sz="2400" b="1" dirty="0">
                <a:solidFill>
                  <a:schemeClr val="accent1"/>
                </a:solidFill>
              </a:rPr>
              <a:t>的参数列表中；把</a:t>
            </a:r>
            <a:r>
              <a:rPr lang="en-US" altLang="zh-CN" sz="2400" b="1" dirty="0">
                <a:solidFill>
                  <a:schemeClr val="accent1"/>
                </a:solidFill>
              </a:rPr>
              <a:t>  if(A[j]==</a:t>
            </a:r>
            <a:r>
              <a:rPr lang="en-US" altLang="zh-CN" sz="2400" b="1" dirty="0" err="1">
                <a:solidFill>
                  <a:schemeClr val="accent1"/>
                </a:solidFill>
              </a:rPr>
              <a:t>i</a:t>
            </a:r>
            <a:r>
              <a:rPr lang="en-US" altLang="zh-CN" sz="2400" b="1" dirty="0">
                <a:solidFill>
                  <a:schemeClr val="accent1"/>
                </a:solidFill>
              </a:rPr>
              <a:t>) </a:t>
            </a:r>
            <a:r>
              <a:rPr lang="zh-CN" altLang="en-US" sz="2400" b="1" dirty="0">
                <a:solidFill>
                  <a:schemeClr val="accent1"/>
                </a:solidFill>
              </a:rPr>
              <a:t>改为 </a:t>
            </a:r>
            <a:r>
              <a:rPr lang="en-US" altLang="zh-CN" sz="2400" b="1" dirty="0">
                <a:solidFill>
                  <a:schemeClr val="accent1"/>
                </a:solidFill>
              </a:rPr>
              <a:t>if(A[j]==P[</a:t>
            </a:r>
            <a:r>
              <a:rPr lang="en-US" altLang="zh-CN" sz="2400" b="1" dirty="0" err="1">
                <a:solidFill>
                  <a:schemeClr val="accent1"/>
                </a:solidFill>
              </a:rPr>
              <a:t>i</a:t>
            </a:r>
            <a:r>
              <a:rPr lang="en-US" altLang="zh-CN" sz="2400" b="1" dirty="0">
                <a:solidFill>
                  <a:schemeClr val="accent1"/>
                </a:solidFill>
              </a:rPr>
              <a:t>])</a:t>
            </a:r>
          </a:p>
          <a:p>
            <a:pPr>
              <a:lnSpc>
                <a:spcPct val="150000"/>
              </a:lnSpc>
            </a:pPr>
            <a:r>
              <a:rPr lang="zh-CN" altLang="en-US" sz="2400" b="1" dirty="0">
                <a:solidFill>
                  <a:schemeClr val="accent1"/>
                </a:solidFill>
              </a:rPr>
              <a:t> </a:t>
            </a:r>
            <a:r>
              <a:rPr lang="en-US" altLang="zh-CN" sz="2400" b="1" dirty="0">
                <a:solidFill>
                  <a:schemeClr val="accent1"/>
                </a:solidFill>
              </a:rPr>
              <a:t>A[cur]=</a:t>
            </a:r>
            <a:r>
              <a:rPr lang="en-US" altLang="zh-CN" sz="2400" b="1" dirty="0" err="1">
                <a:solidFill>
                  <a:schemeClr val="accent1"/>
                </a:solidFill>
              </a:rPr>
              <a:t>i</a:t>
            </a:r>
            <a:r>
              <a:rPr lang="en-US" altLang="zh-CN" sz="2400" b="1" dirty="0">
                <a:solidFill>
                  <a:schemeClr val="accent1"/>
                </a:solidFill>
              </a:rPr>
              <a:t> </a:t>
            </a:r>
            <a:r>
              <a:rPr lang="zh-CN" altLang="en-US" sz="2400" b="1" dirty="0">
                <a:solidFill>
                  <a:schemeClr val="accent1"/>
                </a:solidFill>
              </a:rPr>
              <a:t>改为 </a:t>
            </a:r>
            <a:r>
              <a:rPr lang="en-US" altLang="zh-CN" sz="2400" b="1" dirty="0">
                <a:solidFill>
                  <a:schemeClr val="accent1"/>
                </a:solidFill>
              </a:rPr>
              <a:t>A[cur]=P[</a:t>
            </a:r>
            <a:r>
              <a:rPr lang="en-US" altLang="zh-CN" sz="2400" b="1" dirty="0" err="1">
                <a:solidFill>
                  <a:schemeClr val="accent1"/>
                </a:solidFill>
              </a:rPr>
              <a:t>i</a:t>
            </a:r>
            <a:r>
              <a:rPr lang="en-US" altLang="zh-CN" sz="2400" b="1" dirty="0">
                <a:solidFill>
                  <a:schemeClr val="accent1"/>
                </a:solidFill>
              </a:rPr>
              <a:t>]</a:t>
            </a:r>
            <a:r>
              <a:rPr lang="zh-CN" altLang="en-US" sz="2400" b="1" dirty="0">
                <a:solidFill>
                  <a:schemeClr val="accent1"/>
                </a:solidFill>
              </a:rPr>
              <a:t>。</a:t>
            </a:r>
          </a:p>
        </p:txBody>
      </p:sp>
      <p:sp>
        <p:nvSpPr>
          <p:cNvPr id="10" name="标题 1">
            <a:extLst>
              <a:ext uri="{FF2B5EF4-FFF2-40B4-BE49-F238E27FC236}">
                <a16:creationId xmlns:a16="http://schemas.microsoft.com/office/drawing/2014/main" id="{8DFA4A1F-CAD8-4FC0-934A-EC25EEB86D7B}"/>
              </a:ext>
            </a:extLst>
          </p:cNvPr>
          <p:cNvSpPr txBox="1"/>
          <p:nvPr/>
        </p:nvSpPr>
        <p:spPr>
          <a:xfrm>
            <a:off x="870731" y="3383715"/>
            <a:ext cx="9671763" cy="20013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b="1" dirty="0">
                <a:solidFill>
                  <a:schemeClr val="tx1"/>
                </a:solidFill>
              </a:rPr>
              <a:t>分析：先对</a:t>
            </a:r>
            <a:r>
              <a:rPr lang="en-US" altLang="zh-CN" sz="2400" b="1" dirty="0">
                <a:solidFill>
                  <a:schemeClr val="tx1"/>
                </a:solidFill>
              </a:rPr>
              <a:t>P</a:t>
            </a:r>
            <a:r>
              <a:rPr lang="zh-CN" altLang="en-US" sz="2400" b="1" dirty="0">
                <a:solidFill>
                  <a:schemeClr val="tx1"/>
                </a:solidFill>
              </a:rPr>
              <a:t>按照升序进行排序，然后对排序好的数组</a:t>
            </a:r>
            <a:r>
              <a:rPr lang="en-US" altLang="zh-CN" sz="2400" b="1" dirty="0">
                <a:solidFill>
                  <a:schemeClr val="tx1"/>
                </a:solidFill>
              </a:rPr>
              <a:t>P</a:t>
            </a:r>
            <a:r>
              <a:rPr lang="zh-CN" altLang="en-US" sz="2400" b="1" dirty="0">
                <a:solidFill>
                  <a:schemeClr val="tx1"/>
                </a:solidFill>
              </a:rPr>
              <a:t>按照</a:t>
            </a:r>
            <a:r>
              <a:rPr lang="en-US" altLang="zh-CN" sz="2400" b="1" dirty="0">
                <a:solidFill>
                  <a:schemeClr val="tx1"/>
                </a:solidFill>
              </a:rPr>
              <a:t>1-n</a:t>
            </a:r>
            <a:r>
              <a:rPr lang="zh-CN" altLang="en-US" sz="2400" b="1" dirty="0">
                <a:solidFill>
                  <a:schemeClr val="tx1"/>
                </a:solidFill>
              </a:rPr>
              <a:t>全排序的枚举方法，枚举所有排列</a:t>
            </a:r>
          </a:p>
        </p:txBody>
      </p:sp>
      <p:sp>
        <p:nvSpPr>
          <p:cNvPr id="11" name="标题 1">
            <a:extLst>
              <a:ext uri="{FF2B5EF4-FFF2-40B4-BE49-F238E27FC236}">
                <a16:creationId xmlns:a16="http://schemas.microsoft.com/office/drawing/2014/main" id="{98FE5146-58DB-493F-82E0-3920630D8E56}"/>
              </a:ext>
            </a:extLst>
          </p:cNvPr>
          <p:cNvSpPr txBox="1"/>
          <p:nvPr/>
        </p:nvSpPr>
        <p:spPr>
          <a:xfrm>
            <a:off x="870731" y="4864609"/>
            <a:ext cx="9671763" cy="13887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b="1" dirty="0">
                <a:solidFill>
                  <a:schemeClr val="accent1"/>
                </a:solidFill>
              </a:rPr>
              <a:t>存在的问题：如果</a:t>
            </a:r>
            <a:r>
              <a:rPr lang="en-US" altLang="zh-CN" sz="2400" b="1" dirty="0">
                <a:solidFill>
                  <a:schemeClr val="accent1"/>
                </a:solidFill>
              </a:rPr>
              <a:t>P</a:t>
            </a:r>
            <a:r>
              <a:rPr lang="zh-CN" altLang="en-US" sz="2400" b="1" dirty="0">
                <a:solidFill>
                  <a:schemeClr val="accent1"/>
                </a:solidFill>
              </a:rPr>
              <a:t>是（</a:t>
            </a:r>
            <a:r>
              <a:rPr lang="en-US" altLang="zh-CN" sz="2400" b="1" dirty="0">
                <a:solidFill>
                  <a:schemeClr val="accent1"/>
                </a:solidFill>
              </a:rPr>
              <a:t>1</a:t>
            </a:r>
            <a:r>
              <a:rPr lang="zh-CN" altLang="en-US" sz="2400" b="1" dirty="0">
                <a:solidFill>
                  <a:schemeClr val="accent1"/>
                </a:solidFill>
              </a:rPr>
              <a:t>，</a:t>
            </a:r>
            <a:r>
              <a:rPr lang="en-US" altLang="zh-CN" sz="2400" b="1" dirty="0">
                <a:solidFill>
                  <a:schemeClr val="accent1"/>
                </a:solidFill>
              </a:rPr>
              <a:t>1</a:t>
            </a:r>
            <a:r>
              <a:rPr lang="zh-CN" altLang="en-US" sz="2400" b="1" dirty="0">
                <a:solidFill>
                  <a:schemeClr val="accent1"/>
                </a:solidFill>
              </a:rPr>
              <a:t>，</a:t>
            </a:r>
            <a:r>
              <a:rPr lang="en-US" altLang="zh-CN" sz="2400" b="1" dirty="0">
                <a:solidFill>
                  <a:schemeClr val="accent1"/>
                </a:solidFill>
              </a:rPr>
              <a:t>1</a:t>
            </a:r>
            <a:r>
              <a:rPr lang="zh-CN" altLang="en-US" sz="2400" b="1" dirty="0">
                <a:solidFill>
                  <a:schemeClr val="accent1"/>
                </a:solidFill>
              </a:rPr>
              <a:t>），什么排列都输不出来，因为这样会禁止</a:t>
            </a:r>
            <a:r>
              <a:rPr lang="en-US" altLang="zh-CN" sz="2400" b="1" dirty="0">
                <a:solidFill>
                  <a:schemeClr val="accent1"/>
                </a:solidFill>
              </a:rPr>
              <a:t>A</a:t>
            </a:r>
            <a:r>
              <a:rPr lang="zh-CN" altLang="en-US" sz="2400" b="1" dirty="0">
                <a:solidFill>
                  <a:schemeClr val="accent1"/>
                </a:solidFill>
              </a:rPr>
              <a:t>数组中出现重复，而</a:t>
            </a:r>
            <a:r>
              <a:rPr lang="en-US" altLang="zh-CN" sz="2400" b="1" dirty="0">
                <a:solidFill>
                  <a:schemeClr val="accent1"/>
                </a:solidFill>
              </a:rPr>
              <a:t>P</a:t>
            </a:r>
            <a:r>
              <a:rPr lang="zh-CN" altLang="en-US" sz="2400" b="1" dirty="0">
                <a:solidFill>
                  <a:schemeClr val="accent1"/>
                </a:solidFill>
              </a:rPr>
              <a:t>中本来就有重复元素。</a:t>
            </a:r>
            <a:endParaRPr lang="zh-CN" altLang="en-US" sz="2400" b="1" dirty="0">
              <a:solidFill>
                <a:srgbClr val="FF0000"/>
              </a:solidFill>
            </a:endParaRPr>
          </a:p>
        </p:txBody>
      </p:sp>
    </p:spTree>
    <p:extLst>
      <p:ext uri="{BB962C8B-B14F-4D97-AF65-F5344CB8AC3E}">
        <p14:creationId xmlns:p14="http://schemas.microsoft.com/office/powerpoint/2010/main" val="19951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51" name="组合 50">
            <a:extLst>
              <a:ext uri="{FF2B5EF4-FFF2-40B4-BE49-F238E27FC236}">
                <a16:creationId xmlns:a16="http://schemas.microsoft.com/office/drawing/2014/main" id="{9A866E83-6EFB-47E1-BCE9-A515251AF917}"/>
              </a:ext>
            </a:extLst>
          </p:cNvPr>
          <p:cNvGrpSpPr/>
          <p:nvPr/>
        </p:nvGrpSpPr>
        <p:grpSpPr>
          <a:xfrm>
            <a:off x="143922" y="223365"/>
            <a:ext cx="11887200" cy="307777"/>
            <a:chOff x="143922" y="775815"/>
            <a:chExt cx="11887200" cy="307777"/>
          </a:xfrm>
        </p:grpSpPr>
        <p:sp>
          <p:nvSpPr>
            <p:cNvPr id="56" name="MH_Entry_1">
              <a:extLst>
                <a:ext uri="{FF2B5EF4-FFF2-40B4-BE49-F238E27FC236}">
                  <a16:creationId xmlns:a16="http://schemas.microsoft.com/office/drawing/2014/main" id="{CAEBEC28-FA7B-46BB-AF04-CFBAC4364FA1}"/>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p>
          </p:txBody>
        </p:sp>
        <p:cxnSp>
          <p:nvCxnSpPr>
            <p:cNvPr id="57" name="直接连接符 3">
              <a:extLst>
                <a:ext uri="{FF2B5EF4-FFF2-40B4-BE49-F238E27FC236}">
                  <a16:creationId xmlns:a16="http://schemas.microsoft.com/office/drawing/2014/main" id="{A826BBA4-0423-4EE9-9169-30692AAA537D}"/>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58" name="直接连接符 4">
              <a:extLst>
                <a:ext uri="{FF2B5EF4-FFF2-40B4-BE49-F238E27FC236}">
                  <a16:creationId xmlns:a16="http://schemas.microsoft.com/office/drawing/2014/main" id="{70EB91E3-831F-4865-8F89-2B86E5CF0785}"/>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15" name="图片 14">
            <a:extLst>
              <a:ext uri="{FF2B5EF4-FFF2-40B4-BE49-F238E27FC236}">
                <a16:creationId xmlns:a16="http://schemas.microsoft.com/office/drawing/2014/main" id="{EC75D922-1585-482D-A3E4-72F09EC6A2FF}"/>
              </a:ext>
            </a:extLst>
          </p:cNvPr>
          <p:cNvPicPr>
            <a:picLocks noChangeAspect="1"/>
          </p:cNvPicPr>
          <p:nvPr/>
        </p:nvPicPr>
        <p:blipFill>
          <a:blip r:embed="rId4"/>
          <a:stretch>
            <a:fillRect/>
          </a:stretch>
        </p:blipFill>
        <p:spPr>
          <a:xfrm>
            <a:off x="0" y="685158"/>
            <a:ext cx="7440706" cy="6172841"/>
          </a:xfrm>
          <a:prstGeom prst="rect">
            <a:avLst/>
          </a:prstGeom>
        </p:spPr>
      </p:pic>
      <p:sp>
        <p:nvSpPr>
          <p:cNvPr id="16" name="矩形 15">
            <a:extLst>
              <a:ext uri="{FF2B5EF4-FFF2-40B4-BE49-F238E27FC236}">
                <a16:creationId xmlns:a16="http://schemas.microsoft.com/office/drawing/2014/main" id="{ED6C2CE2-9D58-48EC-BA42-1F800A916680}"/>
              </a:ext>
            </a:extLst>
          </p:cNvPr>
          <p:cNvSpPr/>
          <p:nvPr/>
        </p:nvSpPr>
        <p:spPr>
          <a:xfrm>
            <a:off x="1122374" y="3925596"/>
            <a:ext cx="5870495" cy="448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F8DA978-C2EA-4B69-9C61-C2EA0B7BD200}"/>
              </a:ext>
            </a:extLst>
          </p:cNvPr>
          <p:cNvSpPr/>
          <p:nvPr/>
        </p:nvSpPr>
        <p:spPr>
          <a:xfrm>
            <a:off x="674538" y="3535103"/>
            <a:ext cx="6766168" cy="2364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箭头连接符 2">
            <a:extLst>
              <a:ext uri="{FF2B5EF4-FFF2-40B4-BE49-F238E27FC236}">
                <a16:creationId xmlns:a16="http://schemas.microsoft.com/office/drawing/2014/main" id="{FF3C1DF9-F690-4A93-B322-3699F9A1161A}"/>
              </a:ext>
            </a:extLst>
          </p:cNvPr>
          <p:cNvCxnSpPr>
            <a:cxnSpLocks/>
          </p:cNvCxnSpPr>
          <p:nvPr/>
        </p:nvCxnSpPr>
        <p:spPr>
          <a:xfrm flipV="1">
            <a:off x="7440706" y="1622612"/>
            <a:ext cx="654423" cy="1912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33AE930C-CA53-44BC-9206-F3A59AF7D7B2}"/>
              </a:ext>
            </a:extLst>
          </p:cNvPr>
          <p:cNvSpPr txBox="1"/>
          <p:nvPr/>
        </p:nvSpPr>
        <p:spPr>
          <a:xfrm>
            <a:off x="8095128" y="968188"/>
            <a:ext cx="4096871" cy="4662110"/>
          </a:xfrm>
          <a:prstGeom prst="rect">
            <a:avLst/>
          </a:prstGeom>
          <a:noFill/>
        </p:spPr>
        <p:txBody>
          <a:bodyPr wrap="square" rtlCol="0">
            <a:spAutoFit/>
          </a:bodyPr>
          <a:lstStyle/>
          <a:p>
            <a:pPr>
              <a:lnSpc>
                <a:spcPct val="150000"/>
              </a:lnSpc>
            </a:pPr>
            <a:r>
              <a:rPr lang="zh-CN" altLang="en-US" sz="2000" dirty="0"/>
              <a:t>不加这一句存在的问题：输入</a:t>
            </a:r>
            <a:r>
              <a:rPr lang="en-US" altLang="zh-CN" sz="2000" dirty="0"/>
              <a:t>111</a:t>
            </a:r>
            <a:r>
              <a:rPr lang="zh-CN" altLang="en-US" sz="2000" dirty="0"/>
              <a:t>，输出了</a:t>
            </a:r>
            <a:r>
              <a:rPr lang="en-US" altLang="zh-CN" sz="2000" dirty="0"/>
              <a:t>27</a:t>
            </a:r>
            <a:r>
              <a:rPr lang="zh-CN" altLang="en-US" sz="2000" dirty="0"/>
              <a:t>个 </a:t>
            </a:r>
            <a:r>
              <a:rPr lang="en-US" altLang="zh-CN" sz="2000" dirty="0"/>
              <a:t>1 1 1</a:t>
            </a:r>
          </a:p>
          <a:p>
            <a:pPr>
              <a:lnSpc>
                <a:spcPct val="150000"/>
              </a:lnSpc>
            </a:pPr>
            <a:endParaRPr lang="en-US" altLang="zh-CN" sz="2000" dirty="0"/>
          </a:p>
          <a:p>
            <a:r>
              <a:rPr lang="zh-CN" altLang="en-US" sz="2000" dirty="0"/>
              <a:t>出现了重复：</a:t>
            </a:r>
            <a:endParaRPr lang="en-US" altLang="zh-CN" sz="2000" dirty="0"/>
          </a:p>
          <a:p>
            <a:r>
              <a:rPr lang="zh-CN" altLang="en-US" sz="2000" dirty="0"/>
              <a:t>先把第一个</a:t>
            </a:r>
            <a:r>
              <a:rPr lang="en-US" altLang="zh-CN" sz="2000" dirty="0"/>
              <a:t>1</a:t>
            </a:r>
            <a:r>
              <a:rPr lang="zh-CN" altLang="en-US" sz="2000" dirty="0"/>
              <a:t>作为开头，递归调用结束之后尝试用第二个</a:t>
            </a:r>
            <a:r>
              <a:rPr lang="en-US" altLang="zh-CN" sz="2000" dirty="0"/>
              <a:t> 1 </a:t>
            </a:r>
            <a:r>
              <a:rPr lang="zh-CN" altLang="en-US" sz="2000" dirty="0"/>
              <a:t>作为开头，递归调用结束之后尝试用第三个</a:t>
            </a:r>
            <a:r>
              <a:rPr lang="en-US" altLang="zh-CN" sz="2000" dirty="0"/>
              <a:t> 1 </a:t>
            </a:r>
            <a:r>
              <a:rPr lang="zh-CN" altLang="en-US" sz="2000" dirty="0"/>
              <a:t>作为开头，但实际上</a:t>
            </a:r>
            <a:r>
              <a:rPr lang="en-US" altLang="zh-CN" sz="2000" dirty="0"/>
              <a:t> 3 </a:t>
            </a:r>
            <a:r>
              <a:rPr lang="zh-CN" altLang="en-US" sz="2000" dirty="0"/>
              <a:t>个 </a:t>
            </a:r>
            <a:r>
              <a:rPr lang="en-US" altLang="zh-CN" sz="2000" dirty="0"/>
              <a:t>1 </a:t>
            </a:r>
            <a:r>
              <a:rPr lang="zh-CN" altLang="en-US" sz="2000" dirty="0"/>
              <a:t>是相同的，应该只递归 </a:t>
            </a:r>
            <a:r>
              <a:rPr lang="en-US" altLang="zh-CN" sz="2000" dirty="0"/>
              <a:t>1 </a:t>
            </a:r>
            <a:r>
              <a:rPr lang="zh-CN" altLang="en-US" sz="2000" dirty="0"/>
              <a:t>次，而不是 </a:t>
            </a:r>
            <a:r>
              <a:rPr lang="en-US" altLang="zh-CN" sz="2000" dirty="0"/>
              <a:t>3 </a:t>
            </a:r>
            <a:r>
              <a:rPr lang="zh-CN" altLang="en-US" sz="2000" dirty="0"/>
              <a:t>次</a:t>
            </a:r>
            <a:r>
              <a:rPr lang="en-US" altLang="zh-CN" sz="2000" dirty="0"/>
              <a:t> </a:t>
            </a:r>
          </a:p>
          <a:p>
            <a:pPr>
              <a:lnSpc>
                <a:spcPct val="150000"/>
              </a:lnSpc>
            </a:pPr>
            <a:endParaRPr lang="en-US" altLang="zh-CN" sz="2000" dirty="0"/>
          </a:p>
          <a:p>
            <a:pPr>
              <a:lnSpc>
                <a:spcPct val="150000"/>
              </a:lnSpc>
            </a:pPr>
            <a:r>
              <a:rPr lang="zh-CN" altLang="en-US" sz="2000" dirty="0"/>
              <a:t>枚举的下标应该不重复且不遗漏地取遍所有的</a:t>
            </a:r>
            <a:r>
              <a:rPr lang="en-US" altLang="zh-CN" sz="2000" dirty="0"/>
              <a:t>P[</a:t>
            </a:r>
            <a:r>
              <a:rPr lang="en-US" altLang="zh-CN" sz="2000" dirty="0" err="1"/>
              <a:t>i</a:t>
            </a:r>
            <a:r>
              <a:rPr lang="en-US" altLang="zh-CN" sz="2000" dirty="0"/>
              <a:t>]</a:t>
            </a:r>
          </a:p>
        </p:txBody>
      </p:sp>
    </p:spTree>
    <p:extLst>
      <p:ext uri="{BB962C8B-B14F-4D97-AF65-F5344CB8AC3E}">
        <p14:creationId xmlns:p14="http://schemas.microsoft.com/office/powerpoint/2010/main" val="348940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33570393-AA16-46BA-913B-51FC040369B3}"/>
              </a:ext>
            </a:extLst>
          </p:cNvPr>
          <p:cNvGrpSpPr/>
          <p:nvPr/>
        </p:nvGrpSpPr>
        <p:grpSpPr>
          <a:xfrm>
            <a:off x="143922" y="223365"/>
            <a:ext cx="11887200" cy="307777"/>
            <a:chOff x="143922" y="775815"/>
            <a:chExt cx="11887200" cy="307777"/>
          </a:xfrm>
        </p:grpSpPr>
        <p:sp>
          <p:nvSpPr>
            <p:cNvPr id="26" name="MH_Entry_1">
              <a:extLst>
                <a:ext uri="{FF2B5EF4-FFF2-40B4-BE49-F238E27FC236}">
                  <a16:creationId xmlns:a16="http://schemas.microsoft.com/office/drawing/2014/main" id="{44F2C27F-8665-4D0B-BB90-F0E7C3F9835E}"/>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p>
          </p:txBody>
        </p:sp>
        <p:cxnSp>
          <p:nvCxnSpPr>
            <p:cNvPr id="27" name="直接连接符 3">
              <a:extLst>
                <a:ext uri="{FF2B5EF4-FFF2-40B4-BE49-F238E27FC236}">
                  <a16:creationId xmlns:a16="http://schemas.microsoft.com/office/drawing/2014/main" id="{BDED962D-D94A-4979-8C8C-4406A780FC8A}"/>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8" name="直接连接符 4">
              <a:extLst>
                <a:ext uri="{FF2B5EF4-FFF2-40B4-BE49-F238E27FC236}">
                  <a16:creationId xmlns:a16="http://schemas.microsoft.com/office/drawing/2014/main" id="{9BB33E14-4343-4AF8-BF30-6619C1A6E1C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2" name="标题 1">
            <a:extLst>
              <a:ext uri="{FF2B5EF4-FFF2-40B4-BE49-F238E27FC236}">
                <a16:creationId xmlns:a16="http://schemas.microsoft.com/office/drawing/2014/main" id="{34828F5D-CDBC-4123-8A83-2604ED87D7FA}"/>
              </a:ext>
            </a:extLst>
          </p:cNvPr>
          <p:cNvSpPr txBox="1">
            <a:spLocks/>
          </p:cNvSpPr>
          <p:nvPr/>
        </p:nvSpPr>
        <p:spPr>
          <a:xfrm>
            <a:off x="267672" y="576682"/>
            <a:ext cx="9833811" cy="6451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方法</a:t>
            </a:r>
            <a:r>
              <a:rPr lang="en-US" altLang="zh-CN" sz="3600" b="1" dirty="0"/>
              <a:t>2</a:t>
            </a:r>
            <a:r>
              <a:rPr lang="zh-CN" altLang="en-US" sz="3600" b="1" dirty="0"/>
              <a:t>：调用</a:t>
            </a:r>
            <a:r>
              <a:rPr lang="en-US" altLang="zh-CN" sz="3600" b="1" dirty="0"/>
              <a:t>STL</a:t>
            </a:r>
            <a:r>
              <a:rPr lang="zh-CN" altLang="en-US" sz="3600" b="1" dirty="0"/>
              <a:t>中的</a:t>
            </a:r>
            <a:r>
              <a:rPr lang="en-US" altLang="zh-CN" sz="3600" b="1" dirty="0" err="1">
                <a:solidFill>
                  <a:schemeClr val="accent2"/>
                </a:solidFill>
              </a:rPr>
              <a:t>next_permutation</a:t>
            </a:r>
            <a:r>
              <a:rPr lang="zh-CN" altLang="en-US" sz="3600" b="1" dirty="0"/>
              <a:t>函数</a:t>
            </a:r>
          </a:p>
        </p:txBody>
      </p:sp>
      <p:pic>
        <p:nvPicPr>
          <p:cNvPr id="23" name="图片 22">
            <a:extLst>
              <a:ext uri="{FF2B5EF4-FFF2-40B4-BE49-F238E27FC236}">
                <a16:creationId xmlns:a16="http://schemas.microsoft.com/office/drawing/2014/main" id="{CFBD59A0-A058-48F9-ADE2-F8A0CAC35A33}"/>
              </a:ext>
            </a:extLst>
          </p:cNvPr>
          <p:cNvPicPr>
            <a:picLocks noChangeAspect="1"/>
          </p:cNvPicPr>
          <p:nvPr/>
        </p:nvPicPr>
        <p:blipFill>
          <a:blip r:embed="rId4"/>
          <a:stretch>
            <a:fillRect/>
          </a:stretch>
        </p:blipFill>
        <p:spPr>
          <a:xfrm>
            <a:off x="6430830" y="1273332"/>
            <a:ext cx="4709396" cy="5392234"/>
          </a:xfrm>
          <a:prstGeom prst="rect">
            <a:avLst/>
          </a:prstGeom>
        </p:spPr>
      </p:pic>
      <p:sp>
        <p:nvSpPr>
          <p:cNvPr id="24" name="矩形 23">
            <a:extLst>
              <a:ext uri="{FF2B5EF4-FFF2-40B4-BE49-F238E27FC236}">
                <a16:creationId xmlns:a16="http://schemas.microsoft.com/office/drawing/2014/main" id="{B097A979-759A-4B88-8870-E2167E7E9B74}"/>
              </a:ext>
            </a:extLst>
          </p:cNvPr>
          <p:cNvSpPr/>
          <p:nvPr/>
        </p:nvSpPr>
        <p:spPr>
          <a:xfrm>
            <a:off x="706943" y="1347321"/>
            <a:ext cx="5541693" cy="2252027"/>
          </a:xfrm>
          <a:prstGeom prst="rect">
            <a:avLst/>
          </a:prstGeom>
        </p:spPr>
        <p:txBody>
          <a:bodyPr wrap="square">
            <a:spAutoFit/>
          </a:bodyPr>
          <a:lstStyle/>
          <a:p>
            <a:pPr>
              <a:lnSpc>
                <a:spcPct val="150000"/>
              </a:lnSpc>
            </a:pPr>
            <a:r>
              <a:rPr lang="zh-CN" altLang="en-US" sz="2400" dirty="0"/>
              <a:t>通过调用</a:t>
            </a:r>
            <a:r>
              <a:rPr lang="en-US" altLang="zh-CN" sz="2400" dirty="0"/>
              <a:t>STL</a:t>
            </a:r>
            <a:r>
              <a:rPr lang="zh-CN" altLang="en-US" sz="2400" dirty="0"/>
              <a:t>中的</a:t>
            </a:r>
            <a:r>
              <a:rPr lang="en-US" altLang="zh-CN" sz="2400" dirty="0" err="1">
                <a:solidFill>
                  <a:schemeClr val="accent2"/>
                </a:solidFill>
              </a:rPr>
              <a:t>next_permutation</a:t>
            </a:r>
            <a:r>
              <a:rPr lang="zh-CN" altLang="en-US" sz="2400" dirty="0"/>
              <a:t>函数，不停调用求下一个排列。</a:t>
            </a:r>
            <a:r>
              <a:rPr lang="en-US" altLang="zh-CN" sz="2400" dirty="0"/>
              <a:t> </a:t>
            </a:r>
            <a:r>
              <a:rPr lang="en-US" altLang="zh-CN" sz="2400" dirty="0" err="1"/>
              <a:t>next_permutation</a:t>
            </a:r>
            <a:r>
              <a:rPr lang="zh-CN" altLang="en-US" sz="2400" dirty="0"/>
              <a:t>函数将按字典序生成给定序列的下一个较大的排列。</a:t>
            </a:r>
          </a:p>
        </p:txBody>
      </p:sp>
      <p:sp>
        <p:nvSpPr>
          <p:cNvPr id="29" name="矩形 28">
            <a:extLst>
              <a:ext uri="{FF2B5EF4-FFF2-40B4-BE49-F238E27FC236}">
                <a16:creationId xmlns:a16="http://schemas.microsoft.com/office/drawing/2014/main" id="{C1EF7F95-E02F-4C4F-BE22-CB5921C0CB52}"/>
              </a:ext>
            </a:extLst>
          </p:cNvPr>
          <p:cNvSpPr/>
          <p:nvPr/>
        </p:nvSpPr>
        <p:spPr>
          <a:xfrm>
            <a:off x="6559371" y="1558344"/>
            <a:ext cx="2481598" cy="2962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7A7DDDA5-F251-4BD8-872D-F78132CBFC85}"/>
              </a:ext>
            </a:extLst>
          </p:cNvPr>
          <p:cNvSpPr/>
          <p:nvPr/>
        </p:nvSpPr>
        <p:spPr>
          <a:xfrm>
            <a:off x="7175410" y="5741831"/>
            <a:ext cx="3745875" cy="2082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6FDAD2A5-AAE8-4313-9385-4B0AD605051A}"/>
              </a:ext>
            </a:extLst>
          </p:cNvPr>
          <p:cNvSpPr/>
          <p:nvPr/>
        </p:nvSpPr>
        <p:spPr>
          <a:xfrm>
            <a:off x="737669" y="3599348"/>
            <a:ext cx="5177307" cy="673005"/>
          </a:xfrm>
          <a:prstGeom prst="rect">
            <a:avLst/>
          </a:prstGeom>
        </p:spPr>
        <p:txBody>
          <a:bodyPr wrap="square">
            <a:spAutoFit/>
          </a:bodyPr>
          <a:lstStyle/>
          <a:p>
            <a:pPr>
              <a:lnSpc>
                <a:spcPct val="150000"/>
              </a:lnSpc>
            </a:pPr>
            <a:r>
              <a:rPr lang="zh-CN" altLang="en-US" sz="2800" dirty="0">
                <a:solidFill>
                  <a:schemeClr val="accent2"/>
                </a:solidFill>
              </a:rPr>
              <a:t>注意：本方法适用于可重集</a:t>
            </a:r>
          </a:p>
        </p:txBody>
      </p:sp>
      <p:sp>
        <p:nvSpPr>
          <p:cNvPr id="32" name="矩形 31">
            <a:extLst>
              <a:ext uri="{FF2B5EF4-FFF2-40B4-BE49-F238E27FC236}">
                <a16:creationId xmlns:a16="http://schemas.microsoft.com/office/drawing/2014/main" id="{64B61174-2AC1-449D-9926-D321AC4183DE}"/>
              </a:ext>
            </a:extLst>
          </p:cNvPr>
          <p:cNvSpPr/>
          <p:nvPr/>
        </p:nvSpPr>
        <p:spPr>
          <a:xfrm>
            <a:off x="656184" y="4272353"/>
            <a:ext cx="5439816" cy="2252027"/>
          </a:xfrm>
          <a:prstGeom prst="rect">
            <a:avLst/>
          </a:prstGeom>
        </p:spPr>
        <p:txBody>
          <a:bodyPr wrap="square">
            <a:spAutoFit/>
          </a:bodyPr>
          <a:lstStyle/>
          <a:p>
            <a:pPr>
              <a:lnSpc>
                <a:spcPct val="150000"/>
              </a:lnSpc>
            </a:pPr>
            <a:r>
              <a:rPr lang="en-US" altLang="zh-CN" sz="2400" b="1" dirty="0" err="1">
                <a:solidFill>
                  <a:schemeClr val="accent2"/>
                </a:solidFill>
              </a:rPr>
              <a:t>prev_permutation</a:t>
            </a:r>
            <a:r>
              <a:rPr lang="zh-CN" altLang="en-US" sz="2400" dirty="0"/>
              <a:t>函数与</a:t>
            </a:r>
            <a:r>
              <a:rPr lang="en-US" altLang="zh-CN" sz="2400" b="1" dirty="0" err="1">
                <a:solidFill>
                  <a:schemeClr val="accent2"/>
                </a:solidFill>
              </a:rPr>
              <a:t>next_permutation</a:t>
            </a:r>
            <a:r>
              <a:rPr lang="zh-CN" altLang="en-US" sz="2400" dirty="0"/>
              <a:t>相反，是生成给定序列的上一个较小的排列。二者原理相同，仅遍例顺序相反</a:t>
            </a:r>
          </a:p>
        </p:txBody>
      </p:sp>
      <p:sp>
        <p:nvSpPr>
          <p:cNvPr id="33" name="矩形 32">
            <a:extLst>
              <a:ext uri="{FF2B5EF4-FFF2-40B4-BE49-F238E27FC236}">
                <a16:creationId xmlns:a16="http://schemas.microsoft.com/office/drawing/2014/main" id="{35C60C93-5D2D-48D0-BABB-D0DF082BEFFC}"/>
              </a:ext>
            </a:extLst>
          </p:cNvPr>
          <p:cNvSpPr/>
          <p:nvPr/>
        </p:nvSpPr>
        <p:spPr>
          <a:xfrm>
            <a:off x="7025147" y="4363875"/>
            <a:ext cx="1760381" cy="218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Tree>
    <p:extLst>
      <p:ext uri="{BB962C8B-B14F-4D97-AF65-F5344CB8AC3E}">
        <p14:creationId xmlns:p14="http://schemas.microsoft.com/office/powerpoint/2010/main" val="369004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0" grpId="0" bldLvl="0" animBg="1"/>
      <p:bldP spid="3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extBox 2"/>
          <p:cNvSpPr txBox="1"/>
          <p:nvPr/>
        </p:nvSpPr>
        <p:spPr>
          <a:xfrm>
            <a:off x="4656667" y="2070076"/>
            <a:ext cx="2878667" cy="748988"/>
          </a:xfrm>
          <a:prstGeom prst="rect">
            <a:avLst/>
          </a:prstGeom>
          <a:noFill/>
          <a:ln>
            <a:noFill/>
          </a:ln>
        </p:spPr>
        <p:txBody>
          <a:bodyPr wrap="square" rtlCol="0">
            <a:spAutoFit/>
          </a:bodyPr>
          <a:lstStyle/>
          <a:p>
            <a:pPr algn="ctr"/>
            <a:r>
              <a:rPr lang="en-US" altLang="zh-CN" sz="4267" dirty="0">
                <a:latin typeface="Myriad Pro Light" pitchFamily="34" charset="0"/>
              </a:rPr>
              <a:t>Part three</a:t>
            </a:r>
            <a:endParaRPr lang="zh-CN" altLang="en-US" sz="4267" dirty="0">
              <a:latin typeface="Myriad Pro Light" pitchFamily="34" charset="0"/>
            </a:endParaRPr>
          </a:p>
        </p:txBody>
      </p:sp>
      <p:sp>
        <p:nvSpPr>
          <p:cNvPr id="5" name="矩形 4"/>
          <p:cNvSpPr/>
          <p:nvPr/>
        </p:nvSpPr>
        <p:spPr>
          <a:xfrm>
            <a:off x="3875314" y="3023989"/>
            <a:ext cx="4295964" cy="584775"/>
          </a:xfrm>
          <a:prstGeom prst="rect">
            <a:avLst/>
          </a:prstGeom>
          <a:ln>
            <a:noFill/>
          </a:ln>
        </p:spPr>
        <p:txBody>
          <a:bodyPr wrap="square">
            <a:spAutoFit/>
          </a:bodyPr>
          <a:lstStyle/>
          <a:p>
            <a:pPr algn="ctr"/>
            <a:r>
              <a:rPr lang="zh-CN" altLang="en-US" sz="3200" dirty="0">
                <a:latin typeface="+mn-ea"/>
              </a:rPr>
              <a:t>枚举子集</a:t>
            </a:r>
          </a:p>
        </p:txBody>
      </p:sp>
      <p:grpSp>
        <p:nvGrpSpPr>
          <p:cNvPr id="6" name="组合 5"/>
          <p:cNvGrpSpPr/>
          <p:nvPr/>
        </p:nvGrpSpPr>
        <p:grpSpPr>
          <a:xfrm>
            <a:off x="3875314" y="2444568"/>
            <a:ext cx="4295963" cy="871810"/>
            <a:chOff x="2906485" y="1833428"/>
            <a:chExt cx="3221971" cy="653859"/>
          </a:xfrm>
        </p:grpSpPr>
        <p:cxnSp>
          <p:nvCxnSpPr>
            <p:cNvPr id="7" name="肘形连接符 6"/>
            <p:cNvCxnSpPr>
              <a:cxnSpLocks/>
              <a:stCxn id="4" idx="3"/>
              <a:endCxn id="5" idx="3"/>
            </p:cNvCxnSpPr>
            <p:nvPr/>
          </p:nvCxnSpPr>
          <p:spPr>
            <a:xfrm>
              <a:off x="5651498" y="1833430"/>
              <a:ext cx="476958" cy="653857"/>
            </a:xfrm>
            <a:prstGeom prst="bentConnector3">
              <a:avLst>
                <a:gd name="adj1" fmla="val 135947"/>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cxnSpLocks/>
              <a:stCxn id="4" idx="1"/>
              <a:endCxn id="5" idx="1"/>
            </p:cNvCxnSpPr>
            <p:nvPr/>
          </p:nvCxnSpPr>
          <p:spPr>
            <a:xfrm rot="10800000" flipV="1">
              <a:off x="2906485" y="1833428"/>
              <a:ext cx="586014" cy="653856"/>
            </a:xfrm>
            <a:prstGeom prst="bentConnector3">
              <a:avLst>
                <a:gd name="adj1" fmla="val 129257"/>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extLst>
      <p:ext uri="{BB962C8B-B14F-4D97-AF65-F5344CB8AC3E}">
        <p14:creationId xmlns:p14="http://schemas.microsoft.com/office/powerpoint/2010/main" val="70835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202"/>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103"/>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4205"/>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4806"/>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DE16B13-3064-46E9-BC71-72028A575856}"/>
              </a:ext>
            </a:extLst>
          </p:cNvPr>
          <p:cNvGrpSpPr/>
          <p:nvPr/>
        </p:nvGrpSpPr>
        <p:grpSpPr>
          <a:xfrm>
            <a:off x="143922" y="223365"/>
            <a:ext cx="11887200" cy="307777"/>
            <a:chOff x="143922" y="775815"/>
            <a:chExt cx="11887200" cy="307777"/>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枚举子集</a:t>
              </a: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F1191F56-5CAB-406F-A15E-1D90035989ED}"/>
              </a:ext>
            </a:extLst>
          </p:cNvPr>
          <p:cNvSpPr txBox="1"/>
          <p:nvPr/>
        </p:nvSpPr>
        <p:spPr>
          <a:xfrm>
            <a:off x="143922" y="671985"/>
            <a:ext cx="2911642" cy="461665"/>
          </a:xfrm>
          <a:prstGeom prst="rect">
            <a:avLst/>
          </a:prstGeom>
          <a:noFill/>
        </p:spPr>
        <p:txBody>
          <a:bodyPr wrap="square" rtlCol="0">
            <a:spAutoFit/>
          </a:bodyPr>
          <a:lstStyle/>
          <a:p>
            <a:r>
              <a:rPr lang="zh-CN" altLang="en-US" sz="2400" dirty="0"/>
              <a:t>增量构造法</a:t>
            </a:r>
          </a:p>
        </p:txBody>
      </p:sp>
      <p:pic>
        <p:nvPicPr>
          <p:cNvPr id="8" name="图片 7">
            <a:extLst>
              <a:ext uri="{FF2B5EF4-FFF2-40B4-BE49-F238E27FC236}">
                <a16:creationId xmlns:a16="http://schemas.microsoft.com/office/drawing/2014/main" id="{2621E2FE-BB79-4388-9239-ACB444915D91}"/>
              </a:ext>
            </a:extLst>
          </p:cNvPr>
          <p:cNvPicPr>
            <a:picLocks noChangeAspect="1"/>
          </p:cNvPicPr>
          <p:nvPr/>
        </p:nvPicPr>
        <p:blipFill>
          <a:blip r:embed="rId4"/>
          <a:stretch>
            <a:fillRect/>
          </a:stretch>
        </p:blipFill>
        <p:spPr>
          <a:xfrm>
            <a:off x="1790243" y="671985"/>
            <a:ext cx="8553450" cy="5962650"/>
          </a:xfrm>
          <a:prstGeom prst="rect">
            <a:avLst/>
          </a:prstGeom>
        </p:spPr>
      </p:pic>
    </p:spTree>
    <p:extLst>
      <p:ext uri="{BB962C8B-B14F-4D97-AF65-F5344CB8AC3E}">
        <p14:creationId xmlns:p14="http://schemas.microsoft.com/office/powerpoint/2010/main" val="1817628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DE16B13-3064-46E9-BC71-72028A575856}"/>
              </a:ext>
            </a:extLst>
          </p:cNvPr>
          <p:cNvGrpSpPr/>
          <p:nvPr/>
        </p:nvGrpSpPr>
        <p:grpSpPr>
          <a:xfrm>
            <a:off x="143922" y="223365"/>
            <a:ext cx="11887200" cy="307777"/>
            <a:chOff x="143922" y="775815"/>
            <a:chExt cx="11887200" cy="307777"/>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枚举子集</a:t>
              </a: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F1191F56-5CAB-406F-A15E-1D90035989ED}"/>
              </a:ext>
            </a:extLst>
          </p:cNvPr>
          <p:cNvSpPr txBox="1"/>
          <p:nvPr/>
        </p:nvSpPr>
        <p:spPr>
          <a:xfrm>
            <a:off x="334422" y="642880"/>
            <a:ext cx="2911642" cy="461665"/>
          </a:xfrm>
          <a:prstGeom prst="rect">
            <a:avLst/>
          </a:prstGeom>
          <a:noFill/>
        </p:spPr>
        <p:txBody>
          <a:bodyPr wrap="square" rtlCol="0">
            <a:spAutoFit/>
          </a:bodyPr>
          <a:lstStyle/>
          <a:p>
            <a:r>
              <a:rPr lang="zh-CN" altLang="en-US" sz="2400" dirty="0"/>
              <a:t>增量构造法</a:t>
            </a:r>
          </a:p>
        </p:txBody>
      </p:sp>
      <p:pic>
        <p:nvPicPr>
          <p:cNvPr id="3" name="图片 2">
            <a:extLst>
              <a:ext uri="{FF2B5EF4-FFF2-40B4-BE49-F238E27FC236}">
                <a16:creationId xmlns:a16="http://schemas.microsoft.com/office/drawing/2014/main" id="{1D4C565E-09B9-41B0-B2FE-AC943ABE5821}"/>
              </a:ext>
            </a:extLst>
          </p:cNvPr>
          <p:cNvPicPr>
            <a:picLocks noChangeAspect="1"/>
          </p:cNvPicPr>
          <p:nvPr/>
        </p:nvPicPr>
        <p:blipFill>
          <a:blip r:embed="rId4"/>
          <a:stretch>
            <a:fillRect/>
          </a:stretch>
        </p:blipFill>
        <p:spPr>
          <a:xfrm>
            <a:off x="334422" y="1123950"/>
            <a:ext cx="11696700" cy="5734050"/>
          </a:xfrm>
          <a:prstGeom prst="rect">
            <a:avLst/>
          </a:prstGeom>
        </p:spPr>
      </p:pic>
    </p:spTree>
    <p:extLst>
      <p:ext uri="{BB962C8B-B14F-4D97-AF65-F5344CB8AC3E}">
        <p14:creationId xmlns:p14="http://schemas.microsoft.com/office/powerpoint/2010/main" val="211093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extBox 2"/>
          <p:cNvSpPr txBox="1"/>
          <p:nvPr/>
        </p:nvSpPr>
        <p:spPr>
          <a:xfrm>
            <a:off x="4656667" y="2070076"/>
            <a:ext cx="2878667" cy="748988"/>
          </a:xfrm>
          <a:prstGeom prst="rect">
            <a:avLst/>
          </a:prstGeom>
          <a:noFill/>
          <a:ln>
            <a:noFill/>
          </a:ln>
        </p:spPr>
        <p:txBody>
          <a:bodyPr wrap="square" rtlCol="0">
            <a:spAutoFit/>
          </a:bodyPr>
          <a:lstStyle/>
          <a:p>
            <a:pPr algn="ctr"/>
            <a:r>
              <a:rPr lang="en-US" altLang="zh-CN" sz="4267" dirty="0">
                <a:latin typeface="Myriad Pro Light" pitchFamily="34" charset="0"/>
              </a:rPr>
              <a:t>Part one</a:t>
            </a:r>
            <a:endParaRPr lang="zh-CN" altLang="en-US" sz="4267" dirty="0">
              <a:latin typeface="Myriad Pro Light" pitchFamily="34" charset="0"/>
            </a:endParaRPr>
          </a:p>
        </p:txBody>
      </p:sp>
      <p:sp>
        <p:nvSpPr>
          <p:cNvPr id="5" name="矩形 4"/>
          <p:cNvSpPr/>
          <p:nvPr/>
        </p:nvSpPr>
        <p:spPr>
          <a:xfrm>
            <a:off x="3875314" y="3023989"/>
            <a:ext cx="4295964" cy="584775"/>
          </a:xfrm>
          <a:prstGeom prst="rect">
            <a:avLst/>
          </a:prstGeom>
          <a:ln>
            <a:noFill/>
          </a:ln>
        </p:spPr>
        <p:txBody>
          <a:bodyPr wrap="square">
            <a:spAutoFit/>
          </a:bodyPr>
          <a:lstStyle/>
          <a:p>
            <a:pPr algn="ctr"/>
            <a:r>
              <a:rPr lang="zh-CN" altLang="en-US" sz="3200" dirty="0">
                <a:latin typeface="+mn-ea"/>
              </a:rPr>
              <a:t>简单枚举</a:t>
            </a:r>
          </a:p>
        </p:txBody>
      </p:sp>
      <p:grpSp>
        <p:nvGrpSpPr>
          <p:cNvPr id="6" name="组合 5"/>
          <p:cNvGrpSpPr/>
          <p:nvPr/>
        </p:nvGrpSpPr>
        <p:grpSpPr>
          <a:xfrm>
            <a:off x="3875314" y="2444568"/>
            <a:ext cx="4295963" cy="871810"/>
            <a:chOff x="2906485" y="1833428"/>
            <a:chExt cx="3221971" cy="653859"/>
          </a:xfrm>
        </p:grpSpPr>
        <p:cxnSp>
          <p:nvCxnSpPr>
            <p:cNvPr id="7" name="肘形连接符 6"/>
            <p:cNvCxnSpPr>
              <a:cxnSpLocks/>
              <a:stCxn id="4" idx="3"/>
              <a:endCxn id="5" idx="3"/>
            </p:cNvCxnSpPr>
            <p:nvPr/>
          </p:nvCxnSpPr>
          <p:spPr>
            <a:xfrm>
              <a:off x="5651498" y="1833430"/>
              <a:ext cx="476958" cy="653857"/>
            </a:xfrm>
            <a:prstGeom prst="bentConnector3">
              <a:avLst>
                <a:gd name="adj1" fmla="val 135947"/>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cxnSpLocks/>
              <a:stCxn id="4" idx="1"/>
              <a:endCxn id="5" idx="1"/>
            </p:cNvCxnSpPr>
            <p:nvPr/>
          </p:nvCxnSpPr>
          <p:spPr>
            <a:xfrm rot="10800000" flipV="1">
              <a:off x="2906485" y="1833428"/>
              <a:ext cx="586014" cy="653856"/>
            </a:xfrm>
            <a:prstGeom prst="bentConnector3">
              <a:avLst>
                <a:gd name="adj1" fmla="val 129257"/>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extLst>
      <p:ext uri="{BB962C8B-B14F-4D97-AF65-F5344CB8AC3E}">
        <p14:creationId xmlns:p14="http://schemas.microsoft.com/office/powerpoint/2010/main" val="6992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202"/>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103"/>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4205"/>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4806"/>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DE16B13-3064-46E9-BC71-72028A575856}"/>
              </a:ext>
            </a:extLst>
          </p:cNvPr>
          <p:cNvGrpSpPr/>
          <p:nvPr/>
        </p:nvGrpSpPr>
        <p:grpSpPr>
          <a:xfrm>
            <a:off x="143922" y="223365"/>
            <a:ext cx="11887200" cy="307777"/>
            <a:chOff x="143922" y="775815"/>
            <a:chExt cx="11887200" cy="307777"/>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枚举子集</a:t>
              </a: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8" name="标题 1">
            <a:extLst>
              <a:ext uri="{FF2B5EF4-FFF2-40B4-BE49-F238E27FC236}">
                <a16:creationId xmlns:a16="http://schemas.microsoft.com/office/drawing/2014/main" id="{3A9C67F5-641D-48BD-985E-25543FA986F1}"/>
              </a:ext>
            </a:extLst>
          </p:cNvPr>
          <p:cNvSpPr txBox="1">
            <a:spLocks/>
          </p:cNvSpPr>
          <p:nvPr/>
        </p:nvSpPr>
        <p:spPr>
          <a:xfrm>
            <a:off x="638620" y="683433"/>
            <a:ext cx="5645640" cy="6433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位向量法</a:t>
            </a:r>
            <a:endParaRPr lang="zh-CN" altLang="en-US" sz="3600" dirty="0"/>
          </a:p>
        </p:txBody>
      </p:sp>
      <p:sp>
        <p:nvSpPr>
          <p:cNvPr id="9" name="内容占位符 2">
            <a:extLst>
              <a:ext uri="{FF2B5EF4-FFF2-40B4-BE49-F238E27FC236}">
                <a16:creationId xmlns:a16="http://schemas.microsoft.com/office/drawing/2014/main" id="{B153D0E1-3987-48D1-BA16-7C45764D467B}"/>
              </a:ext>
            </a:extLst>
          </p:cNvPr>
          <p:cNvSpPr txBox="1">
            <a:spLocks/>
          </p:cNvSpPr>
          <p:nvPr/>
        </p:nvSpPr>
        <p:spPr>
          <a:xfrm>
            <a:off x="452781" y="1648495"/>
            <a:ext cx="5112913" cy="48870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Light" panose="020B0502040204020203" pitchFamily="34" charset="-122"/>
                <a:ea typeface="微软雅黑 Light" panose="020B0502040204020203" pitchFamily="34" charset="-122"/>
              </a:rPr>
              <a:t>思路：</a:t>
            </a:r>
            <a:r>
              <a:rPr lang="en-US" altLang="zh-CN" sz="2400" dirty="0">
                <a:latin typeface="微软雅黑 Light" panose="020B0502040204020203" pitchFamily="34" charset="-122"/>
                <a:ea typeface="微软雅黑 Light" panose="020B0502040204020203" pitchFamily="34" charset="-122"/>
              </a:rPr>
              <a:t>1</a:t>
            </a:r>
            <a:r>
              <a:rPr lang="zh-CN" altLang="en-US" sz="2400" dirty="0">
                <a:latin typeface="微软雅黑 Light" panose="020B0502040204020203" pitchFamily="34" charset="-122"/>
                <a:ea typeface="微软雅黑 Light" panose="020B0502040204020203" pitchFamily="34" charset="-122"/>
              </a:rPr>
              <a:t>个容量为</a:t>
            </a:r>
            <a:r>
              <a:rPr lang="en-US" altLang="zh-CN" sz="2400" dirty="0">
                <a:latin typeface="微软雅黑 Light" panose="020B0502040204020203" pitchFamily="34" charset="-122"/>
                <a:ea typeface="微软雅黑 Light" panose="020B0502040204020203" pitchFamily="34" charset="-122"/>
              </a:rPr>
              <a:t>N</a:t>
            </a:r>
            <a:r>
              <a:rPr lang="zh-CN" altLang="en-US" sz="2400" dirty="0">
                <a:latin typeface="微软雅黑 Light" panose="020B0502040204020203" pitchFamily="34" charset="-122"/>
                <a:ea typeface="微软雅黑 Light" panose="020B0502040204020203" pitchFamily="34" charset="-122"/>
              </a:rPr>
              <a:t>的集合，每个位置</a:t>
            </a:r>
            <a:r>
              <a:rPr lang="en-US" altLang="zh-CN" sz="2400" dirty="0">
                <a:latin typeface="微软雅黑 Light" panose="020B0502040204020203" pitchFamily="34" charset="-122"/>
                <a:ea typeface="微软雅黑 Light" panose="020B0502040204020203" pitchFamily="34" charset="-122"/>
              </a:rPr>
              <a:t>0~N-1</a:t>
            </a:r>
            <a:r>
              <a:rPr lang="zh-CN" altLang="en-US" sz="2400" dirty="0">
                <a:latin typeface="微软雅黑 Light" panose="020B0502040204020203" pitchFamily="34" charset="-122"/>
                <a:ea typeface="微软雅黑 Light" panose="020B0502040204020203" pitchFamily="34" charset="-122"/>
              </a:rPr>
              <a:t>，对于每个子集，要么被选中，要么没被选中。枚举每一个位置的状态，可得到各种子集。</a:t>
            </a:r>
            <a:endParaRPr lang="en-US" altLang="zh-CN" sz="2400" dirty="0">
              <a:latin typeface="微软雅黑 Light" panose="020B0502040204020203" pitchFamily="34" charset="-122"/>
              <a:ea typeface="微软雅黑 Light" panose="020B0502040204020203" pitchFamily="34" charset="-122"/>
            </a:endParaRPr>
          </a:p>
          <a:p>
            <a:pPr>
              <a:lnSpc>
                <a:spcPct val="150000"/>
              </a:lnSpc>
            </a:pPr>
            <a:endParaRPr lang="en-US" altLang="zh-CN" sz="2400" dirty="0">
              <a:latin typeface="微软雅黑 Light" panose="020B0502040204020203" pitchFamily="34" charset="-122"/>
              <a:ea typeface="微软雅黑 Light" panose="020B0502040204020203" pitchFamily="34" charset="-122"/>
            </a:endParaRPr>
          </a:p>
          <a:p>
            <a:pPr marL="0" indent="0">
              <a:buNone/>
            </a:pPr>
            <a:br>
              <a:rPr lang="zh-CN" altLang="en-US" dirty="0"/>
            </a:br>
            <a:endParaRPr lang="zh-CN" altLang="en-US" sz="2400" dirty="0"/>
          </a:p>
        </p:txBody>
      </p:sp>
      <p:pic>
        <p:nvPicPr>
          <p:cNvPr id="10" name="图片 9">
            <a:extLst>
              <a:ext uri="{FF2B5EF4-FFF2-40B4-BE49-F238E27FC236}">
                <a16:creationId xmlns:a16="http://schemas.microsoft.com/office/drawing/2014/main" id="{520FCF50-79DE-4BC1-997C-673C30EA1D46}"/>
              </a:ext>
            </a:extLst>
          </p:cNvPr>
          <p:cNvPicPr>
            <a:picLocks noChangeAspect="1"/>
          </p:cNvPicPr>
          <p:nvPr/>
        </p:nvPicPr>
        <p:blipFill>
          <a:blip r:embed="rId4"/>
          <a:stretch>
            <a:fillRect/>
          </a:stretch>
        </p:blipFill>
        <p:spPr>
          <a:xfrm>
            <a:off x="5914976" y="683433"/>
            <a:ext cx="5860873" cy="5630075"/>
          </a:xfrm>
          <a:prstGeom prst="rect">
            <a:avLst/>
          </a:prstGeom>
        </p:spPr>
      </p:pic>
      <p:sp>
        <p:nvSpPr>
          <p:cNvPr id="11" name="标题 1">
            <a:extLst>
              <a:ext uri="{FF2B5EF4-FFF2-40B4-BE49-F238E27FC236}">
                <a16:creationId xmlns:a16="http://schemas.microsoft.com/office/drawing/2014/main" id="{B222C16A-7F31-421B-809B-DE94D45AD164}"/>
              </a:ext>
            </a:extLst>
          </p:cNvPr>
          <p:cNvSpPr txBox="1">
            <a:spLocks/>
          </p:cNvSpPr>
          <p:nvPr/>
        </p:nvSpPr>
        <p:spPr>
          <a:xfrm>
            <a:off x="9422134" y="4182156"/>
            <a:ext cx="2734246" cy="7678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dirty="0">
                <a:solidFill>
                  <a:srgbClr val="FF0000"/>
                </a:solidFill>
              </a:rPr>
              <a:t>输出包含空集</a:t>
            </a:r>
          </a:p>
        </p:txBody>
      </p:sp>
    </p:spTree>
    <p:extLst>
      <p:ext uri="{BB962C8B-B14F-4D97-AF65-F5344CB8AC3E}">
        <p14:creationId xmlns:p14="http://schemas.microsoft.com/office/powerpoint/2010/main" val="411075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1931B9E-209D-4655-9913-9629623A554F}"/>
              </a:ext>
            </a:extLst>
          </p:cNvPr>
          <p:cNvPicPr>
            <a:picLocks noChangeAspect="1"/>
          </p:cNvPicPr>
          <p:nvPr/>
        </p:nvPicPr>
        <p:blipFill>
          <a:blip r:embed="rId4"/>
          <a:stretch>
            <a:fillRect/>
          </a:stretch>
        </p:blipFill>
        <p:spPr>
          <a:xfrm>
            <a:off x="109537" y="1609725"/>
            <a:ext cx="11972925" cy="5248275"/>
          </a:xfrm>
          <a:prstGeom prst="rect">
            <a:avLst/>
          </a:prstGeom>
        </p:spPr>
      </p:pic>
      <p:grpSp>
        <p:nvGrpSpPr>
          <p:cNvPr id="14" name="组合 13">
            <a:extLst>
              <a:ext uri="{FF2B5EF4-FFF2-40B4-BE49-F238E27FC236}">
                <a16:creationId xmlns:a16="http://schemas.microsoft.com/office/drawing/2014/main" id="{ADE16B13-3064-46E9-BC71-72028A575856}"/>
              </a:ext>
            </a:extLst>
          </p:cNvPr>
          <p:cNvGrpSpPr/>
          <p:nvPr/>
        </p:nvGrpSpPr>
        <p:grpSpPr>
          <a:xfrm>
            <a:off x="143922" y="192588"/>
            <a:ext cx="11887200" cy="369332"/>
            <a:chOff x="143922" y="745038"/>
            <a:chExt cx="11887200" cy="369332"/>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45038"/>
              <a:ext cx="2751619"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4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枚举子集：二进制法</a:t>
              </a: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9" name="内容占位符 2">
            <a:extLst>
              <a:ext uri="{FF2B5EF4-FFF2-40B4-BE49-F238E27FC236}">
                <a16:creationId xmlns:a16="http://schemas.microsoft.com/office/drawing/2014/main" id="{2B423CBB-3761-4BE0-995D-5A131342671E}"/>
              </a:ext>
            </a:extLst>
          </p:cNvPr>
          <p:cNvSpPr txBox="1">
            <a:spLocks/>
          </p:cNvSpPr>
          <p:nvPr/>
        </p:nvSpPr>
        <p:spPr>
          <a:xfrm>
            <a:off x="0" y="620790"/>
            <a:ext cx="11528612" cy="48870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latin typeface="微软雅黑 Light" panose="020B0502040204020203" pitchFamily="34" charset="-122"/>
                <a:ea typeface="微软雅黑 Light" panose="020B0502040204020203" pitchFamily="34" charset="-122"/>
              </a:rPr>
              <a:t>思路：类似于位向量法，同样也是枚举各个位置的状态，但这次用二进制表示，二进制长度为</a:t>
            </a:r>
            <a:r>
              <a:rPr lang="en-US" altLang="zh-CN" sz="2000" dirty="0">
                <a:latin typeface="微软雅黑 Light" panose="020B0502040204020203" pitchFamily="34" charset="-122"/>
                <a:ea typeface="微软雅黑 Light" panose="020B0502040204020203" pitchFamily="34" charset="-122"/>
              </a:rPr>
              <a:t>N</a:t>
            </a:r>
            <a:r>
              <a:rPr lang="zh-CN" altLang="en-US" sz="2000" dirty="0">
                <a:latin typeface="微软雅黑 Light" panose="020B0502040204020203" pitchFamily="34" charset="-122"/>
                <a:ea typeface="微软雅黑 Light" panose="020B0502040204020203" pitchFamily="34" charset="-122"/>
              </a:rPr>
              <a:t>，与原集合大小相同。二进制的第 </a:t>
            </a:r>
            <a:r>
              <a:rPr lang="en-US" altLang="zh-CN" sz="2000" dirty="0" err="1">
                <a:latin typeface="微软雅黑 Light" panose="020B0502040204020203" pitchFamily="34" charset="-122"/>
                <a:ea typeface="微软雅黑 Light" panose="020B0502040204020203" pitchFamily="34" charset="-122"/>
              </a:rPr>
              <a:t>i</a:t>
            </a:r>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位代表原集合中的第 </a:t>
            </a:r>
            <a:r>
              <a:rPr lang="en-US" altLang="zh-CN" sz="2000" dirty="0" err="1">
                <a:latin typeface="微软雅黑 Light" panose="020B0502040204020203" pitchFamily="34" charset="-122"/>
                <a:ea typeface="微软雅黑 Light" panose="020B0502040204020203" pitchFamily="34" charset="-122"/>
              </a:rPr>
              <a:t>i</a:t>
            </a:r>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位是否被选中，枚举各种情况。</a:t>
            </a:r>
          </a:p>
          <a:p>
            <a:pPr>
              <a:lnSpc>
                <a:spcPct val="150000"/>
              </a:lnSpc>
            </a:pPr>
            <a:endParaRPr lang="zh-CN" altLang="en-US" sz="2000" dirty="0"/>
          </a:p>
        </p:txBody>
      </p:sp>
    </p:spTree>
    <p:extLst>
      <p:ext uri="{BB962C8B-B14F-4D97-AF65-F5344CB8AC3E}">
        <p14:creationId xmlns:p14="http://schemas.microsoft.com/office/powerpoint/2010/main" val="151918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4656667" y="2070076"/>
            <a:ext cx="2878667" cy="748988"/>
          </a:xfrm>
          <a:prstGeom prst="rect">
            <a:avLst/>
          </a:prstGeom>
          <a:noFill/>
          <a:ln>
            <a:noFill/>
          </a:ln>
        </p:spPr>
        <p:txBody>
          <a:bodyPr wrap="square" rtlCol="0">
            <a:spAutoFit/>
          </a:bodyPr>
          <a:lstStyle/>
          <a:p>
            <a:pPr algn="ctr"/>
            <a:r>
              <a:rPr lang="en-US" altLang="zh-CN" sz="4267" dirty="0">
                <a:latin typeface="Myriad Pro Light" pitchFamily="34" charset="0"/>
              </a:rPr>
              <a:t>Part five</a:t>
            </a:r>
            <a:endParaRPr lang="zh-CN" altLang="en-US" sz="4267" dirty="0">
              <a:latin typeface="Myriad Pro Light" pitchFamily="34" charset="0"/>
            </a:endParaRPr>
          </a:p>
        </p:txBody>
      </p:sp>
      <p:sp>
        <p:nvSpPr>
          <p:cNvPr id="5" name="矩形 4"/>
          <p:cNvSpPr/>
          <p:nvPr/>
        </p:nvSpPr>
        <p:spPr>
          <a:xfrm>
            <a:off x="3875314" y="3023989"/>
            <a:ext cx="4295964" cy="584775"/>
          </a:xfrm>
          <a:prstGeom prst="rect">
            <a:avLst/>
          </a:prstGeom>
          <a:ln>
            <a:noFill/>
          </a:ln>
        </p:spPr>
        <p:txBody>
          <a:bodyPr wrap="square">
            <a:spAutoFit/>
          </a:bodyPr>
          <a:lstStyle/>
          <a:p>
            <a:pPr algn="ctr"/>
            <a:r>
              <a:rPr lang="zh-CN" altLang="en-US" sz="3200" dirty="0">
                <a:latin typeface="+mn-ea"/>
              </a:rPr>
              <a:t>四皇后</a:t>
            </a:r>
          </a:p>
        </p:txBody>
      </p:sp>
      <p:grpSp>
        <p:nvGrpSpPr>
          <p:cNvPr id="6" name="组合 5"/>
          <p:cNvGrpSpPr/>
          <p:nvPr/>
        </p:nvGrpSpPr>
        <p:grpSpPr>
          <a:xfrm>
            <a:off x="3875314" y="2444568"/>
            <a:ext cx="4295963" cy="871810"/>
            <a:chOff x="2906485" y="1833428"/>
            <a:chExt cx="3221971" cy="653859"/>
          </a:xfrm>
        </p:grpSpPr>
        <p:cxnSp>
          <p:nvCxnSpPr>
            <p:cNvPr id="7" name="肘形连接符 6"/>
            <p:cNvCxnSpPr>
              <a:cxnSpLocks/>
              <a:stCxn id="4" idx="3"/>
              <a:endCxn id="5" idx="3"/>
            </p:cNvCxnSpPr>
            <p:nvPr/>
          </p:nvCxnSpPr>
          <p:spPr>
            <a:xfrm>
              <a:off x="5651498" y="1833430"/>
              <a:ext cx="476958" cy="653857"/>
            </a:xfrm>
            <a:prstGeom prst="bentConnector3">
              <a:avLst>
                <a:gd name="adj1" fmla="val 135947"/>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cxnSpLocks/>
              <a:stCxn id="4" idx="1"/>
              <a:endCxn id="5" idx="1"/>
            </p:cNvCxnSpPr>
            <p:nvPr/>
          </p:nvCxnSpPr>
          <p:spPr>
            <a:xfrm rot="10800000" flipV="1">
              <a:off x="2906485" y="1833428"/>
              <a:ext cx="586014" cy="653856"/>
            </a:xfrm>
            <a:prstGeom prst="bentConnector3">
              <a:avLst>
                <a:gd name="adj1" fmla="val 129257"/>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extLst>
      <p:ext uri="{BB962C8B-B14F-4D97-AF65-F5344CB8AC3E}">
        <p14:creationId xmlns:p14="http://schemas.microsoft.com/office/powerpoint/2010/main" val="140112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202"/>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103"/>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4205"/>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4806"/>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DE16B13-3064-46E9-BC71-72028A575856}"/>
              </a:ext>
            </a:extLst>
          </p:cNvPr>
          <p:cNvGrpSpPr/>
          <p:nvPr/>
        </p:nvGrpSpPr>
        <p:grpSpPr>
          <a:xfrm>
            <a:off x="143922" y="223365"/>
            <a:ext cx="11887200" cy="307777"/>
            <a:chOff x="143922" y="775815"/>
            <a:chExt cx="11887200" cy="307777"/>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9" name="内容占位符 2">
            <a:extLst>
              <a:ext uri="{FF2B5EF4-FFF2-40B4-BE49-F238E27FC236}">
                <a16:creationId xmlns:a16="http://schemas.microsoft.com/office/drawing/2014/main" id="{47B78620-1F17-4167-86CF-7CDE039472DB}"/>
              </a:ext>
            </a:extLst>
          </p:cNvPr>
          <p:cNvSpPr txBox="1">
            <a:spLocks/>
          </p:cNvSpPr>
          <p:nvPr/>
        </p:nvSpPr>
        <p:spPr>
          <a:xfrm>
            <a:off x="1369207" y="1049619"/>
            <a:ext cx="9457899" cy="41233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t>在</a:t>
            </a:r>
            <a:r>
              <a:rPr lang="en-US" altLang="zh-CN" sz="2400" dirty="0"/>
              <a:t>4</a:t>
            </a:r>
            <a:r>
              <a:rPr lang="en-US" altLang="zh-CN" sz="2400" dirty="0">
                <a:sym typeface="Wingdings 2" panose="05020102010507070707" pitchFamily="18" charset="2"/>
              </a:rPr>
              <a:t>4</a:t>
            </a:r>
            <a:r>
              <a:rPr lang="zh-CN" altLang="en-US" sz="2400" dirty="0">
                <a:sym typeface="Wingdings 2" panose="05020102010507070707" pitchFamily="18" charset="2"/>
              </a:rPr>
              <a:t>的棋盘上放置</a:t>
            </a:r>
            <a:r>
              <a:rPr lang="en-US" altLang="zh-CN" sz="2400" dirty="0">
                <a:sym typeface="Wingdings 2" panose="05020102010507070707" pitchFamily="18" charset="2"/>
              </a:rPr>
              <a:t>4</a:t>
            </a:r>
            <a:r>
              <a:rPr lang="zh-CN" altLang="en-US" sz="2400" dirty="0">
                <a:sym typeface="Wingdings 2" panose="05020102010507070707" pitchFamily="18" charset="2"/>
              </a:rPr>
              <a:t>个皇后，使得它们互不攻击，此时每个皇后的攻击范围为同行同列和同对角线，要求找出所有解，如图所示。</a:t>
            </a:r>
            <a:endParaRPr lang="zh-CN" altLang="en-US" sz="2400" dirty="0"/>
          </a:p>
        </p:txBody>
      </p:sp>
      <p:pic>
        <p:nvPicPr>
          <p:cNvPr id="10" name="图片 9">
            <a:extLst>
              <a:ext uri="{FF2B5EF4-FFF2-40B4-BE49-F238E27FC236}">
                <a16:creationId xmlns:a16="http://schemas.microsoft.com/office/drawing/2014/main" id="{A71C6E0E-CE6A-4DED-AC95-BCEB7E2E9585}"/>
              </a:ext>
            </a:extLst>
          </p:cNvPr>
          <p:cNvPicPr>
            <a:picLocks noChangeAspect="1"/>
          </p:cNvPicPr>
          <p:nvPr/>
        </p:nvPicPr>
        <p:blipFill>
          <a:blip r:embed="rId4"/>
          <a:stretch>
            <a:fillRect/>
          </a:stretch>
        </p:blipFill>
        <p:spPr>
          <a:xfrm>
            <a:off x="2403331" y="2737286"/>
            <a:ext cx="2659670" cy="2435698"/>
          </a:xfrm>
          <a:prstGeom prst="rect">
            <a:avLst/>
          </a:prstGeom>
        </p:spPr>
      </p:pic>
      <p:pic>
        <p:nvPicPr>
          <p:cNvPr id="11" name="图片 10">
            <a:extLst>
              <a:ext uri="{FF2B5EF4-FFF2-40B4-BE49-F238E27FC236}">
                <a16:creationId xmlns:a16="http://schemas.microsoft.com/office/drawing/2014/main" id="{A9479729-5810-4B28-8CBF-90C8FBEC6332}"/>
              </a:ext>
            </a:extLst>
          </p:cNvPr>
          <p:cNvPicPr>
            <a:picLocks noChangeAspect="1"/>
          </p:cNvPicPr>
          <p:nvPr/>
        </p:nvPicPr>
        <p:blipFill>
          <a:blip r:embed="rId5"/>
          <a:stretch>
            <a:fillRect/>
          </a:stretch>
        </p:blipFill>
        <p:spPr>
          <a:xfrm>
            <a:off x="6329123" y="2737286"/>
            <a:ext cx="2658390" cy="2435698"/>
          </a:xfrm>
          <a:prstGeom prst="rect">
            <a:avLst/>
          </a:prstGeom>
        </p:spPr>
      </p:pic>
      <p:sp>
        <p:nvSpPr>
          <p:cNvPr id="12" name="矩形 11">
            <a:extLst>
              <a:ext uri="{FF2B5EF4-FFF2-40B4-BE49-F238E27FC236}">
                <a16:creationId xmlns:a16="http://schemas.microsoft.com/office/drawing/2014/main" id="{2FE81E74-729A-42B8-9292-E9CB4711476F}"/>
              </a:ext>
            </a:extLst>
          </p:cNvPr>
          <p:cNvSpPr/>
          <p:nvPr/>
        </p:nvSpPr>
        <p:spPr>
          <a:xfrm>
            <a:off x="1814211" y="5300897"/>
            <a:ext cx="3837910" cy="461665"/>
          </a:xfrm>
          <a:prstGeom prst="rect">
            <a:avLst/>
          </a:prstGeom>
        </p:spPr>
        <p:txBody>
          <a:bodyPr wrap="none">
            <a:spAutoFit/>
          </a:bodyPr>
          <a:lstStyle/>
          <a:p>
            <a:r>
              <a:rPr lang="en-US" altLang="zh-CN" sz="2400" dirty="0"/>
              <a:t>Q</a:t>
            </a:r>
            <a:r>
              <a:rPr lang="zh-CN" altLang="en-US" sz="2400" dirty="0"/>
              <a:t>能攻击的范围用灰色填充</a:t>
            </a:r>
          </a:p>
        </p:txBody>
      </p:sp>
      <p:sp>
        <p:nvSpPr>
          <p:cNvPr id="13" name="矩形 12">
            <a:extLst>
              <a:ext uri="{FF2B5EF4-FFF2-40B4-BE49-F238E27FC236}">
                <a16:creationId xmlns:a16="http://schemas.microsoft.com/office/drawing/2014/main" id="{E7CFDB2C-CB52-448E-B411-F3079401B48A}"/>
              </a:ext>
            </a:extLst>
          </p:cNvPr>
          <p:cNvSpPr/>
          <p:nvPr/>
        </p:nvSpPr>
        <p:spPr>
          <a:xfrm>
            <a:off x="5873214" y="5288991"/>
            <a:ext cx="3570208" cy="461665"/>
          </a:xfrm>
          <a:prstGeom prst="rect">
            <a:avLst/>
          </a:prstGeom>
        </p:spPr>
        <p:txBody>
          <a:bodyPr wrap="none">
            <a:spAutoFit/>
          </a:bodyPr>
          <a:lstStyle/>
          <a:p>
            <a:r>
              <a:rPr lang="zh-CN" altLang="en-US" sz="2400" dirty="0"/>
              <a:t>满足条件的一种放置方法</a:t>
            </a:r>
          </a:p>
        </p:txBody>
      </p:sp>
      <p:cxnSp>
        <p:nvCxnSpPr>
          <p:cNvPr id="18" name="直接连接符 17">
            <a:extLst>
              <a:ext uri="{FF2B5EF4-FFF2-40B4-BE49-F238E27FC236}">
                <a16:creationId xmlns:a16="http://schemas.microsoft.com/office/drawing/2014/main" id="{1122BE1F-DC6F-412C-9328-232E01FD7676}"/>
              </a:ext>
            </a:extLst>
          </p:cNvPr>
          <p:cNvCxnSpPr/>
          <p:nvPr/>
        </p:nvCxnSpPr>
        <p:spPr>
          <a:xfrm flipV="1">
            <a:off x="2403331" y="2905607"/>
            <a:ext cx="1860924" cy="159698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1E6BBF6-8674-49B3-AC4D-DBB4900C94FE}"/>
              </a:ext>
            </a:extLst>
          </p:cNvPr>
          <p:cNvCxnSpPr/>
          <p:nvPr/>
        </p:nvCxnSpPr>
        <p:spPr>
          <a:xfrm>
            <a:off x="2628639" y="3652581"/>
            <a:ext cx="217559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23D5044-F03E-490B-B309-DCFA6ACC3033}"/>
              </a:ext>
            </a:extLst>
          </p:cNvPr>
          <p:cNvCxnSpPr/>
          <p:nvPr/>
        </p:nvCxnSpPr>
        <p:spPr>
          <a:xfrm flipV="1">
            <a:off x="3452886" y="2905607"/>
            <a:ext cx="0" cy="21250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534EE44-102B-42FC-A46A-8E532C462DC0}"/>
              </a:ext>
            </a:extLst>
          </p:cNvPr>
          <p:cNvCxnSpPr/>
          <p:nvPr/>
        </p:nvCxnSpPr>
        <p:spPr>
          <a:xfrm>
            <a:off x="2628639" y="2995761"/>
            <a:ext cx="2220239" cy="19374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58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DE16B13-3064-46E9-BC71-72028A575856}"/>
              </a:ext>
            </a:extLst>
          </p:cNvPr>
          <p:cNvGrpSpPr/>
          <p:nvPr/>
        </p:nvGrpSpPr>
        <p:grpSpPr>
          <a:xfrm>
            <a:off x="143922" y="223365"/>
            <a:ext cx="11887200" cy="307777"/>
            <a:chOff x="143922" y="775815"/>
            <a:chExt cx="11887200" cy="307777"/>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77BEF009-8C7A-4B46-9B94-BB75CD77A970}"/>
                  </a:ext>
                </a:extLst>
              </p:cNvPr>
              <p:cNvSpPr txBox="1">
                <a:spLocks/>
              </p:cNvSpPr>
              <p:nvPr/>
            </p:nvSpPr>
            <p:spPr>
              <a:xfrm>
                <a:off x="1372139" y="821407"/>
                <a:ext cx="9976063" cy="521518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srgbClr val="FF0000"/>
                    </a:solidFill>
                  </a:rPr>
                  <a:t>解题思路</a:t>
                </a:r>
                <a:r>
                  <a:rPr lang="en-US" altLang="zh-CN" sz="2400" dirty="0">
                    <a:solidFill>
                      <a:srgbClr val="FF0000"/>
                    </a:solidFill>
                  </a:rPr>
                  <a:t>1</a:t>
                </a:r>
                <a:r>
                  <a:rPr lang="zh-CN" altLang="en-US" sz="2400" dirty="0">
                    <a:solidFill>
                      <a:srgbClr val="FF0000"/>
                    </a:solidFill>
                  </a:rPr>
                  <a:t>：</a:t>
                </a:r>
                <a:r>
                  <a:rPr lang="zh-CN" altLang="en-US" sz="2400" dirty="0"/>
                  <a:t>把问题转化为“从</a:t>
                </a:r>
                <a:r>
                  <a:rPr lang="en-US" altLang="zh-CN" sz="2400" dirty="0"/>
                  <a:t>16</a:t>
                </a:r>
                <a:r>
                  <a:rPr lang="zh-CN" altLang="en-US" sz="2400" dirty="0"/>
                  <a:t>个格子中选取一个子集，使得子集中刚好有</a:t>
                </a:r>
                <a:r>
                  <a:rPr lang="en-US" altLang="zh-CN" sz="2400" dirty="0"/>
                  <a:t>4</a:t>
                </a:r>
                <a:r>
                  <a:rPr lang="zh-CN" altLang="en-US" sz="2400" dirty="0"/>
                  <a:t>个格子，且任意两个格子都不在同一行、同一列或同一个对角线上”。共有</a:t>
                </a:r>
                <a:r>
                  <a:rPr lang="en-US" altLang="zh-CN" sz="2400" dirty="0"/>
                  <a:t>2</a:t>
                </a:r>
                <a:r>
                  <a:rPr lang="en-US" altLang="zh-CN" sz="2400" baseline="30000" dirty="0"/>
                  <a:t>16</a:t>
                </a:r>
                <a:r>
                  <a:rPr lang="en-US" altLang="zh-CN" sz="2400" dirty="0"/>
                  <a:t>=</a:t>
                </a:r>
                <a:r>
                  <a:rPr lang="en-US" altLang="zh-CN" sz="2400" dirty="0">
                    <a:solidFill>
                      <a:srgbClr val="FF0000"/>
                    </a:solidFill>
                  </a:rPr>
                  <a:t>65536</a:t>
                </a:r>
                <a:r>
                  <a:rPr lang="zh-CN" altLang="en-US" sz="2400" dirty="0"/>
                  <a:t>种方案。</a:t>
                </a:r>
                <a:r>
                  <a:rPr lang="zh-CN" altLang="en-US" sz="2400" dirty="0">
                    <a:solidFill>
                      <a:srgbClr val="FF0000"/>
                    </a:solidFill>
                  </a:rPr>
                  <a:t>（枚举子集）</a:t>
                </a:r>
                <a:endParaRPr lang="en-US" altLang="zh-CN" sz="2400" dirty="0">
                  <a:solidFill>
                    <a:srgbClr val="FF0000"/>
                  </a:solidFill>
                </a:endParaRPr>
              </a:p>
              <a:p>
                <a:pPr>
                  <a:lnSpc>
                    <a:spcPct val="150000"/>
                  </a:lnSpc>
                </a:pPr>
                <a:r>
                  <a:rPr lang="zh-CN" altLang="en-US" sz="2400" dirty="0">
                    <a:solidFill>
                      <a:srgbClr val="FF0000"/>
                    </a:solidFill>
                  </a:rPr>
                  <a:t>解题思路</a:t>
                </a:r>
                <a:r>
                  <a:rPr lang="en-US" altLang="zh-CN" sz="2400" dirty="0">
                    <a:solidFill>
                      <a:srgbClr val="FF0000"/>
                    </a:solidFill>
                  </a:rPr>
                  <a:t>2</a:t>
                </a:r>
                <a:r>
                  <a:rPr lang="zh-CN" altLang="en-US" sz="2400" dirty="0"/>
                  <a:t>：把问题转化为“从</a:t>
                </a:r>
                <a:r>
                  <a:rPr lang="en-US" altLang="zh-CN" sz="2400" dirty="0"/>
                  <a:t>16</a:t>
                </a:r>
                <a:r>
                  <a:rPr lang="zh-CN" altLang="en-US" sz="2400" dirty="0"/>
                  <a:t>个格子中选取</a:t>
                </a:r>
                <a:r>
                  <a:rPr lang="en-US" altLang="zh-CN" sz="2400" dirty="0"/>
                  <a:t>4</a:t>
                </a:r>
                <a:r>
                  <a:rPr lang="zh-CN" altLang="en-US" sz="2400" dirty="0"/>
                  <a:t>个格子，使得这</a:t>
                </a:r>
                <a:r>
                  <a:rPr lang="en-US" altLang="zh-CN" sz="2400" dirty="0"/>
                  <a:t>4</a:t>
                </a:r>
                <a:r>
                  <a:rPr lang="zh-CN" altLang="en-US" sz="2400" dirty="0"/>
                  <a:t>个格子任意两个格子都不在同一行、同一列或同一个对角线上”。共有</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smtClean="0">
                            <a:latin typeface="Cambria Math" panose="02040503050406030204" pitchFamily="18" charset="0"/>
                          </a:rPr>
                          <m:t>𝐶</m:t>
                        </m:r>
                      </m:e>
                      <m:sub>
                        <m:r>
                          <a:rPr lang="en-US" altLang="zh-CN" sz="2400" i="1" smtClean="0">
                            <a:latin typeface="Cambria Math" panose="02040503050406030204" pitchFamily="18" charset="0"/>
                          </a:rPr>
                          <m:t>16</m:t>
                        </m:r>
                      </m:sub>
                      <m:sup>
                        <m:r>
                          <a:rPr lang="en-US" altLang="zh-CN" sz="2400" i="1" smtClean="0">
                            <a:latin typeface="Cambria Math" panose="02040503050406030204" pitchFamily="18" charset="0"/>
                          </a:rPr>
                          <m:t>4</m:t>
                        </m:r>
                      </m:sup>
                    </m:sSubSup>
                  </m:oMath>
                </a14:m>
                <a:r>
                  <a:rPr lang="en-US" altLang="zh-CN" sz="2400" dirty="0"/>
                  <a:t>=</a:t>
                </a:r>
                <a:r>
                  <a:rPr lang="en-US" altLang="zh-CN" sz="2400" dirty="0">
                    <a:solidFill>
                      <a:srgbClr val="FF0000"/>
                    </a:solidFill>
                  </a:rPr>
                  <a:t>1820</a:t>
                </a:r>
                <a:r>
                  <a:rPr lang="zh-CN" altLang="en-US" sz="2400" dirty="0"/>
                  <a:t>种方案。</a:t>
                </a:r>
                <a:r>
                  <a:rPr lang="zh-CN" altLang="en-US" sz="2400" dirty="0">
                    <a:solidFill>
                      <a:srgbClr val="FF0000"/>
                    </a:solidFill>
                  </a:rPr>
                  <a:t>（组合数学）</a:t>
                </a:r>
                <a:endParaRPr lang="en-US" altLang="zh-CN" sz="2400" dirty="0">
                  <a:solidFill>
                    <a:srgbClr val="FF0000"/>
                  </a:solidFill>
                </a:endParaRPr>
              </a:p>
              <a:p>
                <a:pPr>
                  <a:lnSpc>
                    <a:spcPct val="150000"/>
                  </a:lnSpc>
                </a:pPr>
                <a:r>
                  <a:rPr lang="zh-CN" altLang="en-US" sz="2400" dirty="0">
                    <a:solidFill>
                      <a:srgbClr val="FF0000"/>
                    </a:solidFill>
                  </a:rPr>
                  <a:t>解题思路</a:t>
                </a:r>
                <a:r>
                  <a:rPr lang="en-US" altLang="zh-CN" sz="2400" dirty="0">
                    <a:solidFill>
                      <a:srgbClr val="FF0000"/>
                    </a:solidFill>
                  </a:rPr>
                  <a:t>3</a:t>
                </a:r>
                <a:r>
                  <a:rPr lang="zh-CN" altLang="en-US" sz="2400" dirty="0"/>
                  <a:t>：通过分析发现，恰好每行每列各放置一个皇后。如果用</a:t>
                </a:r>
                <a:r>
                  <a:rPr lang="en-US" altLang="zh-CN" sz="2400" dirty="0"/>
                  <a:t>C[x]</a:t>
                </a:r>
                <a:r>
                  <a:rPr lang="zh-CN" altLang="en-US" sz="2400" dirty="0"/>
                  <a:t>表示第</a:t>
                </a:r>
                <a:r>
                  <a:rPr lang="en-US" altLang="zh-CN" sz="2400" dirty="0"/>
                  <a:t>x</a:t>
                </a:r>
                <a:r>
                  <a:rPr lang="zh-CN" altLang="en-US" sz="2400" dirty="0"/>
                  <a:t>行放置皇后的列序号，则问题变成了全排列生成问题。共有</a:t>
                </a:r>
                <a:r>
                  <a:rPr lang="en-US" altLang="zh-CN" sz="2400" dirty="0"/>
                  <a:t>4!=</a:t>
                </a:r>
                <a:r>
                  <a:rPr lang="en-US" altLang="zh-CN" sz="2400" dirty="0">
                    <a:solidFill>
                      <a:srgbClr val="FF0000"/>
                    </a:solidFill>
                  </a:rPr>
                  <a:t>24</a:t>
                </a:r>
                <a:r>
                  <a:rPr lang="zh-CN" altLang="en-US" sz="2400" dirty="0"/>
                  <a:t>种方案。</a:t>
                </a:r>
                <a:r>
                  <a:rPr lang="zh-CN" altLang="en-US" sz="2400" dirty="0">
                    <a:solidFill>
                      <a:srgbClr val="FF0000"/>
                    </a:solidFill>
                  </a:rPr>
                  <a:t>（枚举排列，</a:t>
                </a:r>
                <a:r>
                  <a:rPr lang="en-US" altLang="zh-CN" sz="2400" dirty="0">
                    <a:solidFill>
                      <a:srgbClr val="FF0000"/>
                    </a:solidFill>
                  </a:rPr>
                  <a:t>C[x]={0,1,2,3}</a:t>
                </a:r>
                <a:r>
                  <a:rPr lang="zh-CN" altLang="en-US" sz="2400" dirty="0">
                    <a:solidFill>
                      <a:srgbClr val="FF0000"/>
                    </a:solidFill>
                  </a:rPr>
                  <a:t>）</a:t>
                </a:r>
                <a:endParaRPr lang="en-US" altLang="zh-CN" sz="2400" dirty="0">
                  <a:solidFill>
                    <a:srgbClr val="FF0000"/>
                  </a:solidFill>
                </a:endParaRPr>
              </a:p>
              <a:p>
                <a:endParaRPr lang="zh-CN" altLang="en-US" baseline="30000" dirty="0"/>
              </a:p>
            </p:txBody>
          </p:sp>
        </mc:Choice>
        <mc:Fallback xmlns="">
          <p:sp>
            <p:nvSpPr>
              <p:cNvPr id="7" name="内容占位符 2">
                <a:extLst>
                  <a:ext uri="{FF2B5EF4-FFF2-40B4-BE49-F238E27FC236}">
                    <a16:creationId xmlns:a16="http://schemas.microsoft.com/office/drawing/2014/main" id="{77BEF009-8C7A-4B46-9B94-BB75CD77A970}"/>
                  </a:ext>
                </a:extLst>
              </p:cNvPr>
              <p:cNvSpPr txBox="1">
                <a:spLocks noRot="1" noChangeAspect="1" noMove="1" noResize="1" noEditPoints="1" noAdjustHandles="1" noChangeArrowheads="1" noChangeShapeType="1" noTextEdit="1"/>
              </p:cNvSpPr>
              <p:nvPr/>
            </p:nvSpPr>
            <p:spPr>
              <a:xfrm>
                <a:off x="1372139" y="821407"/>
                <a:ext cx="9976063" cy="5215186"/>
              </a:xfrm>
              <a:prstGeom prst="rect">
                <a:avLst/>
              </a:prstGeom>
              <a:blipFill>
                <a:blip r:embed="rId4"/>
                <a:stretch>
                  <a:fillRect l="-794" r="-3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874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DE16B13-3064-46E9-BC71-72028A575856}"/>
              </a:ext>
            </a:extLst>
          </p:cNvPr>
          <p:cNvGrpSpPr/>
          <p:nvPr/>
        </p:nvGrpSpPr>
        <p:grpSpPr>
          <a:xfrm>
            <a:off x="143922" y="223365"/>
            <a:ext cx="11887200" cy="307777"/>
            <a:chOff x="143922" y="775815"/>
            <a:chExt cx="11887200" cy="307777"/>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8" name="内容占位符 2">
            <a:extLst>
              <a:ext uri="{FF2B5EF4-FFF2-40B4-BE49-F238E27FC236}">
                <a16:creationId xmlns:a16="http://schemas.microsoft.com/office/drawing/2014/main" id="{61C6ECB0-5DBB-4504-BA48-53C4C250B944}"/>
              </a:ext>
            </a:extLst>
          </p:cNvPr>
          <p:cNvSpPr txBox="1">
            <a:spLocks/>
          </p:cNvSpPr>
          <p:nvPr/>
        </p:nvSpPr>
        <p:spPr>
          <a:xfrm>
            <a:off x="1217150" y="910117"/>
            <a:ext cx="9757699" cy="50377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解题思路</a:t>
            </a:r>
            <a:r>
              <a:rPr lang="en-US" altLang="zh-CN"/>
              <a:t>3</a:t>
            </a:r>
            <a:r>
              <a:rPr lang="zh-CN" altLang="en-US"/>
              <a:t>：枚举</a:t>
            </a:r>
            <a:r>
              <a:rPr lang="en-US" altLang="zh-CN"/>
              <a:t>C[x]={0,1,2,3}</a:t>
            </a:r>
            <a:r>
              <a:rPr lang="zh-CN" altLang="en-US"/>
              <a:t>的全排列</a:t>
            </a:r>
            <a:endParaRPr lang="en-US" altLang="zh-CN"/>
          </a:p>
          <a:p>
            <a:r>
              <a:rPr lang="en-US" altLang="zh-CN"/>
              <a:t>Eg</a:t>
            </a:r>
            <a:r>
              <a:rPr lang="zh-CN" altLang="en-US"/>
              <a:t>：先枚举</a:t>
            </a:r>
            <a:r>
              <a:rPr lang="en-US" altLang="zh-CN"/>
              <a:t>C[0]=0</a:t>
            </a:r>
            <a:r>
              <a:rPr lang="zh-CN" altLang="en-US"/>
              <a:t>，后面</a:t>
            </a:r>
            <a:r>
              <a:rPr lang="en-US" altLang="zh-CN"/>
              <a:t>C[1]</a:t>
            </a:r>
            <a:r>
              <a:rPr lang="zh-CN" altLang="en-US"/>
              <a:t>可选取</a:t>
            </a:r>
            <a:r>
              <a:rPr lang="en-US" altLang="zh-CN"/>
              <a:t>{1,2,3}</a:t>
            </a:r>
            <a:r>
              <a:rPr lang="zh-CN" altLang="en-US"/>
              <a:t>中的任意一个元素。</a:t>
            </a:r>
            <a:endParaRPr lang="zh-CN" altLang="en-US" dirty="0"/>
          </a:p>
        </p:txBody>
      </p:sp>
      <p:pic>
        <p:nvPicPr>
          <p:cNvPr id="9" name="图片 8">
            <a:extLst>
              <a:ext uri="{FF2B5EF4-FFF2-40B4-BE49-F238E27FC236}">
                <a16:creationId xmlns:a16="http://schemas.microsoft.com/office/drawing/2014/main" id="{8B167D76-010F-445B-8590-08DDB29D3351}"/>
              </a:ext>
            </a:extLst>
          </p:cNvPr>
          <p:cNvPicPr>
            <a:picLocks noChangeAspect="1"/>
          </p:cNvPicPr>
          <p:nvPr/>
        </p:nvPicPr>
        <p:blipFill>
          <a:blip r:embed="rId4"/>
          <a:stretch>
            <a:fillRect/>
          </a:stretch>
        </p:blipFill>
        <p:spPr>
          <a:xfrm>
            <a:off x="1545814" y="2964052"/>
            <a:ext cx="2827455" cy="2604235"/>
          </a:xfrm>
          <a:prstGeom prst="rect">
            <a:avLst/>
          </a:prstGeom>
        </p:spPr>
      </p:pic>
      <p:sp>
        <p:nvSpPr>
          <p:cNvPr id="10" name="矩形 9">
            <a:extLst>
              <a:ext uri="{FF2B5EF4-FFF2-40B4-BE49-F238E27FC236}">
                <a16:creationId xmlns:a16="http://schemas.microsoft.com/office/drawing/2014/main" id="{A10ECAED-E743-4341-AC96-56DF24A4824C}"/>
              </a:ext>
            </a:extLst>
          </p:cNvPr>
          <p:cNvSpPr/>
          <p:nvPr/>
        </p:nvSpPr>
        <p:spPr>
          <a:xfrm>
            <a:off x="2209580" y="5621024"/>
            <a:ext cx="1774209" cy="461665"/>
          </a:xfrm>
          <a:prstGeom prst="rect">
            <a:avLst/>
          </a:prstGeom>
        </p:spPr>
        <p:txBody>
          <a:bodyPr wrap="square">
            <a:spAutoFit/>
          </a:bodyPr>
          <a:lstStyle/>
          <a:p>
            <a:r>
              <a:rPr lang="en-US" altLang="zh-CN" sz="2400" b="1" dirty="0"/>
              <a:t>C[0]=0</a:t>
            </a:r>
            <a:r>
              <a:rPr lang="zh-CN" altLang="en-US" sz="2400" b="1" dirty="0"/>
              <a:t>时</a:t>
            </a:r>
          </a:p>
        </p:txBody>
      </p:sp>
      <p:sp>
        <p:nvSpPr>
          <p:cNvPr id="11" name="矩形 10">
            <a:extLst>
              <a:ext uri="{FF2B5EF4-FFF2-40B4-BE49-F238E27FC236}">
                <a16:creationId xmlns:a16="http://schemas.microsoft.com/office/drawing/2014/main" id="{AAF231C3-308B-4FC5-8847-F8B7C1820187}"/>
              </a:ext>
            </a:extLst>
          </p:cNvPr>
          <p:cNvSpPr/>
          <p:nvPr/>
        </p:nvSpPr>
        <p:spPr>
          <a:xfrm>
            <a:off x="5226778" y="2835008"/>
            <a:ext cx="5512652" cy="2862322"/>
          </a:xfrm>
          <a:prstGeom prst="rect">
            <a:avLst/>
          </a:prstGeom>
        </p:spPr>
        <p:txBody>
          <a:bodyPr wrap="square">
            <a:spAutoFit/>
          </a:bodyPr>
          <a:lstStyle/>
          <a:p>
            <a:pPr>
              <a:lnSpc>
                <a:spcPct val="150000"/>
              </a:lnSpc>
            </a:pPr>
            <a:r>
              <a:rPr lang="zh-CN" altLang="en-US" sz="2400" dirty="0"/>
              <a:t>发现利用验证条件判断当</a:t>
            </a:r>
            <a:r>
              <a:rPr lang="en-US" altLang="zh-CN" sz="2400" dirty="0"/>
              <a:t>C[0]=0</a:t>
            </a:r>
            <a:r>
              <a:rPr lang="zh-CN" altLang="en-US" sz="2400" dirty="0"/>
              <a:t>时，</a:t>
            </a:r>
            <a:r>
              <a:rPr lang="en-US" altLang="zh-CN" sz="2400" dirty="0"/>
              <a:t> </a:t>
            </a:r>
            <a:r>
              <a:rPr lang="en-US" altLang="zh-CN" sz="2400" dirty="0">
                <a:solidFill>
                  <a:srgbClr val="FF0000"/>
                </a:solidFill>
              </a:rPr>
              <a:t>C[1]=1</a:t>
            </a:r>
            <a:r>
              <a:rPr lang="zh-CN" altLang="en-US" sz="2400" dirty="0">
                <a:solidFill>
                  <a:srgbClr val="FF0000"/>
                </a:solidFill>
              </a:rPr>
              <a:t>不可选</a:t>
            </a:r>
            <a:r>
              <a:rPr lang="zh-CN" altLang="en-US" sz="2400" dirty="0"/>
              <a:t>，因此以</a:t>
            </a:r>
            <a:r>
              <a:rPr lang="en-US" altLang="zh-CN" sz="2400" dirty="0"/>
              <a:t>{0,1}</a:t>
            </a:r>
            <a:r>
              <a:rPr lang="zh-CN" altLang="en-US" sz="2400" dirty="0"/>
              <a:t>开头的全排列</a:t>
            </a:r>
            <a:r>
              <a:rPr lang="en-US" altLang="zh-CN" sz="2400" dirty="0">
                <a:solidFill>
                  <a:srgbClr val="FF0000"/>
                </a:solidFill>
              </a:rPr>
              <a:t>{0,1,2,3}</a:t>
            </a:r>
            <a:r>
              <a:rPr lang="zh-CN" altLang="en-US" sz="2400" dirty="0">
                <a:solidFill>
                  <a:srgbClr val="FF0000"/>
                </a:solidFill>
              </a:rPr>
              <a:t>和</a:t>
            </a:r>
            <a:r>
              <a:rPr lang="en-US" altLang="zh-CN" sz="2400" dirty="0">
                <a:solidFill>
                  <a:srgbClr val="FF0000"/>
                </a:solidFill>
              </a:rPr>
              <a:t>{0,1,3,2}</a:t>
            </a:r>
            <a:r>
              <a:rPr lang="zh-CN" altLang="en-US" sz="2400" dirty="0">
                <a:solidFill>
                  <a:srgbClr val="FF0000"/>
                </a:solidFill>
              </a:rPr>
              <a:t>根本就不用枚举</a:t>
            </a:r>
            <a:r>
              <a:rPr lang="zh-CN" altLang="en-US" sz="2400" dirty="0"/>
              <a:t>，不用再进一步递归完成全排列的生成，可以直接开始接着枚举</a:t>
            </a:r>
            <a:r>
              <a:rPr lang="en-US" altLang="zh-CN" sz="2400" dirty="0"/>
              <a:t>C[1]=2</a:t>
            </a:r>
            <a:r>
              <a:rPr lang="zh-CN" altLang="en-US" sz="2400" dirty="0"/>
              <a:t>的情况。</a:t>
            </a:r>
          </a:p>
        </p:txBody>
      </p:sp>
    </p:spTree>
    <p:extLst>
      <p:ext uri="{BB962C8B-B14F-4D97-AF65-F5344CB8AC3E}">
        <p14:creationId xmlns:p14="http://schemas.microsoft.com/office/powerpoint/2010/main" val="328168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DE16B13-3064-46E9-BC71-72028A575856}"/>
              </a:ext>
            </a:extLst>
          </p:cNvPr>
          <p:cNvGrpSpPr/>
          <p:nvPr/>
        </p:nvGrpSpPr>
        <p:grpSpPr>
          <a:xfrm>
            <a:off x="143922" y="223365"/>
            <a:ext cx="11887200" cy="307777"/>
            <a:chOff x="143922" y="775815"/>
            <a:chExt cx="11887200" cy="307777"/>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34" name="图片 33">
            <a:extLst>
              <a:ext uri="{FF2B5EF4-FFF2-40B4-BE49-F238E27FC236}">
                <a16:creationId xmlns:a16="http://schemas.microsoft.com/office/drawing/2014/main" id="{FC371719-E0B3-4E24-B05F-11060F7A894A}"/>
              </a:ext>
            </a:extLst>
          </p:cNvPr>
          <p:cNvPicPr>
            <a:picLocks noChangeAspect="1"/>
          </p:cNvPicPr>
          <p:nvPr/>
        </p:nvPicPr>
        <p:blipFill>
          <a:blip r:embed="rId4"/>
          <a:stretch>
            <a:fillRect/>
          </a:stretch>
        </p:blipFill>
        <p:spPr>
          <a:xfrm>
            <a:off x="3215531" y="4007646"/>
            <a:ext cx="1232170" cy="990844"/>
          </a:xfrm>
          <a:prstGeom prst="rect">
            <a:avLst/>
          </a:prstGeom>
        </p:spPr>
      </p:pic>
      <p:pic>
        <p:nvPicPr>
          <p:cNvPr id="35" name="图片 34">
            <a:extLst>
              <a:ext uri="{FF2B5EF4-FFF2-40B4-BE49-F238E27FC236}">
                <a16:creationId xmlns:a16="http://schemas.microsoft.com/office/drawing/2014/main" id="{EF145E41-2334-4D1D-BF36-2F189DB609E9}"/>
              </a:ext>
            </a:extLst>
          </p:cNvPr>
          <p:cNvPicPr>
            <a:picLocks noChangeAspect="1"/>
          </p:cNvPicPr>
          <p:nvPr/>
        </p:nvPicPr>
        <p:blipFill>
          <a:blip r:embed="rId5"/>
          <a:stretch>
            <a:fillRect/>
          </a:stretch>
        </p:blipFill>
        <p:spPr>
          <a:xfrm>
            <a:off x="394957" y="3067400"/>
            <a:ext cx="2718396" cy="990844"/>
          </a:xfrm>
          <a:prstGeom prst="rect">
            <a:avLst/>
          </a:prstGeom>
        </p:spPr>
      </p:pic>
      <p:pic>
        <p:nvPicPr>
          <p:cNvPr id="36" name="图片 35">
            <a:extLst>
              <a:ext uri="{FF2B5EF4-FFF2-40B4-BE49-F238E27FC236}">
                <a16:creationId xmlns:a16="http://schemas.microsoft.com/office/drawing/2014/main" id="{FD06D08E-0273-4E63-A9C7-4441A4338B44}"/>
              </a:ext>
            </a:extLst>
          </p:cNvPr>
          <p:cNvPicPr>
            <a:picLocks noChangeAspect="1"/>
          </p:cNvPicPr>
          <p:nvPr/>
        </p:nvPicPr>
        <p:blipFill>
          <a:blip r:embed="rId6"/>
          <a:stretch>
            <a:fillRect/>
          </a:stretch>
        </p:blipFill>
        <p:spPr>
          <a:xfrm>
            <a:off x="8786130" y="622491"/>
            <a:ext cx="1810280" cy="1685764"/>
          </a:xfrm>
          <a:prstGeom prst="rect">
            <a:avLst/>
          </a:prstGeom>
        </p:spPr>
      </p:pic>
      <p:pic>
        <p:nvPicPr>
          <p:cNvPr id="37" name="图片 36">
            <a:extLst>
              <a:ext uri="{FF2B5EF4-FFF2-40B4-BE49-F238E27FC236}">
                <a16:creationId xmlns:a16="http://schemas.microsoft.com/office/drawing/2014/main" id="{7B97013A-B0A6-4742-8F2A-6B9EEDF70DC7}"/>
              </a:ext>
            </a:extLst>
          </p:cNvPr>
          <p:cNvPicPr>
            <a:picLocks noChangeAspect="1"/>
          </p:cNvPicPr>
          <p:nvPr/>
        </p:nvPicPr>
        <p:blipFill>
          <a:blip r:embed="rId7"/>
          <a:stretch>
            <a:fillRect/>
          </a:stretch>
        </p:blipFill>
        <p:spPr>
          <a:xfrm>
            <a:off x="2169722" y="531142"/>
            <a:ext cx="5789018" cy="1596013"/>
          </a:xfrm>
          <a:prstGeom prst="rect">
            <a:avLst/>
          </a:prstGeom>
        </p:spPr>
      </p:pic>
      <p:pic>
        <p:nvPicPr>
          <p:cNvPr id="38" name="图片 37">
            <a:extLst>
              <a:ext uri="{FF2B5EF4-FFF2-40B4-BE49-F238E27FC236}">
                <a16:creationId xmlns:a16="http://schemas.microsoft.com/office/drawing/2014/main" id="{5920E93B-CD08-46AF-BB6A-5344C6CBF929}"/>
              </a:ext>
            </a:extLst>
          </p:cNvPr>
          <p:cNvPicPr>
            <a:picLocks noChangeAspect="1"/>
          </p:cNvPicPr>
          <p:nvPr/>
        </p:nvPicPr>
        <p:blipFill>
          <a:blip r:embed="rId8"/>
          <a:stretch>
            <a:fillRect/>
          </a:stretch>
        </p:blipFill>
        <p:spPr>
          <a:xfrm>
            <a:off x="922353" y="2060116"/>
            <a:ext cx="1803795" cy="1041656"/>
          </a:xfrm>
          <a:prstGeom prst="rect">
            <a:avLst/>
          </a:prstGeom>
        </p:spPr>
      </p:pic>
      <p:sp>
        <p:nvSpPr>
          <p:cNvPr id="39" name="乘号 38">
            <a:extLst>
              <a:ext uri="{FF2B5EF4-FFF2-40B4-BE49-F238E27FC236}">
                <a16:creationId xmlns:a16="http://schemas.microsoft.com/office/drawing/2014/main" id="{D3ECEC4E-571D-4853-BDAC-1E2B5C292D37}"/>
              </a:ext>
            </a:extLst>
          </p:cNvPr>
          <p:cNvSpPr/>
          <p:nvPr/>
        </p:nvSpPr>
        <p:spPr>
          <a:xfrm>
            <a:off x="1064525" y="2725383"/>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354B8CCD-4931-4402-88DC-FC5BF2D2EE21}"/>
              </a:ext>
            </a:extLst>
          </p:cNvPr>
          <p:cNvPicPr>
            <a:picLocks noChangeAspect="1"/>
          </p:cNvPicPr>
          <p:nvPr/>
        </p:nvPicPr>
        <p:blipFill>
          <a:blip r:embed="rId9"/>
          <a:stretch>
            <a:fillRect/>
          </a:stretch>
        </p:blipFill>
        <p:spPr>
          <a:xfrm>
            <a:off x="2313634" y="2073763"/>
            <a:ext cx="1232170" cy="1041656"/>
          </a:xfrm>
          <a:prstGeom prst="rect">
            <a:avLst/>
          </a:prstGeom>
        </p:spPr>
      </p:pic>
      <p:pic>
        <p:nvPicPr>
          <p:cNvPr id="41" name="图片 40">
            <a:extLst>
              <a:ext uri="{FF2B5EF4-FFF2-40B4-BE49-F238E27FC236}">
                <a16:creationId xmlns:a16="http://schemas.microsoft.com/office/drawing/2014/main" id="{DB803F9E-952E-431F-949C-6C2BB61E47BB}"/>
              </a:ext>
            </a:extLst>
          </p:cNvPr>
          <p:cNvPicPr>
            <a:picLocks noChangeAspect="1"/>
          </p:cNvPicPr>
          <p:nvPr/>
        </p:nvPicPr>
        <p:blipFill>
          <a:blip r:embed="rId10"/>
          <a:stretch>
            <a:fillRect/>
          </a:stretch>
        </p:blipFill>
        <p:spPr>
          <a:xfrm>
            <a:off x="6650756" y="2818052"/>
            <a:ext cx="1887504" cy="1718622"/>
          </a:xfrm>
          <a:prstGeom prst="rect">
            <a:avLst/>
          </a:prstGeom>
        </p:spPr>
      </p:pic>
      <p:sp>
        <p:nvSpPr>
          <p:cNvPr id="42" name="乘号 41">
            <a:extLst>
              <a:ext uri="{FF2B5EF4-FFF2-40B4-BE49-F238E27FC236}">
                <a16:creationId xmlns:a16="http://schemas.microsoft.com/office/drawing/2014/main" id="{194E99BA-F8ED-4F86-84B1-8A998B72B3C2}"/>
              </a:ext>
            </a:extLst>
          </p:cNvPr>
          <p:cNvSpPr/>
          <p:nvPr/>
        </p:nvSpPr>
        <p:spPr>
          <a:xfrm>
            <a:off x="630545" y="3701862"/>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乘号 42">
            <a:extLst>
              <a:ext uri="{FF2B5EF4-FFF2-40B4-BE49-F238E27FC236}">
                <a16:creationId xmlns:a16="http://schemas.microsoft.com/office/drawing/2014/main" id="{237BA653-3DFA-434E-8FBB-0276B980BEA8}"/>
              </a:ext>
            </a:extLst>
          </p:cNvPr>
          <p:cNvSpPr/>
          <p:nvPr/>
        </p:nvSpPr>
        <p:spPr>
          <a:xfrm>
            <a:off x="2128401" y="3669776"/>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4" name="图片 43">
            <a:extLst>
              <a:ext uri="{FF2B5EF4-FFF2-40B4-BE49-F238E27FC236}">
                <a16:creationId xmlns:a16="http://schemas.microsoft.com/office/drawing/2014/main" id="{7A02872C-D971-4751-A8A9-9E6AECB08410}"/>
              </a:ext>
            </a:extLst>
          </p:cNvPr>
          <p:cNvPicPr>
            <a:picLocks noChangeAspect="1"/>
          </p:cNvPicPr>
          <p:nvPr/>
        </p:nvPicPr>
        <p:blipFill>
          <a:blip r:embed="rId11"/>
          <a:stretch>
            <a:fillRect/>
          </a:stretch>
        </p:blipFill>
        <p:spPr>
          <a:xfrm>
            <a:off x="3215531" y="2060116"/>
            <a:ext cx="1765687" cy="1041656"/>
          </a:xfrm>
          <a:prstGeom prst="rect">
            <a:avLst/>
          </a:prstGeom>
        </p:spPr>
      </p:pic>
      <p:pic>
        <p:nvPicPr>
          <p:cNvPr id="45" name="图片 44">
            <a:extLst>
              <a:ext uri="{FF2B5EF4-FFF2-40B4-BE49-F238E27FC236}">
                <a16:creationId xmlns:a16="http://schemas.microsoft.com/office/drawing/2014/main" id="{6C875350-8B0A-4E5B-AFD8-BE1190C85C30}"/>
              </a:ext>
            </a:extLst>
          </p:cNvPr>
          <p:cNvPicPr>
            <a:picLocks noChangeAspect="1"/>
          </p:cNvPicPr>
          <p:nvPr/>
        </p:nvPicPr>
        <p:blipFill>
          <a:blip r:embed="rId12"/>
          <a:stretch>
            <a:fillRect/>
          </a:stretch>
        </p:blipFill>
        <p:spPr>
          <a:xfrm>
            <a:off x="9240940" y="2827346"/>
            <a:ext cx="1877297" cy="1709328"/>
          </a:xfrm>
          <a:prstGeom prst="rect">
            <a:avLst/>
          </a:prstGeom>
        </p:spPr>
      </p:pic>
      <p:cxnSp>
        <p:nvCxnSpPr>
          <p:cNvPr id="46" name="直接箭头连接符 45">
            <a:extLst>
              <a:ext uri="{FF2B5EF4-FFF2-40B4-BE49-F238E27FC236}">
                <a16:creationId xmlns:a16="http://schemas.microsoft.com/office/drawing/2014/main" id="{DF9A0969-F244-4BB3-B608-C50E1F970300}"/>
              </a:ext>
            </a:extLst>
          </p:cNvPr>
          <p:cNvCxnSpPr>
            <a:endCxn id="45" idx="0"/>
          </p:cNvCxnSpPr>
          <p:nvPr/>
        </p:nvCxnSpPr>
        <p:spPr>
          <a:xfrm>
            <a:off x="10057124" y="2268987"/>
            <a:ext cx="122465" cy="5583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04755F94-11ED-4E79-874D-497EE29823E8}"/>
              </a:ext>
            </a:extLst>
          </p:cNvPr>
          <p:cNvGrpSpPr/>
          <p:nvPr/>
        </p:nvGrpSpPr>
        <p:grpSpPr>
          <a:xfrm>
            <a:off x="7594508" y="2233050"/>
            <a:ext cx="2010824" cy="869710"/>
            <a:chOff x="7594508" y="1948342"/>
            <a:chExt cx="2010824" cy="869710"/>
          </a:xfrm>
        </p:grpSpPr>
        <p:cxnSp>
          <p:nvCxnSpPr>
            <p:cNvPr id="48" name="直接箭头连接符 47">
              <a:extLst>
                <a:ext uri="{FF2B5EF4-FFF2-40B4-BE49-F238E27FC236}">
                  <a16:creationId xmlns:a16="http://schemas.microsoft.com/office/drawing/2014/main" id="{9262ECA3-6964-444A-AA2C-256E49CB1813}"/>
                </a:ext>
              </a:extLst>
            </p:cNvPr>
            <p:cNvCxnSpPr>
              <a:endCxn id="41" idx="0"/>
            </p:cNvCxnSpPr>
            <p:nvPr/>
          </p:nvCxnSpPr>
          <p:spPr>
            <a:xfrm flipH="1">
              <a:off x="7594508" y="2317549"/>
              <a:ext cx="2010824" cy="5005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B1CA30CA-FD08-4911-8C34-F5B50ADCE710}"/>
                </a:ext>
              </a:extLst>
            </p:cNvPr>
            <p:cNvSpPr/>
            <p:nvPr/>
          </p:nvSpPr>
          <p:spPr>
            <a:xfrm>
              <a:off x="7662504" y="1948342"/>
              <a:ext cx="987771" cy="369332"/>
            </a:xfrm>
            <a:prstGeom prst="rect">
              <a:avLst/>
            </a:prstGeom>
          </p:spPr>
          <p:txBody>
            <a:bodyPr wrap="none">
              <a:spAutoFit/>
            </a:bodyPr>
            <a:lstStyle/>
            <a:p>
              <a:pPr algn="ctr"/>
              <a:r>
                <a:rPr lang="en-US" altLang="zh-CN" b="1" i="0" u="none" strike="noStrike" baseline="0" dirty="0">
                  <a:solidFill>
                    <a:srgbClr val="C00000"/>
                  </a:solidFill>
                  <a:latin typeface="Calibri" panose="020F0502020204030204" pitchFamily="34" charset="0"/>
                </a:rPr>
                <a:t>{0,2,*,*}</a:t>
              </a:r>
              <a:endParaRPr lang="zh-CN" altLang="en-US" b="1" i="0" u="none" strike="noStrike" baseline="0" dirty="0">
                <a:solidFill>
                  <a:srgbClr val="C00000"/>
                </a:solidFill>
                <a:latin typeface="Calibri" panose="020F0502020204030204" pitchFamily="34" charset="0"/>
              </a:endParaRPr>
            </a:p>
          </p:txBody>
        </p:sp>
      </p:grpSp>
      <p:sp>
        <p:nvSpPr>
          <p:cNvPr id="50" name="矩形 49">
            <a:extLst>
              <a:ext uri="{FF2B5EF4-FFF2-40B4-BE49-F238E27FC236}">
                <a16:creationId xmlns:a16="http://schemas.microsoft.com/office/drawing/2014/main" id="{BEA6094F-87DE-483C-8E50-DB48800F7553}"/>
              </a:ext>
            </a:extLst>
          </p:cNvPr>
          <p:cNvSpPr/>
          <p:nvPr/>
        </p:nvSpPr>
        <p:spPr>
          <a:xfrm>
            <a:off x="10155028" y="2308255"/>
            <a:ext cx="987771" cy="369332"/>
          </a:xfrm>
          <a:prstGeom prst="rect">
            <a:avLst/>
          </a:prstGeom>
        </p:spPr>
        <p:txBody>
          <a:bodyPr wrap="none">
            <a:spAutoFit/>
          </a:bodyPr>
          <a:lstStyle/>
          <a:p>
            <a:r>
              <a:rPr lang="en-US" altLang="zh-CN" b="1" i="0" u="none" strike="noStrike" baseline="0" dirty="0">
                <a:solidFill>
                  <a:srgbClr val="C00000"/>
                </a:solidFill>
                <a:latin typeface="Calibri" panose="020F0502020204030204" pitchFamily="34" charset="0"/>
              </a:rPr>
              <a:t>{0,3,*,*}</a:t>
            </a:r>
            <a:endParaRPr lang="zh-CN" altLang="en-US" b="1" dirty="0">
              <a:solidFill>
                <a:srgbClr val="C00000"/>
              </a:solidFill>
            </a:endParaRPr>
          </a:p>
        </p:txBody>
      </p:sp>
      <p:pic>
        <p:nvPicPr>
          <p:cNvPr id="51" name="图片 50">
            <a:extLst>
              <a:ext uri="{FF2B5EF4-FFF2-40B4-BE49-F238E27FC236}">
                <a16:creationId xmlns:a16="http://schemas.microsoft.com/office/drawing/2014/main" id="{8A454570-1467-4E14-988C-F162E0B7A6CF}"/>
              </a:ext>
            </a:extLst>
          </p:cNvPr>
          <p:cNvPicPr>
            <a:picLocks noChangeAspect="1"/>
          </p:cNvPicPr>
          <p:nvPr/>
        </p:nvPicPr>
        <p:blipFill>
          <a:blip r:embed="rId13"/>
          <a:stretch>
            <a:fillRect/>
          </a:stretch>
        </p:blipFill>
        <p:spPr>
          <a:xfrm>
            <a:off x="3372320" y="3067400"/>
            <a:ext cx="2667585" cy="990844"/>
          </a:xfrm>
          <a:prstGeom prst="rect">
            <a:avLst/>
          </a:prstGeom>
        </p:spPr>
      </p:pic>
      <p:sp>
        <p:nvSpPr>
          <p:cNvPr id="52" name="乘号 51">
            <a:extLst>
              <a:ext uri="{FF2B5EF4-FFF2-40B4-BE49-F238E27FC236}">
                <a16:creationId xmlns:a16="http://schemas.microsoft.com/office/drawing/2014/main" id="{9AEE33FB-550A-41E8-85BC-32E2393724F4}"/>
              </a:ext>
            </a:extLst>
          </p:cNvPr>
          <p:cNvSpPr/>
          <p:nvPr/>
        </p:nvSpPr>
        <p:spPr>
          <a:xfrm>
            <a:off x="5064231" y="3709439"/>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a:extLst>
              <a:ext uri="{FF2B5EF4-FFF2-40B4-BE49-F238E27FC236}">
                <a16:creationId xmlns:a16="http://schemas.microsoft.com/office/drawing/2014/main" id="{C2807E4E-9762-4606-9ADB-0AD62CCBEC06}"/>
              </a:ext>
            </a:extLst>
          </p:cNvPr>
          <p:cNvPicPr>
            <a:picLocks noChangeAspect="1"/>
          </p:cNvPicPr>
          <p:nvPr/>
        </p:nvPicPr>
        <p:blipFill>
          <a:blip r:embed="rId14"/>
          <a:stretch>
            <a:fillRect/>
          </a:stretch>
        </p:blipFill>
        <p:spPr>
          <a:xfrm>
            <a:off x="9273983" y="5041038"/>
            <a:ext cx="1901859" cy="1734338"/>
          </a:xfrm>
          <a:prstGeom prst="rect">
            <a:avLst/>
          </a:prstGeom>
        </p:spPr>
      </p:pic>
      <p:cxnSp>
        <p:nvCxnSpPr>
          <p:cNvPr id="54" name="直接箭头连接符 53">
            <a:extLst>
              <a:ext uri="{FF2B5EF4-FFF2-40B4-BE49-F238E27FC236}">
                <a16:creationId xmlns:a16="http://schemas.microsoft.com/office/drawing/2014/main" id="{A0D6C8C6-326A-4135-A36B-EBFDB77643C1}"/>
              </a:ext>
            </a:extLst>
          </p:cNvPr>
          <p:cNvCxnSpPr/>
          <p:nvPr/>
        </p:nvCxnSpPr>
        <p:spPr>
          <a:xfrm>
            <a:off x="10192601" y="4526725"/>
            <a:ext cx="32311" cy="6631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909AA9C2-412C-4800-A1B1-FE705D7DAE95}"/>
              </a:ext>
            </a:extLst>
          </p:cNvPr>
          <p:cNvSpPr/>
          <p:nvPr/>
        </p:nvSpPr>
        <p:spPr>
          <a:xfrm>
            <a:off x="10596410" y="4490967"/>
            <a:ext cx="987771" cy="369332"/>
          </a:xfrm>
          <a:prstGeom prst="rect">
            <a:avLst/>
          </a:prstGeom>
        </p:spPr>
        <p:txBody>
          <a:bodyPr wrap="square">
            <a:spAutoFit/>
          </a:bodyPr>
          <a:lstStyle/>
          <a:p>
            <a:r>
              <a:rPr lang="en-US" altLang="zh-CN" b="1" i="0" u="none" strike="noStrike" baseline="0" dirty="0">
                <a:solidFill>
                  <a:srgbClr val="C00000"/>
                </a:solidFill>
                <a:latin typeface="Calibri" panose="020F0502020204030204" pitchFamily="34" charset="0"/>
              </a:rPr>
              <a:t>{0,3,1,*}</a:t>
            </a:r>
            <a:endParaRPr lang="zh-CN" altLang="en-US" b="1" dirty="0">
              <a:solidFill>
                <a:srgbClr val="C00000"/>
              </a:solidFill>
            </a:endParaRPr>
          </a:p>
        </p:txBody>
      </p:sp>
      <p:sp>
        <p:nvSpPr>
          <p:cNvPr id="56" name="乘号 55">
            <a:extLst>
              <a:ext uri="{FF2B5EF4-FFF2-40B4-BE49-F238E27FC236}">
                <a16:creationId xmlns:a16="http://schemas.microsoft.com/office/drawing/2014/main" id="{64637211-1296-4BBB-BE77-910E80ED4D61}"/>
              </a:ext>
            </a:extLst>
          </p:cNvPr>
          <p:cNvSpPr/>
          <p:nvPr/>
        </p:nvSpPr>
        <p:spPr>
          <a:xfrm>
            <a:off x="3436961" y="4688748"/>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618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2" grpId="0" animBg="1"/>
      <p:bldP spid="43" grpId="0" animBg="1"/>
      <p:bldP spid="50" grpId="0"/>
      <p:bldP spid="52" grpId="0" animBg="1"/>
      <p:bldP spid="55" grpId="0"/>
      <p:bldP spid="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DE16B13-3064-46E9-BC71-72028A575856}"/>
              </a:ext>
            </a:extLst>
          </p:cNvPr>
          <p:cNvGrpSpPr/>
          <p:nvPr/>
        </p:nvGrpSpPr>
        <p:grpSpPr>
          <a:xfrm>
            <a:off x="152400" y="-31318"/>
            <a:ext cx="11887200" cy="307777"/>
            <a:chOff x="143922" y="775815"/>
            <a:chExt cx="11887200" cy="307777"/>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29" name="图片 28">
            <a:extLst>
              <a:ext uri="{FF2B5EF4-FFF2-40B4-BE49-F238E27FC236}">
                <a16:creationId xmlns:a16="http://schemas.microsoft.com/office/drawing/2014/main" id="{AC7A6014-AE00-4BE4-BEE0-FAECC609C4B3}"/>
              </a:ext>
            </a:extLst>
          </p:cNvPr>
          <p:cNvPicPr>
            <a:picLocks noChangeAspect="1"/>
          </p:cNvPicPr>
          <p:nvPr/>
        </p:nvPicPr>
        <p:blipFill>
          <a:blip r:embed="rId4"/>
          <a:stretch>
            <a:fillRect/>
          </a:stretch>
        </p:blipFill>
        <p:spPr>
          <a:xfrm>
            <a:off x="315321" y="1956976"/>
            <a:ext cx="5436065" cy="1410662"/>
          </a:xfrm>
          <a:prstGeom prst="rect">
            <a:avLst/>
          </a:prstGeom>
        </p:spPr>
      </p:pic>
      <p:pic>
        <p:nvPicPr>
          <p:cNvPr id="30" name="图片 29">
            <a:extLst>
              <a:ext uri="{FF2B5EF4-FFF2-40B4-BE49-F238E27FC236}">
                <a16:creationId xmlns:a16="http://schemas.microsoft.com/office/drawing/2014/main" id="{3D76B574-CF11-4C5C-A3CE-A95508426206}"/>
              </a:ext>
            </a:extLst>
          </p:cNvPr>
          <p:cNvPicPr>
            <a:picLocks noChangeAspect="1"/>
          </p:cNvPicPr>
          <p:nvPr/>
        </p:nvPicPr>
        <p:blipFill>
          <a:blip r:embed="rId5"/>
          <a:stretch>
            <a:fillRect/>
          </a:stretch>
        </p:blipFill>
        <p:spPr>
          <a:xfrm>
            <a:off x="657961" y="386523"/>
            <a:ext cx="5991639" cy="1651875"/>
          </a:xfrm>
          <a:prstGeom prst="rect">
            <a:avLst/>
          </a:prstGeom>
        </p:spPr>
      </p:pic>
      <p:sp>
        <p:nvSpPr>
          <p:cNvPr id="31" name="乘号 30">
            <a:extLst>
              <a:ext uri="{FF2B5EF4-FFF2-40B4-BE49-F238E27FC236}">
                <a16:creationId xmlns:a16="http://schemas.microsoft.com/office/drawing/2014/main" id="{406B54C4-824F-4E17-BC93-4617AE2CB895}"/>
              </a:ext>
            </a:extLst>
          </p:cNvPr>
          <p:cNvSpPr/>
          <p:nvPr/>
        </p:nvSpPr>
        <p:spPr>
          <a:xfrm>
            <a:off x="2396678" y="804816"/>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a:extLst>
              <a:ext uri="{FF2B5EF4-FFF2-40B4-BE49-F238E27FC236}">
                <a16:creationId xmlns:a16="http://schemas.microsoft.com/office/drawing/2014/main" id="{2217D59E-847F-43F8-93B3-4D50E53FF2E6}"/>
              </a:ext>
            </a:extLst>
          </p:cNvPr>
          <p:cNvPicPr>
            <a:picLocks noChangeAspect="1"/>
          </p:cNvPicPr>
          <p:nvPr/>
        </p:nvPicPr>
        <p:blipFill>
          <a:blip r:embed="rId6"/>
          <a:stretch>
            <a:fillRect/>
          </a:stretch>
        </p:blipFill>
        <p:spPr>
          <a:xfrm>
            <a:off x="6864444" y="269197"/>
            <a:ext cx="2049579" cy="1887770"/>
          </a:xfrm>
          <a:prstGeom prst="rect">
            <a:avLst/>
          </a:prstGeom>
        </p:spPr>
      </p:pic>
      <p:sp>
        <p:nvSpPr>
          <p:cNvPr id="33" name="乘号 32">
            <a:extLst>
              <a:ext uri="{FF2B5EF4-FFF2-40B4-BE49-F238E27FC236}">
                <a16:creationId xmlns:a16="http://schemas.microsoft.com/office/drawing/2014/main" id="{7D502CA9-E7FD-41AC-B9E1-BB1C2AF3EA1F}"/>
              </a:ext>
            </a:extLst>
          </p:cNvPr>
          <p:cNvSpPr/>
          <p:nvPr/>
        </p:nvSpPr>
        <p:spPr>
          <a:xfrm>
            <a:off x="695281" y="2965627"/>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乘号 33">
            <a:extLst>
              <a:ext uri="{FF2B5EF4-FFF2-40B4-BE49-F238E27FC236}">
                <a16:creationId xmlns:a16="http://schemas.microsoft.com/office/drawing/2014/main" id="{0EB5CAE1-B61C-4861-9D3B-F1885F5C1F57}"/>
              </a:ext>
            </a:extLst>
          </p:cNvPr>
          <p:cNvSpPr/>
          <p:nvPr/>
        </p:nvSpPr>
        <p:spPr>
          <a:xfrm>
            <a:off x="2568064" y="3004435"/>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a:extLst>
              <a:ext uri="{FF2B5EF4-FFF2-40B4-BE49-F238E27FC236}">
                <a16:creationId xmlns:a16="http://schemas.microsoft.com/office/drawing/2014/main" id="{B60706AD-A38A-4743-8BC7-8338ABCD7BB1}"/>
              </a:ext>
            </a:extLst>
          </p:cNvPr>
          <p:cNvPicPr>
            <a:picLocks noChangeAspect="1"/>
          </p:cNvPicPr>
          <p:nvPr/>
        </p:nvPicPr>
        <p:blipFill>
          <a:blip r:embed="rId7"/>
          <a:stretch>
            <a:fillRect/>
          </a:stretch>
        </p:blipFill>
        <p:spPr>
          <a:xfrm>
            <a:off x="1810823" y="3282194"/>
            <a:ext cx="3940563" cy="1501207"/>
          </a:xfrm>
          <a:prstGeom prst="rect">
            <a:avLst/>
          </a:prstGeom>
        </p:spPr>
      </p:pic>
      <p:pic>
        <p:nvPicPr>
          <p:cNvPr id="36" name="图片 35">
            <a:extLst>
              <a:ext uri="{FF2B5EF4-FFF2-40B4-BE49-F238E27FC236}">
                <a16:creationId xmlns:a16="http://schemas.microsoft.com/office/drawing/2014/main" id="{03A19552-B751-452E-A617-BA486393406E}"/>
              </a:ext>
            </a:extLst>
          </p:cNvPr>
          <p:cNvPicPr>
            <a:picLocks noChangeAspect="1"/>
          </p:cNvPicPr>
          <p:nvPr/>
        </p:nvPicPr>
        <p:blipFill>
          <a:blip r:embed="rId8"/>
          <a:stretch>
            <a:fillRect/>
          </a:stretch>
        </p:blipFill>
        <p:spPr>
          <a:xfrm>
            <a:off x="6864444" y="2511887"/>
            <a:ext cx="2113708" cy="1917591"/>
          </a:xfrm>
          <a:prstGeom prst="rect">
            <a:avLst/>
          </a:prstGeom>
        </p:spPr>
      </p:pic>
      <p:cxnSp>
        <p:nvCxnSpPr>
          <p:cNvPr id="37" name="直接箭头连接符 36">
            <a:extLst>
              <a:ext uri="{FF2B5EF4-FFF2-40B4-BE49-F238E27FC236}">
                <a16:creationId xmlns:a16="http://schemas.microsoft.com/office/drawing/2014/main" id="{25833C6C-5D65-4F8D-A93F-44545ACE33C0}"/>
              </a:ext>
            </a:extLst>
          </p:cNvPr>
          <p:cNvCxnSpPr/>
          <p:nvPr/>
        </p:nvCxnSpPr>
        <p:spPr>
          <a:xfrm>
            <a:off x="7849027" y="2130769"/>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42793889-F4A8-46C6-B844-D0BE7B907C81}"/>
              </a:ext>
            </a:extLst>
          </p:cNvPr>
          <p:cNvSpPr/>
          <p:nvPr/>
        </p:nvSpPr>
        <p:spPr>
          <a:xfrm>
            <a:off x="7896738" y="2156966"/>
            <a:ext cx="1678302"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{1,3,*,*}</a:t>
            </a:r>
            <a:endParaRPr lang="zh-CN" altLang="en-US" sz="2400" b="1" dirty="0">
              <a:solidFill>
                <a:srgbClr val="C00000"/>
              </a:solidFill>
            </a:endParaRPr>
          </a:p>
        </p:txBody>
      </p:sp>
      <p:sp>
        <p:nvSpPr>
          <p:cNvPr id="39" name="乘号 38">
            <a:extLst>
              <a:ext uri="{FF2B5EF4-FFF2-40B4-BE49-F238E27FC236}">
                <a16:creationId xmlns:a16="http://schemas.microsoft.com/office/drawing/2014/main" id="{E9B67810-5263-4939-BC20-6A02F326A36B}"/>
              </a:ext>
            </a:extLst>
          </p:cNvPr>
          <p:cNvSpPr/>
          <p:nvPr/>
        </p:nvSpPr>
        <p:spPr>
          <a:xfrm>
            <a:off x="4430398" y="4419786"/>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469B6858-1564-4F08-9D9A-6856F21434AE}"/>
              </a:ext>
            </a:extLst>
          </p:cNvPr>
          <p:cNvPicPr>
            <a:picLocks noChangeAspect="1"/>
          </p:cNvPicPr>
          <p:nvPr/>
        </p:nvPicPr>
        <p:blipFill>
          <a:blip r:embed="rId9"/>
          <a:stretch>
            <a:fillRect/>
          </a:stretch>
        </p:blipFill>
        <p:spPr>
          <a:xfrm>
            <a:off x="6867744" y="4784398"/>
            <a:ext cx="2110408" cy="1923549"/>
          </a:xfrm>
          <a:prstGeom prst="rect">
            <a:avLst/>
          </a:prstGeom>
        </p:spPr>
      </p:pic>
      <p:cxnSp>
        <p:nvCxnSpPr>
          <p:cNvPr id="41" name="直接箭头连接符 40">
            <a:extLst>
              <a:ext uri="{FF2B5EF4-FFF2-40B4-BE49-F238E27FC236}">
                <a16:creationId xmlns:a16="http://schemas.microsoft.com/office/drawing/2014/main" id="{4B448544-204D-45E8-A980-D452983EB819}"/>
              </a:ext>
            </a:extLst>
          </p:cNvPr>
          <p:cNvCxnSpPr/>
          <p:nvPr/>
        </p:nvCxnSpPr>
        <p:spPr>
          <a:xfrm>
            <a:off x="7901621" y="4429478"/>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8665068A-88D7-416F-A40F-7648283D3596}"/>
              </a:ext>
            </a:extLst>
          </p:cNvPr>
          <p:cNvSpPr/>
          <p:nvPr/>
        </p:nvSpPr>
        <p:spPr>
          <a:xfrm>
            <a:off x="8009703" y="4371399"/>
            <a:ext cx="1257075" cy="461665"/>
          </a:xfrm>
          <a:prstGeom prst="rect">
            <a:avLst/>
          </a:prstGeom>
        </p:spPr>
        <p:txBody>
          <a:bodyPr wrap="none">
            <a:spAutoFit/>
          </a:bodyPr>
          <a:lstStyle/>
          <a:p>
            <a:r>
              <a:rPr lang="en-US" altLang="zh-CN" sz="2400" b="1" i="0" u="none" strike="noStrike" baseline="0" dirty="0">
                <a:solidFill>
                  <a:srgbClr val="C00000"/>
                </a:solidFill>
                <a:latin typeface="Calibri" panose="020F0502020204030204" pitchFamily="34" charset="0"/>
              </a:rPr>
              <a:t>{1,3,0,*}</a:t>
            </a:r>
            <a:endParaRPr lang="zh-CN" altLang="en-US" sz="2400" b="1" dirty="0">
              <a:solidFill>
                <a:srgbClr val="C00000"/>
              </a:solidFill>
            </a:endParaRPr>
          </a:p>
        </p:txBody>
      </p:sp>
      <p:pic>
        <p:nvPicPr>
          <p:cNvPr id="43" name="图片 42">
            <a:extLst>
              <a:ext uri="{FF2B5EF4-FFF2-40B4-BE49-F238E27FC236}">
                <a16:creationId xmlns:a16="http://schemas.microsoft.com/office/drawing/2014/main" id="{A361FE86-DC34-49AF-A993-72DC544093FE}"/>
              </a:ext>
            </a:extLst>
          </p:cNvPr>
          <p:cNvPicPr>
            <a:picLocks noChangeAspect="1"/>
          </p:cNvPicPr>
          <p:nvPr/>
        </p:nvPicPr>
        <p:blipFill>
          <a:blip r:embed="rId10"/>
          <a:stretch>
            <a:fillRect/>
          </a:stretch>
        </p:blipFill>
        <p:spPr>
          <a:xfrm>
            <a:off x="1508805" y="4689918"/>
            <a:ext cx="1843547" cy="1482480"/>
          </a:xfrm>
          <a:prstGeom prst="rect">
            <a:avLst/>
          </a:prstGeom>
        </p:spPr>
      </p:pic>
      <p:pic>
        <p:nvPicPr>
          <p:cNvPr id="44" name="图片 43">
            <a:extLst>
              <a:ext uri="{FF2B5EF4-FFF2-40B4-BE49-F238E27FC236}">
                <a16:creationId xmlns:a16="http://schemas.microsoft.com/office/drawing/2014/main" id="{7B924A76-ACF7-4882-AA86-68E0004AC9BD}"/>
              </a:ext>
            </a:extLst>
          </p:cNvPr>
          <p:cNvPicPr>
            <a:picLocks noChangeAspect="1"/>
          </p:cNvPicPr>
          <p:nvPr/>
        </p:nvPicPr>
        <p:blipFill>
          <a:blip r:embed="rId11"/>
          <a:stretch>
            <a:fillRect/>
          </a:stretch>
        </p:blipFill>
        <p:spPr>
          <a:xfrm>
            <a:off x="10030226" y="4810883"/>
            <a:ext cx="2053566" cy="1924546"/>
          </a:xfrm>
          <a:prstGeom prst="rect">
            <a:avLst/>
          </a:prstGeom>
        </p:spPr>
      </p:pic>
      <p:cxnSp>
        <p:nvCxnSpPr>
          <p:cNvPr id="45" name="直接箭头连接符 44">
            <a:extLst>
              <a:ext uri="{FF2B5EF4-FFF2-40B4-BE49-F238E27FC236}">
                <a16:creationId xmlns:a16="http://schemas.microsoft.com/office/drawing/2014/main" id="{565113A0-D0AF-4933-929F-1D95E4149848}"/>
              </a:ext>
            </a:extLst>
          </p:cNvPr>
          <p:cNvCxnSpPr/>
          <p:nvPr/>
        </p:nvCxnSpPr>
        <p:spPr>
          <a:xfrm flipV="1">
            <a:off x="8978152" y="5854890"/>
            <a:ext cx="1093896" cy="6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8D6A6A06-3CFF-4CDA-A8EE-A34C3C220723}"/>
              </a:ext>
            </a:extLst>
          </p:cNvPr>
          <p:cNvSpPr/>
          <p:nvPr/>
        </p:nvSpPr>
        <p:spPr>
          <a:xfrm>
            <a:off x="8884509" y="5344391"/>
            <a:ext cx="1258678" cy="461665"/>
          </a:xfrm>
          <a:prstGeom prst="rect">
            <a:avLst/>
          </a:prstGeom>
        </p:spPr>
        <p:txBody>
          <a:bodyPr wrap="none">
            <a:spAutoFit/>
          </a:bodyPr>
          <a:lstStyle/>
          <a:p>
            <a:r>
              <a:rPr lang="en-US" altLang="zh-CN" sz="2400" b="1" i="0" u="none" strike="noStrike" baseline="0" dirty="0">
                <a:solidFill>
                  <a:srgbClr val="C00000"/>
                </a:solidFill>
                <a:latin typeface="Calibri" panose="020F0502020204030204" pitchFamily="34" charset="0"/>
              </a:rPr>
              <a:t>{1,3,0,2}</a:t>
            </a:r>
            <a:endParaRPr lang="zh-CN" altLang="en-US" sz="2400" b="1" dirty="0">
              <a:solidFill>
                <a:srgbClr val="C00000"/>
              </a:solidFill>
            </a:endParaRPr>
          </a:p>
        </p:txBody>
      </p:sp>
    </p:spTree>
    <p:extLst>
      <p:ext uri="{BB962C8B-B14F-4D97-AF65-F5344CB8AC3E}">
        <p14:creationId xmlns:p14="http://schemas.microsoft.com/office/powerpoint/2010/main" val="34417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8" grpId="0"/>
      <p:bldP spid="39" grpId="0" animBg="1"/>
      <p:bldP spid="42" grpId="0"/>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DE16B13-3064-46E9-BC71-72028A575856}"/>
              </a:ext>
            </a:extLst>
          </p:cNvPr>
          <p:cNvGrpSpPr/>
          <p:nvPr/>
        </p:nvGrpSpPr>
        <p:grpSpPr>
          <a:xfrm>
            <a:off x="152400" y="5969"/>
            <a:ext cx="11887200" cy="307777"/>
            <a:chOff x="143922" y="775815"/>
            <a:chExt cx="11887200" cy="307777"/>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D26C71EA-064A-432E-B41F-6B5162EC244D}"/>
              </a:ext>
            </a:extLst>
          </p:cNvPr>
          <p:cNvPicPr>
            <a:picLocks noChangeAspect="1"/>
          </p:cNvPicPr>
          <p:nvPr/>
        </p:nvPicPr>
        <p:blipFill>
          <a:blip r:embed="rId4"/>
          <a:stretch>
            <a:fillRect/>
          </a:stretch>
        </p:blipFill>
        <p:spPr>
          <a:xfrm>
            <a:off x="465641" y="331290"/>
            <a:ext cx="6156017" cy="5741964"/>
          </a:xfrm>
          <a:prstGeom prst="rect">
            <a:avLst/>
          </a:prstGeom>
        </p:spPr>
      </p:pic>
      <p:pic>
        <p:nvPicPr>
          <p:cNvPr id="7" name="图片 6">
            <a:extLst>
              <a:ext uri="{FF2B5EF4-FFF2-40B4-BE49-F238E27FC236}">
                <a16:creationId xmlns:a16="http://schemas.microsoft.com/office/drawing/2014/main" id="{E0659D71-7481-4FA0-9025-CB12F16EBBBE}"/>
              </a:ext>
            </a:extLst>
          </p:cNvPr>
          <p:cNvPicPr>
            <a:picLocks noChangeAspect="1"/>
          </p:cNvPicPr>
          <p:nvPr/>
        </p:nvPicPr>
        <p:blipFill>
          <a:blip r:embed="rId5"/>
          <a:stretch>
            <a:fillRect/>
          </a:stretch>
        </p:blipFill>
        <p:spPr>
          <a:xfrm>
            <a:off x="6913253" y="16015"/>
            <a:ext cx="2095191" cy="1920591"/>
          </a:xfrm>
          <a:prstGeom prst="rect">
            <a:avLst/>
          </a:prstGeom>
        </p:spPr>
      </p:pic>
      <p:sp>
        <p:nvSpPr>
          <p:cNvPr id="8" name="乘号 7">
            <a:extLst>
              <a:ext uri="{FF2B5EF4-FFF2-40B4-BE49-F238E27FC236}">
                <a16:creationId xmlns:a16="http://schemas.microsoft.com/office/drawing/2014/main" id="{7595A736-1248-4BE6-AFD3-8C1157BB1DC3}"/>
              </a:ext>
            </a:extLst>
          </p:cNvPr>
          <p:cNvSpPr/>
          <p:nvPr/>
        </p:nvSpPr>
        <p:spPr>
          <a:xfrm>
            <a:off x="2355735" y="803867"/>
            <a:ext cx="759725" cy="73488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2EF1CF87-8D70-43F3-BDD2-384E541067A7}"/>
              </a:ext>
            </a:extLst>
          </p:cNvPr>
          <p:cNvPicPr>
            <a:picLocks noChangeAspect="1"/>
          </p:cNvPicPr>
          <p:nvPr/>
        </p:nvPicPr>
        <p:blipFill>
          <a:blip r:embed="rId6"/>
          <a:stretch>
            <a:fillRect/>
          </a:stretch>
        </p:blipFill>
        <p:spPr>
          <a:xfrm>
            <a:off x="2189687" y="2250158"/>
            <a:ext cx="4634772" cy="1270964"/>
          </a:xfrm>
          <a:prstGeom prst="rect">
            <a:avLst/>
          </a:prstGeom>
        </p:spPr>
      </p:pic>
      <p:sp>
        <p:nvSpPr>
          <p:cNvPr id="10" name="乘号 9">
            <a:extLst>
              <a:ext uri="{FF2B5EF4-FFF2-40B4-BE49-F238E27FC236}">
                <a16:creationId xmlns:a16="http://schemas.microsoft.com/office/drawing/2014/main" id="{F558D0CB-EB75-4AD8-AA62-1D5A14E14A62}"/>
              </a:ext>
            </a:extLst>
          </p:cNvPr>
          <p:cNvSpPr/>
          <p:nvPr/>
        </p:nvSpPr>
        <p:spPr>
          <a:xfrm>
            <a:off x="4242486" y="3177179"/>
            <a:ext cx="759725" cy="5989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乘号 10">
            <a:extLst>
              <a:ext uri="{FF2B5EF4-FFF2-40B4-BE49-F238E27FC236}">
                <a16:creationId xmlns:a16="http://schemas.microsoft.com/office/drawing/2014/main" id="{ACB83CB6-E027-4BAD-B557-AA274A46D18A}"/>
              </a:ext>
            </a:extLst>
          </p:cNvPr>
          <p:cNvSpPr/>
          <p:nvPr/>
        </p:nvSpPr>
        <p:spPr>
          <a:xfrm>
            <a:off x="5713196" y="3202272"/>
            <a:ext cx="728547" cy="5989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1A9C2D28-8038-4D74-8E0F-8539751CD4F1}"/>
              </a:ext>
            </a:extLst>
          </p:cNvPr>
          <p:cNvPicPr>
            <a:picLocks noChangeAspect="1"/>
          </p:cNvPicPr>
          <p:nvPr/>
        </p:nvPicPr>
        <p:blipFill>
          <a:blip r:embed="rId7"/>
          <a:stretch>
            <a:fillRect/>
          </a:stretch>
        </p:blipFill>
        <p:spPr>
          <a:xfrm>
            <a:off x="6913253" y="2463181"/>
            <a:ext cx="2095191" cy="1930647"/>
          </a:xfrm>
          <a:prstGeom prst="rect">
            <a:avLst/>
          </a:prstGeom>
        </p:spPr>
      </p:pic>
      <p:cxnSp>
        <p:nvCxnSpPr>
          <p:cNvPr id="13" name="直接箭头连接符 12">
            <a:extLst>
              <a:ext uri="{FF2B5EF4-FFF2-40B4-BE49-F238E27FC236}">
                <a16:creationId xmlns:a16="http://schemas.microsoft.com/office/drawing/2014/main" id="{D79AA0EF-0B90-41BA-8EC5-FEFDE497DCA5}"/>
              </a:ext>
            </a:extLst>
          </p:cNvPr>
          <p:cNvCxnSpPr/>
          <p:nvPr/>
        </p:nvCxnSpPr>
        <p:spPr>
          <a:xfrm>
            <a:off x="7935117" y="1948280"/>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BCF2D18A-4C5A-4788-9E36-28F3C2F78F39}"/>
              </a:ext>
            </a:extLst>
          </p:cNvPr>
          <p:cNvSpPr/>
          <p:nvPr/>
        </p:nvSpPr>
        <p:spPr>
          <a:xfrm>
            <a:off x="8137917" y="1937226"/>
            <a:ext cx="1339975"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{2,0,*,*}</a:t>
            </a:r>
            <a:endParaRPr lang="zh-CN" altLang="en-US" sz="2400" b="1" dirty="0">
              <a:solidFill>
                <a:srgbClr val="C00000"/>
              </a:solidFill>
            </a:endParaRPr>
          </a:p>
        </p:txBody>
      </p:sp>
      <p:pic>
        <p:nvPicPr>
          <p:cNvPr id="19" name="图片 18">
            <a:extLst>
              <a:ext uri="{FF2B5EF4-FFF2-40B4-BE49-F238E27FC236}">
                <a16:creationId xmlns:a16="http://schemas.microsoft.com/office/drawing/2014/main" id="{DA1D1D4D-66DB-4CD5-A696-58ADADB188B3}"/>
              </a:ext>
            </a:extLst>
          </p:cNvPr>
          <p:cNvPicPr>
            <a:picLocks noChangeAspect="1"/>
          </p:cNvPicPr>
          <p:nvPr/>
        </p:nvPicPr>
        <p:blipFill>
          <a:blip r:embed="rId8"/>
          <a:stretch>
            <a:fillRect/>
          </a:stretch>
        </p:blipFill>
        <p:spPr>
          <a:xfrm>
            <a:off x="1991711" y="3457249"/>
            <a:ext cx="3918962" cy="1264877"/>
          </a:xfrm>
          <a:prstGeom prst="rect">
            <a:avLst/>
          </a:prstGeom>
        </p:spPr>
      </p:pic>
      <p:sp>
        <p:nvSpPr>
          <p:cNvPr id="20" name="乘号 19">
            <a:extLst>
              <a:ext uri="{FF2B5EF4-FFF2-40B4-BE49-F238E27FC236}">
                <a16:creationId xmlns:a16="http://schemas.microsoft.com/office/drawing/2014/main" id="{B2D9B864-74F1-4499-BA6B-51FE0C45B4E6}"/>
              </a:ext>
            </a:extLst>
          </p:cNvPr>
          <p:cNvSpPr/>
          <p:nvPr/>
        </p:nvSpPr>
        <p:spPr>
          <a:xfrm>
            <a:off x="2355735" y="4359322"/>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A024AFAC-982F-422D-BA8F-E41D297DE0E5}"/>
              </a:ext>
            </a:extLst>
          </p:cNvPr>
          <p:cNvPicPr>
            <a:picLocks noChangeAspect="1"/>
          </p:cNvPicPr>
          <p:nvPr/>
        </p:nvPicPr>
        <p:blipFill>
          <a:blip r:embed="rId9"/>
          <a:stretch>
            <a:fillRect/>
          </a:stretch>
        </p:blipFill>
        <p:spPr>
          <a:xfrm>
            <a:off x="6913253" y="4908729"/>
            <a:ext cx="2095191" cy="1929781"/>
          </a:xfrm>
          <a:prstGeom prst="rect">
            <a:avLst/>
          </a:prstGeom>
        </p:spPr>
      </p:pic>
      <p:cxnSp>
        <p:nvCxnSpPr>
          <p:cNvPr id="22" name="直接箭头连接符 21">
            <a:extLst>
              <a:ext uri="{FF2B5EF4-FFF2-40B4-BE49-F238E27FC236}">
                <a16:creationId xmlns:a16="http://schemas.microsoft.com/office/drawing/2014/main" id="{5785C993-B8AD-4041-806E-925477C93C9F}"/>
              </a:ext>
            </a:extLst>
          </p:cNvPr>
          <p:cNvCxnSpPr/>
          <p:nvPr/>
        </p:nvCxnSpPr>
        <p:spPr>
          <a:xfrm>
            <a:off x="7935117" y="4423031"/>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E2DF48C8-62BD-4213-A891-50A8126785C2}"/>
              </a:ext>
            </a:extLst>
          </p:cNvPr>
          <p:cNvSpPr/>
          <p:nvPr/>
        </p:nvSpPr>
        <p:spPr>
          <a:xfrm>
            <a:off x="8137917" y="4411977"/>
            <a:ext cx="1339975"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{2,0,3,*}</a:t>
            </a:r>
            <a:endParaRPr lang="zh-CN" altLang="en-US" sz="2400" b="1" dirty="0">
              <a:solidFill>
                <a:srgbClr val="C00000"/>
              </a:solidFill>
            </a:endParaRPr>
          </a:p>
        </p:txBody>
      </p:sp>
      <p:pic>
        <p:nvPicPr>
          <p:cNvPr id="24" name="图片 23">
            <a:extLst>
              <a:ext uri="{FF2B5EF4-FFF2-40B4-BE49-F238E27FC236}">
                <a16:creationId xmlns:a16="http://schemas.microsoft.com/office/drawing/2014/main" id="{D21B14DB-792D-49BE-ACDC-E71E6DAE120A}"/>
              </a:ext>
            </a:extLst>
          </p:cNvPr>
          <p:cNvPicPr>
            <a:picLocks noChangeAspect="1"/>
          </p:cNvPicPr>
          <p:nvPr/>
        </p:nvPicPr>
        <p:blipFill>
          <a:blip r:embed="rId10"/>
          <a:stretch>
            <a:fillRect/>
          </a:stretch>
        </p:blipFill>
        <p:spPr>
          <a:xfrm>
            <a:off x="3989150" y="4656456"/>
            <a:ext cx="1693792" cy="1362055"/>
          </a:xfrm>
          <a:prstGeom prst="rect">
            <a:avLst/>
          </a:prstGeom>
        </p:spPr>
      </p:pic>
      <p:pic>
        <p:nvPicPr>
          <p:cNvPr id="25" name="图片 24">
            <a:extLst>
              <a:ext uri="{FF2B5EF4-FFF2-40B4-BE49-F238E27FC236}">
                <a16:creationId xmlns:a16="http://schemas.microsoft.com/office/drawing/2014/main" id="{BCB73217-883A-4234-AE6E-53FEA2AF6256}"/>
              </a:ext>
            </a:extLst>
          </p:cNvPr>
          <p:cNvPicPr>
            <a:picLocks noChangeAspect="1"/>
          </p:cNvPicPr>
          <p:nvPr/>
        </p:nvPicPr>
        <p:blipFill>
          <a:blip r:embed="rId11"/>
          <a:stretch>
            <a:fillRect/>
          </a:stretch>
        </p:blipFill>
        <p:spPr>
          <a:xfrm>
            <a:off x="10030308" y="4908729"/>
            <a:ext cx="2082419" cy="1929781"/>
          </a:xfrm>
          <a:prstGeom prst="rect">
            <a:avLst/>
          </a:prstGeom>
        </p:spPr>
      </p:pic>
      <p:cxnSp>
        <p:nvCxnSpPr>
          <p:cNvPr id="26" name="直接箭头连接符 25">
            <a:extLst>
              <a:ext uri="{FF2B5EF4-FFF2-40B4-BE49-F238E27FC236}">
                <a16:creationId xmlns:a16="http://schemas.microsoft.com/office/drawing/2014/main" id="{1DF1F2F2-AA5F-4356-9396-0AA5A3FBFD85}"/>
              </a:ext>
            </a:extLst>
          </p:cNvPr>
          <p:cNvCxnSpPr/>
          <p:nvPr/>
        </p:nvCxnSpPr>
        <p:spPr>
          <a:xfrm flipV="1">
            <a:off x="8981636" y="6004243"/>
            <a:ext cx="1093896" cy="6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F29ACD72-6583-4B14-8815-A2F3328B329C}"/>
              </a:ext>
            </a:extLst>
          </p:cNvPr>
          <p:cNvSpPr/>
          <p:nvPr/>
        </p:nvSpPr>
        <p:spPr>
          <a:xfrm>
            <a:off x="8887993" y="5493744"/>
            <a:ext cx="1258678" cy="461665"/>
          </a:xfrm>
          <a:prstGeom prst="rect">
            <a:avLst/>
          </a:prstGeom>
        </p:spPr>
        <p:txBody>
          <a:bodyPr wrap="none">
            <a:spAutoFit/>
          </a:bodyPr>
          <a:lstStyle/>
          <a:p>
            <a:r>
              <a:rPr lang="en-US" altLang="zh-CN" sz="2400" b="1" i="0" u="none" strike="noStrike" baseline="0" dirty="0">
                <a:solidFill>
                  <a:srgbClr val="C00000"/>
                </a:solidFill>
                <a:latin typeface="Calibri" panose="020F0502020204030204" pitchFamily="34" charset="0"/>
              </a:rPr>
              <a:t>{2,0,3,1}</a:t>
            </a:r>
            <a:endParaRPr lang="zh-CN" altLang="en-US" sz="2400" b="1" dirty="0">
              <a:solidFill>
                <a:srgbClr val="C00000"/>
              </a:solidFill>
            </a:endParaRPr>
          </a:p>
        </p:txBody>
      </p:sp>
    </p:spTree>
    <p:extLst>
      <p:ext uri="{BB962C8B-B14F-4D97-AF65-F5344CB8AC3E}">
        <p14:creationId xmlns:p14="http://schemas.microsoft.com/office/powerpoint/2010/main" val="428990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8" grpId="0"/>
      <p:bldP spid="20" grpId="0" animBg="1"/>
      <p:bldP spid="23"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DE16B13-3064-46E9-BC71-72028A575856}"/>
              </a:ext>
            </a:extLst>
          </p:cNvPr>
          <p:cNvGrpSpPr/>
          <p:nvPr/>
        </p:nvGrpSpPr>
        <p:grpSpPr>
          <a:xfrm>
            <a:off x="143922" y="223365"/>
            <a:ext cx="11887200" cy="307777"/>
            <a:chOff x="143922" y="775815"/>
            <a:chExt cx="11887200" cy="307777"/>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37F506E3-AE86-4E7F-BA80-9C97484129B3}"/>
              </a:ext>
            </a:extLst>
          </p:cNvPr>
          <p:cNvPicPr>
            <a:picLocks noChangeAspect="1"/>
          </p:cNvPicPr>
          <p:nvPr/>
        </p:nvPicPr>
        <p:blipFill>
          <a:blip r:embed="rId4"/>
          <a:stretch>
            <a:fillRect/>
          </a:stretch>
        </p:blipFill>
        <p:spPr>
          <a:xfrm>
            <a:off x="4011284" y="4093991"/>
            <a:ext cx="1111442" cy="1048333"/>
          </a:xfrm>
          <a:prstGeom prst="rect">
            <a:avLst/>
          </a:prstGeom>
        </p:spPr>
      </p:pic>
      <p:pic>
        <p:nvPicPr>
          <p:cNvPr id="7" name="图片 6">
            <a:extLst>
              <a:ext uri="{FF2B5EF4-FFF2-40B4-BE49-F238E27FC236}">
                <a16:creationId xmlns:a16="http://schemas.microsoft.com/office/drawing/2014/main" id="{55548A2C-ACB0-4A87-9E12-95E9D1B5DDC5}"/>
              </a:ext>
            </a:extLst>
          </p:cNvPr>
          <p:cNvPicPr>
            <a:picLocks noChangeAspect="1"/>
          </p:cNvPicPr>
          <p:nvPr/>
        </p:nvPicPr>
        <p:blipFill>
          <a:blip r:embed="rId5"/>
          <a:stretch>
            <a:fillRect/>
          </a:stretch>
        </p:blipFill>
        <p:spPr>
          <a:xfrm>
            <a:off x="273731" y="718989"/>
            <a:ext cx="5172567" cy="4388946"/>
          </a:xfrm>
          <a:prstGeom prst="rect">
            <a:avLst/>
          </a:prstGeom>
        </p:spPr>
      </p:pic>
      <p:pic>
        <p:nvPicPr>
          <p:cNvPr id="8" name="图片 7">
            <a:extLst>
              <a:ext uri="{FF2B5EF4-FFF2-40B4-BE49-F238E27FC236}">
                <a16:creationId xmlns:a16="http://schemas.microsoft.com/office/drawing/2014/main" id="{AB1399CC-9FA1-4538-9F99-CA32CAA788C9}"/>
              </a:ext>
            </a:extLst>
          </p:cNvPr>
          <p:cNvPicPr>
            <a:picLocks noChangeAspect="1"/>
          </p:cNvPicPr>
          <p:nvPr/>
        </p:nvPicPr>
        <p:blipFill>
          <a:blip r:embed="rId6"/>
          <a:stretch>
            <a:fillRect/>
          </a:stretch>
        </p:blipFill>
        <p:spPr>
          <a:xfrm>
            <a:off x="8826105" y="330291"/>
            <a:ext cx="1837471" cy="1711749"/>
          </a:xfrm>
          <a:prstGeom prst="rect">
            <a:avLst/>
          </a:prstGeom>
        </p:spPr>
      </p:pic>
      <p:pic>
        <p:nvPicPr>
          <p:cNvPr id="9" name="图片 8">
            <a:extLst>
              <a:ext uri="{FF2B5EF4-FFF2-40B4-BE49-F238E27FC236}">
                <a16:creationId xmlns:a16="http://schemas.microsoft.com/office/drawing/2014/main" id="{EDB4A020-A4B7-4709-B525-19FB2C900363}"/>
              </a:ext>
            </a:extLst>
          </p:cNvPr>
          <p:cNvPicPr>
            <a:picLocks noChangeAspect="1"/>
          </p:cNvPicPr>
          <p:nvPr/>
        </p:nvPicPr>
        <p:blipFill>
          <a:blip r:embed="rId7"/>
          <a:stretch>
            <a:fillRect/>
          </a:stretch>
        </p:blipFill>
        <p:spPr>
          <a:xfrm>
            <a:off x="2890050" y="2085325"/>
            <a:ext cx="3280181" cy="1054849"/>
          </a:xfrm>
          <a:prstGeom prst="rect">
            <a:avLst/>
          </a:prstGeom>
        </p:spPr>
      </p:pic>
      <p:sp>
        <p:nvSpPr>
          <p:cNvPr id="10" name="乘号 9">
            <a:extLst>
              <a:ext uri="{FF2B5EF4-FFF2-40B4-BE49-F238E27FC236}">
                <a16:creationId xmlns:a16="http://schemas.microsoft.com/office/drawing/2014/main" id="{F80F77B6-6524-43C1-82CA-F1CC9CF7F736}"/>
              </a:ext>
            </a:extLst>
          </p:cNvPr>
          <p:cNvSpPr/>
          <p:nvPr/>
        </p:nvSpPr>
        <p:spPr>
          <a:xfrm>
            <a:off x="5476544" y="2806459"/>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乘号 10">
            <a:extLst>
              <a:ext uri="{FF2B5EF4-FFF2-40B4-BE49-F238E27FC236}">
                <a16:creationId xmlns:a16="http://schemas.microsoft.com/office/drawing/2014/main" id="{5B1B6508-9717-43C1-87DA-F5289358738D}"/>
              </a:ext>
            </a:extLst>
          </p:cNvPr>
          <p:cNvSpPr/>
          <p:nvPr/>
        </p:nvSpPr>
        <p:spPr>
          <a:xfrm>
            <a:off x="1896167" y="1010423"/>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0081225F-D02E-48C9-B653-E784EFC8DBCD}"/>
              </a:ext>
            </a:extLst>
          </p:cNvPr>
          <p:cNvPicPr>
            <a:picLocks noChangeAspect="1"/>
          </p:cNvPicPr>
          <p:nvPr/>
        </p:nvPicPr>
        <p:blipFill>
          <a:blip r:embed="rId8"/>
          <a:stretch>
            <a:fillRect/>
          </a:stretch>
        </p:blipFill>
        <p:spPr>
          <a:xfrm>
            <a:off x="8052047" y="2605087"/>
            <a:ext cx="1809750" cy="1695450"/>
          </a:xfrm>
          <a:prstGeom prst="rect">
            <a:avLst/>
          </a:prstGeom>
        </p:spPr>
      </p:pic>
      <p:pic>
        <p:nvPicPr>
          <p:cNvPr id="13" name="图片 12">
            <a:extLst>
              <a:ext uri="{FF2B5EF4-FFF2-40B4-BE49-F238E27FC236}">
                <a16:creationId xmlns:a16="http://schemas.microsoft.com/office/drawing/2014/main" id="{296E363B-18CD-4701-9440-7AAFED99C77E}"/>
              </a:ext>
            </a:extLst>
          </p:cNvPr>
          <p:cNvPicPr>
            <a:picLocks noChangeAspect="1"/>
          </p:cNvPicPr>
          <p:nvPr/>
        </p:nvPicPr>
        <p:blipFill>
          <a:blip r:embed="rId9"/>
          <a:stretch>
            <a:fillRect/>
          </a:stretch>
        </p:blipFill>
        <p:spPr>
          <a:xfrm>
            <a:off x="10149511" y="2605087"/>
            <a:ext cx="1828800" cy="1647825"/>
          </a:xfrm>
          <a:prstGeom prst="rect">
            <a:avLst/>
          </a:prstGeom>
        </p:spPr>
      </p:pic>
      <p:pic>
        <p:nvPicPr>
          <p:cNvPr id="18" name="图片 17">
            <a:extLst>
              <a:ext uri="{FF2B5EF4-FFF2-40B4-BE49-F238E27FC236}">
                <a16:creationId xmlns:a16="http://schemas.microsoft.com/office/drawing/2014/main" id="{F7DFABDE-EFC2-457D-A43A-AD32D223087B}"/>
              </a:ext>
            </a:extLst>
          </p:cNvPr>
          <p:cNvPicPr>
            <a:picLocks noChangeAspect="1"/>
          </p:cNvPicPr>
          <p:nvPr/>
        </p:nvPicPr>
        <p:blipFill>
          <a:blip r:embed="rId10"/>
          <a:stretch>
            <a:fillRect/>
          </a:stretch>
        </p:blipFill>
        <p:spPr>
          <a:xfrm>
            <a:off x="2785175" y="3070297"/>
            <a:ext cx="2340911" cy="1078401"/>
          </a:xfrm>
          <a:prstGeom prst="rect">
            <a:avLst/>
          </a:prstGeom>
        </p:spPr>
      </p:pic>
      <p:cxnSp>
        <p:nvCxnSpPr>
          <p:cNvPr id="19" name="直接箭头连接符 18">
            <a:extLst>
              <a:ext uri="{FF2B5EF4-FFF2-40B4-BE49-F238E27FC236}">
                <a16:creationId xmlns:a16="http://schemas.microsoft.com/office/drawing/2014/main" id="{6C762ACC-E637-4ED1-A3CC-EF7C56767EAF}"/>
              </a:ext>
            </a:extLst>
          </p:cNvPr>
          <p:cNvCxnSpPr>
            <a:endCxn id="12" idx="0"/>
          </p:cNvCxnSpPr>
          <p:nvPr/>
        </p:nvCxnSpPr>
        <p:spPr>
          <a:xfrm flipH="1">
            <a:off x="8956922" y="2055114"/>
            <a:ext cx="500884" cy="54997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1B66E83B-0324-4DF1-855D-8A4DAFBCB0C3}"/>
              </a:ext>
            </a:extLst>
          </p:cNvPr>
          <p:cNvSpPr/>
          <p:nvPr/>
        </p:nvSpPr>
        <p:spPr>
          <a:xfrm>
            <a:off x="7950878" y="2042040"/>
            <a:ext cx="1339975"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{3,0,*,*}</a:t>
            </a:r>
            <a:endParaRPr lang="zh-CN" altLang="en-US" sz="2400" b="1" dirty="0">
              <a:solidFill>
                <a:srgbClr val="C00000"/>
              </a:solidFill>
            </a:endParaRPr>
          </a:p>
        </p:txBody>
      </p:sp>
      <p:cxnSp>
        <p:nvCxnSpPr>
          <p:cNvPr id="21" name="直接箭头连接符 20">
            <a:extLst>
              <a:ext uri="{FF2B5EF4-FFF2-40B4-BE49-F238E27FC236}">
                <a16:creationId xmlns:a16="http://schemas.microsoft.com/office/drawing/2014/main" id="{2BC92648-D7C0-43C1-8C3E-61B73869D488}"/>
              </a:ext>
            </a:extLst>
          </p:cNvPr>
          <p:cNvCxnSpPr>
            <a:endCxn id="13" idx="0"/>
          </p:cNvCxnSpPr>
          <p:nvPr/>
        </p:nvCxnSpPr>
        <p:spPr>
          <a:xfrm>
            <a:off x="9968116" y="2025896"/>
            <a:ext cx="1095795" cy="5791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4D42EDF-1624-45A1-978E-39E046D12764}"/>
              </a:ext>
            </a:extLst>
          </p:cNvPr>
          <p:cNvSpPr/>
          <p:nvPr/>
        </p:nvSpPr>
        <p:spPr>
          <a:xfrm>
            <a:off x="10581516" y="2013165"/>
            <a:ext cx="1339975"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{3,1,*,*}</a:t>
            </a:r>
            <a:endParaRPr lang="zh-CN" altLang="en-US" sz="2400" b="1" dirty="0">
              <a:solidFill>
                <a:srgbClr val="C00000"/>
              </a:solidFill>
            </a:endParaRPr>
          </a:p>
        </p:txBody>
      </p:sp>
      <p:sp>
        <p:nvSpPr>
          <p:cNvPr id="23" name="乘号 22">
            <a:extLst>
              <a:ext uri="{FF2B5EF4-FFF2-40B4-BE49-F238E27FC236}">
                <a16:creationId xmlns:a16="http://schemas.microsoft.com/office/drawing/2014/main" id="{8F36FAAA-2781-47CA-9012-F4A3115A19ED}"/>
              </a:ext>
            </a:extLst>
          </p:cNvPr>
          <p:cNvSpPr/>
          <p:nvPr/>
        </p:nvSpPr>
        <p:spPr>
          <a:xfrm>
            <a:off x="3038402" y="3856441"/>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1B946BFA-29C9-4676-B13E-770975AEC5E8}"/>
              </a:ext>
            </a:extLst>
          </p:cNvPr>
          <p:cNvPicPr>
            <a:picLocks noChangeAspect="1"/>
          </p:cNvPicPr>
          <p:nvPr/>
        </p:nvPicPr>
        <p:blipFill>
          <a:blip r:embed="rId11"/>
          <a:stretch>
            <a:fillRect/>
          </a:stretch>
        </p:blipFill>
        <p:spPr>
          <a:xfrm>
            <a:off x="8052047" y="4850510"/>
            <a:ext cx="1819275" cy="1695450"/>
          </a:xfrm>
          <a:prstGeom prst="rect">
            <a:avLst/>
          </a:prstGeom>
        </p:spPr>
      </p:pic>
      <p:cxnSp>
        <p:nvCxnSpPr>
          <p:cNvPr id="25" name="直接箭头连接符 24">
            <a:extLst>
              <a:ext uri="{FF2B5EF4-FFF2-40B4-BE49-F238E27FC236}">
                <a16:creationId xmlns:a16="http://schemas.microsoft.com/office/drawing/2014/main" id="{B6717035-E407-4D9D-8507-0D1A668753BE}"/>
              </a:ext>
            </a:extLst>
          </p:cNvPr>
          <p:cNvCxnSpPr>
            <a:endCxn id="24" idx="0"/>
          </p:cNvCxnSpPr>
          <p:nvPr/>
        </p:nvCxnSpPr>
        <p:spPr>
          <a:xfrm>
            <a:off x="8952949" y="4299645"/>
            <a:ext cx="8736" cy="5508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D80BBBC2-DB27-4909-8EF7-BFC80964C864}"/>
              </a:ext>
            </a:extLst>
          </p:cNvPr>
          <p:cNvSpPr/>
          <p:nvPr/>
        </p:nvSpPr>
        <p:spPr>
          <a:xfrm>
            <a:off x="7813623" y="4253460"/>
            <a:ext cx="1339975"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{3,0,2,*}</a:t>
            </a:r>
            <a:endParaRPr lang="zh-CN" altLang="en-US" sz="2400" b="1" dirty="0">
              <a:solidFill>
                <a:srgbClr val="C00000"/>
              </a:solidFill>
            </a:endParaRPr>
          </a:p>
        </p:txBody>
      </p:sp>
      <p:sp>
        <p:nvSpPr>
          <p:cNvPr id="27" name="乘号 26">
            <a:extLst>
              <a:ext uri="{FF2B5EF4-FFF2-40B4-BE49-F238E27FC236}">
                <a16:creationId xmlns:a16="http://schemas.microsoft.com/office/drawing/2014/main" id="{51FC1FD6-B37E-43AD-BECC-A91DF3EB229D}"/>
              </a:ext>
            </a:extLst>
          </p:cNvPr>
          <p:cNvSpPr/>
          <p:nvPr/>
        </p:nvSpPr>
        <p:spPr>
          <a:xfrm>
            <a:off x="4281191" y="4919988"/>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AAD014D0-6CE4-438D-875E-8CFC5D61EB4C}"/>
              </a:ext>
            </a:extLst>
          </p:cNvPr>
          <p:cNvPicPr>
            <a:picLocks noChangeAspect="1"/>
          </p:cNvPicPr>
          <p:nvPr/>
        </p:nvPicPr>
        <p:blipFill>
          <a:blip r:embed="rId12"/>
          <a:stretch>
            <a:fillRect/>
          </a:stretch>
        </p:blipFill>
        <p:spPr>
          <a:xfrm>
            <a:off x="4353427" y="3056194"/>
            <a:ext cx="3467860" cy="1108958"/>
          </a:xfrm>
          <a:prstGeom prst="rect">
            <a:avLst/>
          </a:prstGeom>
        </p:spPr>
      </p:pic>
      <p:sp>
        <p:nvSpPr>
          <p:cNvPr id="29" name="乘号 28">
            <a:extLst>
              <a:ext uri="{FF2B5EF4-FFF2-40B4-BE49-F238E27FC236}">
                <a16:creationId xmlns:a16="http://schemas.microsoft.com/office/drawing/2014/main" id="{57B6E5A1-EBA5-4355-9858-AECD79D91254}"/>
              </a:ext>
            </a:extLst>
          </p:cNvPr>
          <p:cNvSpPr/>
          <p:nvPr/>
        </p:nvSpPr>
        <p:spPr>
          <a:xfrm>
            <a:off x="5539492" y="3877714"/>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乘号 29">
            <a:extLst>
              <a:ext uri="{FF2B5EF4-FFF2-40B4-BE49-F238E27FC236}">
                <a16:creationId xmlns:a16="http://schemas.microsoft.com/office/drawing/2014/main" id="{585AEA35-76EF-4D14-A47A-CC8AFF91445A}"/>
              </a:ext>
            </a:extLst>
          </p:cNvPr>
          <p:cNvSpPr/>
          <p:nvPr/>
        </p:nvSpPr>
        <p:spPr>
          <a:xfrm>
            <a:off x="6949856" y="3920067"/>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26B133E5-4EE4-4BA4-BA2E-BADA3A7461D2}"/>
              </a:ext>
            </a:extLst>
          </p:cNvPr>
          <p:cNvSpPr/>
          <p:nvPr/>
        </p:nvSpPr>
        <p:spPr>
          <a:xfrm>
            <a:off x="185328" y="4535806"/>
            <a:ext cx="1220106" cy="489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047BFEB6-0874-4ED5-B941-6132421C52AE}"/>
              </a:ext>
            </a:extLst>
          </p:cNvPr>
          <p:cNvSpPr/>
          <p:nvPr/>
        </p:nvSpPr>
        <p:spPr>
          <a:xfrm>
            <a:off x="1503480" y="4524003"/>
            <a:ext cx="1245178" cy="5449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981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p:bldP spid="22" grpId="0"/>
      <p:bldP spid="23" grpId="0" animBg="1"/>
      <p:bldP spid="26" grpId="0"/>
      <p:bldP spid="27" grpId="0" animBg="1"/>
      <p:bldP spid="29"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1EA74151-B893-4E33-ADE9-4F92B7FA943A}"/>
              </a:ext>
            </a:extLst>
          </p:cNvPr>
          <p:cNvGrpSpPr/>
          <p:nvPr/>
        </p:nvGrpSpPr>
        <p:grpSpPr>
          <a:xfrm>
            <a:off x="143922" y="223365"/>
            <a:ext cx="11887200" cy="307777"/>
            <a:chOff x="143922" y="775815"/>
            <a:chExt cx="11887200" cy="307777"/>
          </a:xfrm>
        </p:grpSpPr>
        <p:sp>
          <p:nvSpPr>
            <p:cNvPr id="38" name="MH_Entry_1">
              <a:extLst>
                <a:ext uri="{FF2B5EF4-FFF2-40B4-BE49-F238E27FC236}">
                  <a16:creationId xmlns:a16="http://schemas.microsoft.com/office/drawing/2014/main" id="{E8DB6D77-11FF-4B3D-B64A-8673E368ABE0}"/>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简单枚举</a:t>
              </a:r>
            </a:p>
          </p:txBody>
        </p:sp>
        <p:cxnSp>
          <p:nvCxnSpPr>
            <p:cNvPr id="39" name="直接连接符 3">
              <a:extLst>
                <a:ext uri="{FF2B5EF4-FFF2-40B4-BE49-F238E27FC236}">
                  <a16:creationId xmlns:a16="http://schemas.microsoft.com/office/drawing/2014/main" id="{35F2312A-767F-4F93-A531-D2A481F50F08}"/>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a:extLst>
                <a:ext uri="{FF2B5EF4-FFF2-40B4-BE49-F238E27FC236}">
                  <a16:creationId xmlns:a16="http://schemas.microsoft.com/office/drawing/2014/main" id="{811CD831-3AD1-4CC1-B737-C0F22E773639}"/>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4" name="矩形 3">
            <a:extLst>
              <a:ext uri="{FF2B5EF4-FFF2-40B4-BE49-F238E27FC236}">
                <a16:creationId xmlns:a16="http://schemas.microsoft.com/office/drawing/2014/main" id="{BABC6AF7-E404-4505-9380-B61B76E5FD66}"/>
              </a:ext>
            </a:extLst>
          </p:cNvPr>
          <p:cNvSpPr/>
          <p:nvPr/>
        </p:nvSpPr>
        <p:spPr>
          <a:xfrm>
            <a:off x="1318182" y="674400"/>
            <a:ext cx="9555636" cy="5574603"/>
          </a:xfrm>
          <a:prstGeom prst="rect">
            <a:avLst/>
          </a:prstGeom>
        </p:spPr>
        <p:txBody>
          <a:bodyPr wrap="square">
            <a:spAutoFit/>
          </a:bodyPr>
          <a:lstStyle/>
          <a:p>
            <a:pPr>
              <a:lnSpc>
                <a:spcPct val="150000"/>
              </a:lnSpc>
            </a:pPr>
            <a:r>
              <a:rPr lang="zh-CN" altLang="en-US" sz="2400" b="1" dirty="0">
                <a:solidFill>
                  <a:srgbClr val="000000"/>
                </a:solidFill>
                <a:ea typeface="微软雅黑 Light" panose="020B0502040204020203" pitchFamily="34" charset="-122"/>
              </a:rPr>
              <a:t>基本思想：</a:t>
            </a:r>
          </a:p>
          <a:p>
            <a:pPr>
              <a:lnSpc>
                <a:spcPct val="150000"/>
              </a:lnSpc>
              <a:buFont typeface="+mj-lt"/>
              <a:buAutoNum type="arabicPeriod"/>
            </a:pPr>
            <a:r>
              <a:rPr lang="zh-CN" altLang="en-US" sz="2400" dirty="0">
                <a:solidFill>
                  <a:srgbClr val="000000"/>
                </a:solidFill>
                <a:ea typeface="微软雅黑 Light" panose="020B0502040204020203" pitchFamily="34" charset="-122"/>
              </a:rPr>
              <a:t>枚举也称作穷举，指的是从问题所有可能的解的集合中一一枚举各元素。</a:t>
            </a:r>
          </a:p>
          <a:p>
            <a:pPr>
              <a:lnSpc>
                <a:spcPct val="150000"/>
              </a:lnSpc>
              <a:buFont typeface="+mj-lt"/>
              <a:buAutoNum type="arabicPeriod"/>
            </a:pPr>
            <a:r>
              <a:rPr lang="zh-CN" altLang="en-US" sz="2400" dirty="0">
                <a:solidFill>
                  <a:srgbClr val="000000"/>
                </a:solidFill>
                <a:ea typeface="微软雅黑 Light" panose="020B0502040204020203" pitchFamily="34" charset="-122"/>
              </a:rPr>
              <a:t>用题目中给定的检验条件判定哪些是无用的，哪些是有用的。能使命题成立。即为其解。</a:t>
            </a:r>
            <a:endParaRPr lang="en-US" altLang="zh-CN" sz="2400" dirty="0">
              <a:solidFill>
                <a:srgbClr val="000000"/>
              </a:solidFill>
              <a:ea typeface="微软雅黑 Light" panose="020B0502040204020203" pitchFamily="34" charset="-122"/>
            </a:endParaRPr>
          </a:p>
          <a:p>
            <a:pPr>
              <a:lnSpc>
                <a:spcPct val="150000"/>
              </a:lnSpc>
            </a:pPr>
            <a:endParaRPr lang="zh-CN" altLang="en-US" sz="2400" dirty="0">
              <a:solidFill>
                <a:srgbClr val="000000"/>
              </a:solidFill>
              <a:ea typeface="微软雅黑 Light" panose="020B0502040204020203" pitchFamily="34" charset="-122"/>
            </a:endParaRPr>
          </a:p>
          <a:p>
            <a:pPr>
              <a:lnSpc>
                <a:spcPct val="150000"/>
              </a:lnSpc>
            </a:pPr>
            <a:r>
              <a:rPr lang="zh-CN" altLang="en-US" sz="2400" b="1" dirty="0">
                <a:solidFill>
                  <a:srgbClr val="000000"/>
                </a:solidFill>
                <a:ea typeface="微软雅黑 Light" panose="020B0502040204020203" pitchFamily="34" charset="-122"/>
              </a:rPr>
              <a:t>枚举法优缺点：</a:t>
            </a:r>
          </a:p>
          <a:p>
            <a:pPr>
              <a:lnSpc>
                <a:spcPct val="150000"/>
              </a:lnSpc>
            </a:pPr>
            <a:r>
              <a:rPr lang="zh-CN" altLang="en-US" sz="2400" dirty="0">
                <a:solidFill>
                  <a:srgbClr val="000000"/>
                </a:solidFill>
                <a:ea typeface="微软雅黑 Light" panose="020B0502040204020203" pitchFamily="34" charset="-122"/>
              </a:rPr>
              <a:t>　　优点：算法简单，在局部地方使用枚举法，效果会十分的好</a:t>
            </a:r>
          </a:p>
          <a:p>
            <a:pPr>
              <a:lnSpc>
                <a:spcPct val="150000"/>
              </a:lnSpc>
            </a:pPr>
            <a:r>
              <a:rPr lang="zh-CN" altLang="en-US" sz="2400" dirty="0">
                <a:solidFill>
                  <a:srgbClr val="000000"/>
                </a:solidFill>
                <a:ea typeface="微软雅黑 Light" panose="020B0502040204020203" pitchFamily="34" charset="-122"/>
              </a:rPr>
              <a:t>　　缺点：运算量过大，当问题的规模变大的时候，循环的阶数越大，执行速度越慢。计算量容易过大。</a:t>
            </a:r>
            <a:endParaRPr lang="zh-CN" altLang="en-US" sz="2400" b="0" i="0" dirty="0">
              <a:solidFill>
                <a:srgbClr val="000000"/>
              </a:solidFill>
              <a:effectLst/>
              <a:ea typeface="微软雅黑 Light" panose="020B0502040204020203" pitchFamily="34" charset="-122"/>
            </a:endParaRPr>
          </a:p>
        </p:txBody>
      </p:sp>
    </p:spTree>
    <p:extLst>
      <p:ext uri="{BB962C8B-B14F-4D97-AF65-F5344CB8AC3E}">
        <p14:creationId xmlns:p14="http://schemas.microsoft.com/office/powerpoint/2010/main" val="3298019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DE16B13-3064-46E9-BC71-72028A575856}"/>
              </a:ext>
            </a:extLst>
          </p:cNvPr>
          <p:cNvGrpSpPr/>
          <p:nvPr/>
        </p:nvGrpSpPr>
        <p:grpSpPr>
          <a:xfrm>
            <a:off x="143922" y="223365"/>
            <a:ext cx="11887200" cy="307777"/>
            <a:chOff x="143922" y="775815"/>
            <a:chExt cx="11887200" cy="307777"/>
          </a:xfrm>
        </p:grpSpPr>
        <p:sp>
          <p:nvSpPr>
            <p:cNvPr id="15" name="MH_Entry_1">
              <a:extLst>
                <a:ext uri="{FF2B5EF4-FFF2-40B4-BE49-F238E27FC236}">
                  <a16:creationId xmlns:a16="http://schemas.microsoft.com/office/drawing/2014/main" id="{B9A186FA-32E8-46EE-9CEC-A947DF3546FB}"/>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a:extLst>
                <a:ext uri="{FF2B5EF4-FFF2-40B4-BE49-F238E27FC236}">
                  <a16:creationId xmlns:a16="http://schemas.microsoft.com/office/drawing/2014/main" id="{49246A05-7C72-4F04-9BEE-70C4A8A4FA79}"/>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a:extLst>
                <a:ext uri="{FF2B5EF4-FFF2-40B4-BE49-F238E27FC236}">
                  <a16:creationId xmlns:a16="http://schemas.microsoft.com/office/drawing/2014/main" id="{36AF8911-0D76-414F-9F65-D9DFEE83CD06}"/>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C117F513-1004-4F01-B302-D4ACB88A7318}"/>
              </a:ext>
            </a:extLst>
          </p:cNvPr>
          <p:cNvSpPr txBox="1"/>
          <p:nvPr/>
        </p:nvSpPr>
        <p:spPr>
          <a:xfrm>
            <a:off x="890337" y="938463"/>
            <a:ext cx="4692316" cy="369332"/>
          </a:xfrm>
          <a:prstGeom prst="rect">
            <a:avLst/>
          </a:prstGeom>
          <a:noFill/>
        </p:spPr>
        <p:txBody>
          <a:bodyPr wrap="square" rtlCol="0">
            <a:spAutoFit/>
          </a:bodyPr>
          <a:lstStyle/>
          <a:p>
            <a:r>
              <a:rPr lang="zh-CN" altLang="en-US" dirty="0"/>
              <a:t>贴代码</a:t>
            </a:r>
          </a:p>
        </p:txBody>
      </p:sp>
      <p:pic>
        <p:nvPicPr>
          <p:cNvPr id="3" name="图片 2">
            <a:extLst>
              <a:ext uri="{FF2B5EF4-FFF2-40B4-BE49-F238E27FC236}">
                <a16:creationId xmlns:a16="http://schemas.microsoft.com/office/drawing/2014/main" id="{6DA49648-55B9-4E21-8960-15BD668ABCED}"/>
              </a:ext>
            </a:extLst>
          </p:cNvPr>
          <p:cNvPicPr>
            <a:picLocks noChangeAspect="1"/>
          </p:cNvPicPr>
          <p:nvPr/>
        </p:nvPicPr>
        <p:blipFill>
          <a:blip r:embed="rId4"/>
          <a:stretch>
            <a:fillRect/>
          </a:stretch>
        </p:blipFill>
        <p:spPr>
          <a:xfrm>
            <a:off x="667029" y="531142"/>
            <a:ext cx="8867775" cy="4600575"/>
          </a:xfrm>
          <a:prstGeom prst="rect">
            <a:avLst/>
          </a:prstGeom>
        </p:spPr>
      </p:pic>
      <p:pic>
        <p:nvPicPr>
          <p:cNvPr id="4" name="图片 3">
            <a:extLst>
              <a:ext uri="{FF2B5EF4-FFF2-40B4-BE49-F238E27FC236}">
                <a16:creationId xmlns:a16="http://schemas.microsoft.com/office/drawing/2014/main" id="{E823425F-E004-4954-BE03-BB79F3C428D1}"/>
              </a:ext>
            </a:extLst>
          </p:cNvPr>
          <p:cNvPicPr>
            <a:picLocks noChangeAspect="1"/>
          </p:cNvPicPr>
          <p:nvPr/>
        </p:nvPicPr>
        <p:blipFill>
          <a:blip r:embed="rId5"/>
          <a:stretch>
            <a:fillRect/>
          </a:stretch>
        </p:blipFill>
        <p:spPr>
          <a:xfrm>
            <a:off x="667029" y="5033712"/>
            <a:ext cx="8020050" cy="1771650"/>
          </a:xfrm>
          <a:prstGeom prst="rect">
            <a:avLst/>
          </a:prstGeom>
        </p:spPr>
      </p:pic>
      <p:sp>
        <p:nvSpPr>
          <p:cNvPr id="5" name="文本框 4">
            <a:extLst>
              <a:ext uri="{FF2B5EF4-FFF2-40B4-BE49-F238E27FC236}">
                <a16:creationId xmlns:a16="http://schemas.microsoft.com/office/drawing/2014/main" id="{DD4CCB79-6AB8-4C0D-BB74-B60801AF2A6B}"/>
              </a:ext>
            </a:extLst>
          </p:cNvPr>
          <p:cNvSpPr txBox="1"/>
          <p:nvPr/>
        </p:nvSpPr>
        <p:spPr>
          <a:xfrm>
            <a:off x="1914949" y="6368534"/>
            <a:ext cx="555812" cy="369332"/>
          </a:xfrm>
          <a:prstGeom prst="rect">
            <a:avLst/>
          </a:prstGeom>
          <a:noFill/>
        </p:spPr>
        <p:txBody>
          <a:bodyPr wrap="square" rtlCol="0">
            <a:spAutoFit/>
          </a:bodyPr>
          <a:lstStyle/>
          <a:p>
            <a:r>
              <a:rPr lang="en-US" altLang="zh-CN" dirty="0"/>
              <a:t>}</a:t>
            </a:r>
            <a:endParaRPr lang="zh-CN" altLang="en-US" dirty="0"/>
          </a:p>
        </p:txBody>
      </p:sp>
      <p:sp>
        <p:nvSpPr>
          <p:cNvPr id="10" name="矩形 9">
            <a:extLst>
              <a:ext uri="{FF2B5EF4-FFF2-40B4-BE49-F238E27FC236}">
                <a16:creationId xmlns:a16="http://schemas.microsoft.com/office/drawing/2014/main" id="{03D30A24-CEE4-4AEF-A9DC-5D9D07B3C0C9}"/>
              </a:ext>
            </a:extLst>
          </p:cNvPr>
          <p:cNvSpPr/>
          <p:nvPr/>
        </p:nvSpPr>
        <p:spPr>
          <a:xfrm>
            <a:off x="8328706" y="5854416"/>
            <a:ext cx="3466531" cy="646331"/>
          </a:xfrm>
          <a:prstGeom prst="rect">
            <a:avLst/>
          </a:prstGeom>
        </p:spPr>
        <p:txBody>
          <a:bodyPr wrap="square">
            <a:spAutoFit/>
          </a:bodyPr>
          <a:lstStyle/>
          <a:p>
            <a:r>
              <a:rPr lang="zh-CN" altLang="en-US" dirty="0">
                <a:solidFill>
                  <a:srgbClr val="FF0000"/>
                </a:solidFill>
              </a:rPr>
              <a:t>注意：该代码还可以进一步优化，具体请参考刘汝佳粉书</a:t>
            </a:r>
            <a:r>
              <a:rPr lang="en-US" altLang="zh-CN" dirty="0">
                <a:solidFill>
                  <a:srgbClr val="FF0000"/>
                </a:solidFill>
              </a:rPr>
              <a:t>P193</a:t>
            </a:r>
            <a:endParaRPr lang="zh-CN" altLang="en-US" dirty="0">
              <a:solidFill>
                <a:srgbClr val="FF0000"/>
              </a:solidFill>
            </a:endParaRPr>
          </a:p>
        </p:txBody>
      </p:sp>
    </p:spTree>
    <p:extLst>
      <p:ext uri="{BB962C8B-B14F-4D97-AF65-F5344CB8AC3E}">
        <p14:creationId xmlns:p14="http://schemas.microsoft.com/office/powerpoint/2010/main" val="407927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1EA74151-B893-4E33-ADE9-4F92B7FA943A}"/>
              </a:ext>
            </a:extLst>
          </p:cNvPr>
          <p:cNvGrpSpPr/>
          <p:nvPr/>
        </p:nvGrpSpPr>
        <p:grpSpPr>
          <a:xfrm>
            <a:off x="143922" y="223365"/>
            <a:ext cx="11887200" cy="307777"/>
            <a:chOff x="143922" y="775815"/>
            <a:chExt cx="11887200" cy="307777"/>
          </a:xfrm>
        </p:grpSpPr>
        <p:sp>
          <p:nvSpPr>
            <p:cNvPr id="38" name="MH_Entry_1">
              <a:extLst>
                <a:ext uri="{FF2B5EF4-FFF2-40B4-BE49-F238E27FC236}">
                  <a16:creationId xmlns:a16="http://schemas.microsoft.com/office/drawing/2014/main" id="{E8DB6D77-11FF-4B3D-B64A-8673E368ABE0}"/>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简单枚举</a:t>
              </a:r>
            </a:p>
          </p:txBody>
        </p:sp>
        <p:cxnSp>
          <p:nvCxnSpPr>
            <p:cNvPr id="39" name="直接连接符 3">
              <a:extLst>
                <a:ext uri="{FF2B5EF4-FFF2-40B4-BE49-F238E27FC236}">
                  <a16:creationId xmlns:a16="http://schemas.microsoft.com/office/drawing/2014/main" id="{35F2312A-767F-4F93-A531-D2A481F50F08}"/>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a:extLst>
                <a:ext uri="{FF2B5EF4-FFF2-40B4-BE49-F238E27FC236}">
                  <a16:creationId xmlns:a16="http://schemas.microsoft.com/office/drawing/2014/main" id="{811CD831-3AD1-4CC1-B737-C0F22E773639}"/>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7" name="Text Box 2">
            <a:extLst>
              <a:ext uri="{FF2B5EF4-FFF2-40B4-BE49-F238E27FC236}">
                <a16:creationId xmlns:a16="http://schemas.microsoft.com/office/drawing/2014/main" id="{6E1BB360-9878-4BE9-A156-F176989D983A}"/>
              </a:ext>
            </a:extLst>
          </p:cNvPr>
          <p:cNvSpPr txBox="1">
            <a:spLocks noChangeArrowheads="1"/>
          </p:cNvSpPr>
          <p:nvPr/>
        </p:nvSpPr>
        <p:spPr bwMode="auto">
          <a:xfrm>
            <a:off x="770965" y="764024"/>
            <a:ext cx="10139082"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ctr">
              <a:spcBef>
                <a:spcPct val="50000"/>
              </a:spcBef>
            </a:pPr>
            <a:r>
              <a:rPr lang="zh-CN" altLang="zh-CN" sz="2800" dirty="0"/>
              <a:t>适用枚举法求解的问题必须满足两个条件：</a:t>
            </a:r>
          </a:p>
          <a:p>
            <a:pPr fontAlgn="ctr">
              <a:spcBef>
                <a:spcPct val="50000"/>
              </a:spcBef>
            </a:pPr>
            <a:br>
              <a:rPr lang="zh-CN" altLang="zh-CN" sz="2000" dirty="0"/>
            </a:br>
            <a:r>
              <a:rPr lang="zh-CN" altLang="zh-CN" sz="2000" dirty="0"/>
              <a:t>      </a:t>
            </a:r>
            <a:r>
              <a:rPr lang="zh-CN" altLang="zh-CN" sz="2400" dirty="0"/>
              <a:t> ⑴可预先确定每个状态的元素个数n；</a:t>
            </a:r>
          </a:p>
          <a:p>
            <a:pPr fontAlgn="ctr">
              <a:spcBef>
                <a:spcPct val="50000"/>
              </a:spcBef>
            </a:pPr>
            <a:r>
              <a:rPr lang="zh-CN" altLang="zh-CN" sz="2400" dirty="0"/>
              <a:t>       ⑵状态元素a</a:t>
            </a:r>
            <a:r>
              <a:rPr lang="zh-CN" altLang="zh-CN" sz="2400" baseline="-30000" dirty="0"/>
              <a:t>1</a:t>
            </a:r>
            <a:r>
              <a:rPr lang="zh-CN" altLang="zh-CN" sz="2400" dirty="0"/>
              <a:t>，a</a:t>
            </a:r>
            <a:r>
              <a:rPr lang="zh-CN" altLang="zh-CN" sz="2400" baseline="-30000" dirty="0"/>
              <a:t>2</a:t>
            </a:r>
            <a:r>
              <a:rPr lang="zh-CN" altLang="zh-CN" sz="2400" dirty="0"/>
              <a:t>，…，a</a:t>
            </a:r>
            <a:r>
              <a:rPr lang="zh-CN" altLang="zh-CN" sz="2400" baseline="-30000" dirty="0"/>
              <a:t>n</a:t>
            </a:r>
            <a:r>
              <a:rPr lang="zh-CN" altLang="zh-CN" sz="2400" dirty="0"/>
              <a:t>的可能值为一个连续的值域。</a:t>
            </a:r>
          </a:p>
          <a:p>
            <a:pPr algn="just" fontAlgn="ctr">
              <a:spcBef>
                <a:spcPct val="50000"/>
              </a:spcBef>
            </a:pPr>
            <a:r>
              <a:rPr lang="zh-CN" altLang="zh-CN" sz="2000" dirty="0"/>
              <a:t>设</a:t>
            </a:r>
            <a:endParaRPr lang="zh-CN" altLang="zh-CN" sz="2000" i="1" dirty="0"/>
          </a:p>
          <a:p>
            <a:pPr algn="just" fontAlgn="ctr">
              <a:spcBef>
                <a:spcPct val="50000"/>
              </a:spcBef>
            </a:pPr>
            <a:r>
              <a:rPr lang="zh-CN" altLang="zh-CN" sz="2000" dirty="0"/>
              <a:t>   a</a:t>
            </a:r>
            <a:r>
              <a:rPr lang="zh-CN" altLang="zh-CN" sz="2000" baseline="-30000" dirty="0"/>
              <a:t>i1</a:t>
            </a:r>
            <a:r>
              <a:rPr lang="zh-CN" altLang="zh-CN" sz="2000" dirty="0"/>
              <a:t>—状态元素a</a:t>
            </a:r>
            <a:r>
              <a:rPr lang="zh-CN" altLang="zh-CN" sz="2000" baseline="-30000" dirty="0"/>
              <a:t>i</a:t>
            </a:r>
            <a:r>
              <a:rPr lang="zh-CN" altLang="zh-CN" sz="2000" dirty="0"/>
              <a:t>的最小值；a</a:t>
            </a:r>
            <a:r>
              <a:rPr lang="zh-CN" altLang="zh-CN" sz="2000" baseline="-30000" dirty="0"/>
              <a:t>ik</a:t>
            </a:r>
            <a:r>
              <a:rPr lang="zh-CN" altLang="zh-CN" sz="2000" dirty="0"/>
              <a:t>—状态元素a</a:t>
            </a:r>
            <a:r>
              <a:rPr lang="zh-CN" altLang="zh-CN" sz="2000" baseline="-30000" dirty="0"/>
              <a:t>i</a:t>
            </a:r>
            <a:r>
              <a:rPr lang="zh-CN" altLang="zh-CN" sz="2000" dirty="0"/>
              <a:t>的最大值(1≤i≤n)，即a</a:t>
            </a:r>
            <a:r>
              <a:rPr lang="zh-CN" altLang="zh-CN" sz="2000" baseline="-30000" dirty="0"/>
              <a:t>11</a:t>
            </a:r>
            <a:r>
              <a:rPr lang="zh-CN" altLang="zh-CN" sz="2000" dirty="0"/>
              <a:t>≤a</a:t>
            </a:r>
            <a:r>
              <a:rPr lang="zh-CN" altLang="zh-CN" sz="2000" baseline="-30000" dirty="0"/>
              <a:t>1</a:t>
            </a:r>
            <a:r>
              <a:rPr lang="zh-CN" altLang="zh-CN" sz="2000" dirty="0"/>
              <a:t>≤a</a:t>
            </a:r>
            <a:r>
              <a:rPr lang="zh-CN" altLang="zh-CN" sz="2000" baseline="-30000" dirty="0"/>
              <a:t>1k</a:t>
            </a:r>
            <a:r>
              <a:rPr lang="zh-CN" altLang="zh-CN" sz="2000" dirty="0"/>
              <a:t>，a</a:t>
            </a:r>
            <a:r>
              <a:rPr lang="zh-CN" altLang="zh-CN" sz="2000" baseline="-30000" dirty="0"/>
              <a:t>21</a:t>
            </a:r>
            <a:r>
              <a:rPr lang="zh-CN" altLang="zh-CN" sz="2000" dirty="0"/>
              <a:t>≤a</a:t>
            </a:r>
            <a:r>
              <a:rPr lang="zh-CN" altLang="zh-CN" sz="2000" baseline="-30000" dirty="0"/>
              <a:t>2</a:t>
            </a:r>
            <a:r>
              <a:rPr lang="zh-CN" altLang="zh-CN" sz="2000" dirty="0"/>
              <a:t>≤a</a:t>
            </a:r>
            <a:r>
              <a:rPr lang="zh-CN" altLang="zh-CN" sz="2000" baseline="-30000" dirty="0"/>
              <a:t>2k</a:t>
            </a:r>
            <a:r>
              <a:rPr lang="zh-CN" altLang="zh-CN" sz="2000" dirty="0"/>
              <a:t>， a</a:t>
            </a:r>
            <a:r>
              <a:rPr lang="zh-CN" altLang="zh-CN" sz="2000" baseline="-30000" dirty="0"/>
              <a:t>i1</a:t>
            </a:r>
            <a:r>
              <a:rPr lang="zh-CN" altLang="zh-CN" sz="2000" dirty="0"/>
              <a:t>≤a</a:t>
            </a:r>
            <a:r>
              <a:rPr lang="zh-CN" altLang="zh-CN" sz="2000" baseline="-30000" dirty="0"/>
              <a:t>i</a:t>
            </a:r>
            <a:r>
              <a:rPr lang="zh-CN" altLang="zh-CN" sz="2000" dirty="0"/>
              <a:t>≤a</a:t>
            </a:r>
            <a:r>
              <a:rPr lang="zh-CN" altLang="zh-CN" sz="2000" baseline="-30000" dirty="0"/>
              <a:t>ik</a:t>
            </a:r>
            <a:r>
              <a:rPr lang="zh-CN" altLang="zh-CN" sz="2000" dirty="0"/>
              <a:t>，……，a</a:t>
            </a:r>
            <a:r>
              <a:rPr lang="zh-CN" altLang="zh-CN" sz="2000" baseline="-30000" dirty="0"/>
              <a:t>n1</a:t>
            </a:r>
            <a:r>
              <a:rPr lang="zh-CN" altLang="zh-CN" sz="2000" dirty="0"/>
              <a:t>≤a</a:t>
            </a:r>
            <a:r>
              <a:rPr lang="zh-CN" altLang="zh-CN" sz="2000" baseline="-30000" dirty="0"/>
              <a:t>n</a:t>
            </a:r>
            <a:r>
              <a:rPr lang="zh-CN" altLang="zh-CN" sz="2000" dirty="0"/>
              <a:t>≤a</a:t>
            </a:r>
            <a:r>
              <a:rPr lang="zh-CN" altLang="zh-CN" sz="2000" baseline="-30000" dirty="0"/>
              <a:t>nk</a:t>
            </a:r>
          </a:p>
          <a:p>
            <a:pPr algn="just" fontAlgn="ctr">
              <a:spcBef>
                <a:spcPct val="50000"/>
              </a:spcBef>
            </a:pPr>
            <a:r>
              <a:rPr lang="zh-CN" altLang="zh-CN" sz="2000" dirty="0"/>
              <a:t>for a</a:t>
            </a:r>
            <a:r>
              <a:rPr lang="zh-CN" altLang="zh-CN" sz="2000" baseline="-30000" dirty="0"/>
              <a:t>1</a:t>
            </a:r>
            <a:r>
              <a:rPr lang="zh-CN" altLang="zh-CN" sz="2000" dirty="0"/>
              <a:t>←a</a:t>
            </a:r>
            <a:r>
              <a:rPr lang="zh-CN" altLang="zh-CN" sz="2000" baseline="-30000" dirty="0"/>
              <a:t>11</a:t>
            </a:r>
            <a:r>
              <a:rPr lang="zh-CN" altLang="zh-CN" sz="2000" dirty="0"/>
              <a:t> to a</a:t>
            </a:r>
            <a:r>
              <a:rPr lang="zh-CN" altLang="zh-CN" sz="2000" baseline="-30000" dirty="0"/>
              <a:t>1k</a:t>
            </a:r>
            <a:r>
              <a:rPr lang="zh-CN" altLang="zh-CN" sz="2000" dirty="0"/>
              <a:t> do </a:t>
            </a:r>
          </a:p>
          <a:p>
            <a:pPr algn="just" fontAlgn="ctr">
              <a:spcBef>
                <a:spcPct val="50000"/>
              </a:spcBef>
            </a:pPr>
            <a:r>
              <a:rPr lang="zh-CN" altLang="zh-CN" sz="2000" dirty="0"/>
              <a:t>     fo a</a:t>
            </a:r>
            <a:r>
              <a:rPr lang="zh-CN" altLang="zh-CN" sz="2000" baseline="-30000" dirty="0"/>
              <a:t>2</a:t>
            </a:r>
            <a:r>
              <a:rPr lang="zh-CN" altLang="zh-CN" sz="2000" dirty="0"/>
              <a:t>←a</a:t>
            </a:r>
            <a:r>
              <a:rPr lang="zh-CN" altLang="zh-CN" sz="2000" baseline="-30000" dirty="0"/>
              <a:t>21</a:t>
            </a:r>
            <a:r>
              <a:rPr lang="zh-CN" altLang="zh-CN" sz="2000" dirty="0"/>
              <a:t> to a</a:t>
            </a:r>
            <a:r>
              <a:rPr lang="zh-CN" altLang="zh-CN" sz="2000" baseline="-30000" dirty="0"/>
              <a:t>2k</a:t>
            </a:r>
            <a:r>
              <a:rPr lang="zh-CN" altLang="zh-CN" sz="2000" dirty="0"/>
              <a:t> do       ……………………</a:t>
            </a:r>
          </a:p>
          <a:p>
            <a:pPr algn="just" fontAlgn="ctr">
              <a:spcBef>
                <a:spcPct val="50000"/>
              </a:spcBef>
            </a:pPr>
            <a:r>
              <a:rPr lang="zh-CN" altLang="zh-CN" sz="2000" dirty="0"/>
              <a:t>        for a</a:t>
            </a:r>
            <a:r>
              <a:rPr lang="zh-CN" altLang="zh-CN" sz="2000" baseline="-30000" dirty="0"/>
              <a:t>i</a:t>
            </a:r>
            <a:r>
              <a:rPr lang="zh-CN" altLang="zh-CN" sz="2000" dirty="0"/>
              <a:t>←a</a:t>
            </a:r>
            <a:r>
              <a:rPr lang="zh-CN" altLang="zh-CN" sz="2000" baseline="-30000" dirty="0"/>
              <a:t>i1</a:t>
            </a:r>
            <a:r>
              <a:rPr lang="zh-CN" altLang="zh-CN" sz="2000" dirty="0"/>
              <a:t> to a</a:t>
            </a:r>
            <a:r>
              <a:rPr lang="zh-CN" altLang="zh-CN" sz="2000" baseline="-30000" dirty="0"/>
              <a:t>ik</a:t>
            </a:r>
            <a:r>
              <a:rPr lang="zh-CN" altLang="zh-CN" sz="2000" dirty="0"/>
              <a:t> do         ……………………</a:t>
            </a:r>
          </a:p>
          <a:p>
            <a:pPr algn="just" fontAlgn="ctr">
              <a:spcBef>
                <a:spcPct val="50000"/>
              </a:spcBef>
            </a:pPr>
            <a:r>
              <a:rPr lang="zh-CN" altLang="zh-CN" sz="2000" dirty="0"/>
              <a:t>          for a</a:t>
            </a:r>
            <a:r>
              <a:rPr lang="zh-CN" altLang="zh-CN" sz="2000" baseline="-30000" dirty="0"/>
              <a:t>n</a:t>
            </a:r>
            <a:r>
              <a:rPr lang="zh-CN" altLang="zh-CN" sz="2000" dirty="0"/>
              <a:t>←a</a:t>
            </a:r>
            <a:r>
              <a:rPr lang="zh-CN" altLang="zh-CN" sz="2000" baseline="-30000" dirty="0"/>
              <a:t>n1</a:t>
            </a:r>
            <a:r>
              <a:rPr lang="zh-CN" altLang="zh-CN" sz="2000" dirty="0"/>
              <a:t> to a</a:t>
            </a:r>
            <a:r>
              <a:rPr lang="zh-CN" altLang="zh-CN" sz="2000" baseline="-30000" dirty="0"/>
              <a:t>nk</a:t>
            </a:r>
            <a:r>
              <a:rPr lang="zh-CN" altLang="zh-CN" sz="2000" dirty="0"/>
              <a:t> do </a:t>
            </a:r>
          </a:p>
          <a:p>
            <a:pPr algn="just" fontAlgn="ctr">
              <a:spcBef>
                <a:spcPct val="50000"/>
              </a:spcBef>
            </a:pPr>
            <a:r>
              <a:rPr lang="zh-CN" altLang="zh-CN" sz="2000" dirty="0"/>
              <a:t>            if 状态(a</a:t>
            </a:r>
            <a:r>
              <a:rPr lang="zh-CN" altLang="zh-CN" sz="2000" baseline="-30000" dirty="0"/>
              <a:t>1</a:t>
            </a:r>
            <a:r>
              <a:rPr lang="zh-CN" altLang="zh-CN" sz="2000" dirty="0"/>
              <a:t>，…，a</a:t>
            </a:r>
            <a:r>
              <a:rPr lang="zh-CN" altLang="zh-CN" sz="2000" i="1" baseline="-30000" dirty="0"/>
              <a:t>i</a:t>
            </a:r>
            <a:r>
              <a:rPr lang="zh-CN" altLang="zh-CN" sz="2000" dirty="0"/>
              <a:t>，…，a</a:t>
            </a:r>
            <a:r>
              <a:rPr lang="zh-CN" altLang="zh-CN" sz="2000" baseline="-30000" dirty="0"/>
              <a:t>n</a:t>
            </a:r>
            <a:r>
              <a:rPr lang="zh-CN" altLang="zh-CN" sz="2000" dirty="0"/>
              <a:t>)满足检验条件 </a:t>
            </a:r>
          </a:p>
          <a:p>
            <a:pPr algn="just" fontAlgn="ctr">
              <a:spcBef>
                <a:spcPct val="50000"/>
              </a:spcBef>
            </a:pPr>
            <a:r>
              <a:rPr lang="zh-CN" altLang="zh-CN" sz="2000" dirty="0"/>
              <a:t>then 输出问题的解；</a:t>
            </a:r>
          </a:p>
          <a:p>
            <a:pPr fontAlgn="ctr">
              <a:spcBef>
                <a:spcPct val="50000"/>
              </a:spcBef>
            </a:pPr>
            <a:endParaRPr lang="zh-CN" altLang="zh-CN" sz="2000" dirty="0"/>
          </a:p>
        </p:txBody>
      </p:sp>
    </p:spTree>
    <p:extLst>
      <p:ext uri="{BB962C8B-B14F-4D97-AF65-F5344CB8AC3E}">
        <p14:creationId xmlns:p14="http://schemas.microsoft.com/office/powerpoint/2010/main" val="338626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3E9B3F58-5D35-423A-AE81-338DB6A3F7B9}"/>
              </a:ext>
            </a:extLst>
          </p:cNvPr>
          <p:cNvGrpSpPr/>
          <p:nvPr/>
        </p:nvGrpSpPr>
        <p:grpSpPr>
          <a:xfrm>
            <a:off x="143922" y="223365"/>
            <a:ext cx="11887200" cy="307777"/>
            <a:chOff x="143922" y="775815"/>
            <a:chExt cx="11887200" cy="307777"/>
          </a:xfrm>
        </p:grpSpPr>
        <p:sp>
          <p:nvSpPr>
            <p:cNvPr id="17" name="MH_Entry_1">
              <a:extLst>
                <a:ext uri="{FF2B5EF4-FFF2-40B4-BE49-F238E27FC236}">
                  <a16:creationId xmlns:a16="http://schemas.microsoft.com/office/drawing/2014/main" id="{0DD9D032-160B-42DF-9F3D-1A5D9FCC264F}"/>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sym typeface="Arial" panose="020B0604020202020204" pitchFamily="34" charset="0"/>
                </a:rPr>
                <a:t>简单枚举</a:t>
              </a:r>
            </a:p>
          </p:txBody>
        </p:sp>
        <p:cxnSp>
          <p:nvCxnSpPr>
            <p:cNvPr id="19" name="直接连接符 3">
              <a:extLst>
                <a:ext uri="{FF2B5EF4-FFF2-40B4-BE49-F238E27FC236}">
                  <a16:creationId xmlns:a16="http://schemas.microsoft.com/office/drawing/2014/main" id="{8F04B22D-D315-477D-8C35-C835A287BADF}"/>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a:extLst>
                <a:ext uri="{FF2B5EF4-FFF2-40B4-BE49-F238E27FC236}">
                  <a16:creationId xmlns:a16="http://schemas.microsoft.com/office/drawing/2014/main" id="{2AF0B83B-B946-41C7-9A2C-8C12099FA3F5}"/>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1" name="内容占位符 2">
            <a:extLst>
              <a:ext uri="{FF2B5EF4-FFF2-40B4-BE49-F238E27FC236}">
                <a16:creationId xmlns:a16="http://schemas.microsoft.com/office/drawing/2014/main" id="{4E59E2F9-6198-452E-B5AE-0E2F37C73B46}"/>
              </a:ext>
            </a:extLst>
          </p:cNvPr>
          <p:cNvSpPr txBox="1">
            <a:spLocks/>
          </p:cNvSpPr>
          <p:nvPr/>
        </p:nvSpPr>
        <p:spPr>
          <a:xfrm>
            <a:off x="1225897" y="1459661"/>
            <a:ext cx="9740206" cy="5181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ea typeface="微软雅黑" panose="020B0503020204020204" pitchFamily="34" charset="-122"/>
              </a:rPr>
              <a:t>题目：编写算法解如下数字迷（</a:t>
            </a:r>
            <a:r>
              <a:rPr lang="en-US" altLang="zh-CN" sz="2400" b="1" dirty="0">
                <a:ea typeface="微软雅黑" panose="020B0503020204020204" pitchFamily="34" charset="-122"/>
              </a:rPr>
              <a:t>A</a:t>
            </a:r>
            <a:r>
              <a:rPr lang="zh-CN" altLang="en-US" sz="2400" b="1" dirty="0">
                <a:ea typeface="微软雅黑" panose="020B0503020204020204" pitchFamily="34" charset="-122"/>
              </a:rPr>
              <a:t>、</a:t>
            </a:r>
            <a:r>
              <a:rPr lang="en-US" altLang="zh-CN" sz="2400" b="1" dirty="0">
                <a:ea typeface="微软雅黑" panose="020B0503020204020204" pitchFamily="34" charset="-122"/>
              </a:rPr>
              <a:t>B</a:t>
            </a:r>
            <a:r>
              <a:rPr lang="zh-CN" altLang="en-US" sz="2400" b="1" dirty="0">
                <a:ea typeface="微软雅黑" panose="020B0503020204020204" pitchFamily="34" charset="-122"/>
              </a:rPr>
              <a:t>、</a:t>
            </a:r>
            <a:r>
              <a:rPr lang="en-US" altLang="zh-CN" sz="2400" b="1" dirty="0">
                <a:ea typeface="微软雅黑" panose="020B0503020204020204" pitchFamily="34" charset="-122"/>
              </a:rPr>
              <a:t>C</a:t>
            </a:r>
            <a:r>
              <a:rPr lang="zh-CN" altLang="en-US" sz="2400" b="1" dirty="0">
                <a:ea typeface="微软雅黑" panose="020B0503020204020204" pitchFamily="34" charset="-122"/>
              </a:rPr>
              <a:t>、</a:t>
            </a:r>
            <a:r>
              <a:rPr lang="en-US" altLang="zh-CN" sz="2400" b="1" dirty="0">
                <a:ea typeface="微软雅黑" panose="020B0503020204020204" pitchFamily="34" charset="-122"/>
              </a:rPr>
              <a:t>D</a:t>
            </a:r>
            <a:r>
              <a:rPr lang="zh-CN" altLang="en-US" sz="2400" b="1" dirty="0">
                <a:ea typeface="微软雅黑" panose="020B0503020204020204" pitchFamily="34" charset="-122"/>
              </a:rPr>
              <a:t>均为</a:t>
            </a:r>
            <a:r>
              <a:rPr lang="en-US" altLang="zh-CN" sz="2400" b="1" dirty="0">
                <a:ea typeface="微软雅黑" panose="020B0503020204020204" pitchFamily="34" charset="-122"/>
              </a:rPr>
              <a:t>0~9</a:t>
            </a:r>
            <a:r>
              <a:rPr lang="zh-CN" altLang="en-US" sz="2400" b="1" dirty="0">
                <a:ea typeface="微软雅黑" panose="020B0503020204020204" pitchFamily="34" charset="-122"/>
              </a:rPr>
              <a:t>之间的数字）</a:t>
            </a:r>
            <a:r>
              <a:rPr lang="en-US" altLang="zh-CN" sz="2400" b="1" dirty="0">
                <a:ea typeface="微软雅黑" panose="020B0503020204020204" pitchFamily="34" charset="-122"/>
              </a:rPr>
              <a:t>	ABCAB</a:t>
            </a:r>
            <a:r>
              <a:rPr lang="zh-CN" altLang="en-US" sz="2400" b="1" dirty="0">
                <a:ea typeface="微软雅黑" panose="020B0503020204020204" pitchFamily="34" charset="-122"/>
              </a:rPr>
              <a:t>*</a:t>
            </a:r>
            <a:r>
              <a:rPr lang="en-US" altLang="zh-CN" sz="2400" b="1" dirty="0">
                <a:ea typeface="微软雅黑" panose="020B0503020204020204" pitchFamily="34" charset="-122"/>
              </a:rPr>
              <a:t>A = DDDDDD</a:t>
            </a:r>
            <a:r>
              <a:rPr lang="zh-CN" altLang="en-US" sz="2400" b="1" dirty="0">
                <a:ea typeface="微软雅黑" panose="020B0503020204020204" pitchFamily="34" charset="-122"/>
              </a:rPr>
              <a:t>；</a:t>
            </a:r>
          </a:p>
          <a:p>
            <a:pPr marL="0" indent="0">
              <a:lnSpc>
                <a:spcPct val="150000"/>
              </a:lnSpc>
              <a:buNone/>
            </a:pPr>
            <a:r>
              <a:rPr lang="zh-CN" altLang="en-US" sz="2400" dirty="0">
                <a:ea typeface="微软雅黑" panose="020B0503020204020204" pitchFamily="34" charset="-122"/>
              </a:rPr>
              <a:t>分析</a:t>
            </a:r>
            <a:r>
              <a:rPr lang="en-US" altLang="zh-CN" sz="2400" dirty="0">
                <a:ea typeface="微软雅黑" panose="020B0503020204020204" pitchFamily="34" charset="-122"/>
              </a:rPr>
              <a:t>1</a:t>
            </a:r>
            <a:r>
              <a:rPr lang="zh-CN" altLang="en-US" sz="2400" dirty="0">
                <a:ea typeface="微软雅黑" panose="020B0503020204020204" pitchFamily="34" charset="-122"/>
              </a:rPr>
              <a:t>：枚举</a:t>
            </a:r>
            <a:r>
              <a:rPr lang="en-US" altLang="zh-CN" sz="2400" dirty="0">
                <a:ea typeface="微软雅黑" panose="020B0503020204020204" pitchFamily="34" charset="-122"/>
              </a:rPr>
              <a:t>ABC</a:t>
            </a:r>
            <a:r>
              <a:rPr lang="zh-CN" altLang="en-US" sz="2400" dirty="0">
                <a:ea typeface="微软雅黑" panose="020B0503020204020204" pitchFamily="34" charset="-122"/>
              </a:rPr>
              <a:t>，判断是否结果为</a:t>
            </a:r>
            <a:r>
              <a:rPr lang="en-US" altLang="zh-CN" sz="2400" dirty="0">
                <a:ea typeface="微软雅黑" panose="020B0503020204020204" pitchFamily="34" charset="-122"/>
              </a:rPr>
              <a:t>DDDDDD</a:t>
            </a:r>
            <a:r>
              <a:rPr lang="zh-CN" altLang="en-US" sz="2400" dirty="0">
                <a:ea typeface="微软雅黑" panose="020B0503020204020204" pitchFamily="34" charset="-122"/>
              </a:rPr>
              <a:t>形式</a:t>
            </a:r>
          </a:p>
          <a:p>
            <a:pPr marL="0" indent="0">
              <a:lnSpc>
                <a:spcPct val="150000"/>
              </a:lnSpc>
              <a:buFont typeface="Arial" panose="020B0604020202020204" pitchFamily="34" charset="0"/>
              <a:buNone/>
            </a:pPr>
            <a:r>
              <a:rPr lang="en-US" altLang="zh-CN" sz="2400" dirty="0">
                <a:ea typeface="微软雅黑" panose="020B0503020204020204" pitchFamily="34" charset="-122"/>
              </a:rPr>
              <a:t>             </a:t>
            </a:r>
            <a:r>
              <a:rPr lang="zh-CN" altLang="en-US" sz="2400" dirty="0">
                <a:ea typeface="微软雅黑" panose="020B0503020204020204" pitchFamily="34" charset="-122"/>
              </a:rPr>
              <a:t>枚举范围：Ａ</a:t>
            </a:r>
            <a:r>
              <a:rPr lang="en-US" altLang="zh-CN" sz="2400" dirty="0">
                <a:ea typeface="微软雅黑" panose="020B0503020204020204" pitchFamily="34" charset="-122"/>
              </a:rPr>
              <a:t>:</a:t>
            </a:r>
            <a:r>
              <a:rPr lang="zh-CN" altLang="en-US" sz="2400" dirty="0">
                <a:ea typeface="等线" panose="02010600030101010101" pitchFamily="2" charset="-122"/>
              </a:rPr>
              <a:t>３</a:t>
            </a:r>
            <a:r>
              <a:rPr lang="en-US" altLang="zh-CN" sz="2400" dirty="0">
                <a:ea typeface="微软雅黑" panose="020B0503020204020204" pitchFamily="34" charset="-122"/>
              </a:rPr>
              <a:t>-9     B: 0-9    C: 0-9</a:t>
            </a:r>
            <a:r>
              <a:rPr lang="zh-CN" altLang="en-US" sz="2400" dirty="0">
                <a:ea typeface="微软雅黑" panose="020B0503020204020204" pitchFamily="34" charset="-122"/>
              </a:rPr>
              <a:t>，共枚举</a:t>
            </a:r>
            <a:r>
              <a:rPr lang="en-US" altLang="zh-CN" sz="2400" dirty="0">
                <a:ea typeface="微软雅黑" panose="020B0503020204020204" pitchFamily="34" charset="-122"/>
              </a:rPr>
              <a:t>700</a:t>
            </a:r>
            <a:r>
              <a:rPr lang="zh-CN" altLang="en-US" sz="2400" dirty="0">
                <a:ea typeface="微软雅黑" panose="020B0503020204020204" pitchFamily="34" charset="-122"/>
              </a:rPr>
              <a:t>次</a:t>
            </a:r>
          </a:p>
          <a:p>
            <a:pPr marL="0" indent="0">
              <a:lnSpc>
                <a:spcPct val="150000"/>
              </a:lnSpc>
              <a:buNone/>
            </a:pPr>
            <a:r>
              <a:rPr lang="zh-CN" altLang="en-US" sz="2400" dirty="0">
                <a:ea typeface="微软雅黑" panose="020B0503020204020204" pitchFamily="34" charset="-122"/>
              </a:rPr>
              <a:t>分析</a:t>
            </a:r>
            <a:r>
              <a:rPr lang="en-US" altLang="zh-CN" sz="2400" dirty="0">
                <a:ea typeface="微软雅黑" panose="020B0503020204020204" pitchFamily="34" charset="-122"/>
              </a:rPr>
              <a:t>2</a:t>
            </a:r>
            <a:r>
              <a:rPr lang="zh-CN" altLang="en-US" sz="2400" dirty="0">
                <a:ea typeface="微软雅黑" panose="020B0503020204020204" pitchFamily="34" charset="-122"/>
              </a:rPr>
              <a:t>：将算式变形为除法</a:t>
            </a:r>
            <a:r>
              <a:rPr lang="en-US" altLang="zh-CN" sz="2400" dirty="0">
                <a:ea typeface="微软雅黑" panose="020B0503020204020204" pitchFamily="34" charset="-122"/>
              </a:rPr>
              <a:t>DDDDDD/A = ABCAB</a:t>
            </a:r>
            <a:r>
              <a:rPr lang="zh-CN" altLang="en-US" sz="2400" dirty="0">
                <a:ea typeface="微软雅黑" panose="020B0503020204020204" pitchFamily="34" charset="-122"/>
              </a:rPr>
              <a:t>，枚举</a:t>
            </a:r>
            <a:r>
              <a:rPr lang="en-US" altLang="zh-CN" sz="2400" dirty="0">
                <a:ea typeface="微软雅黑" panose="020B0503020204020204" pitchFamily="34" charset="-122"/>
              </a:rPr>
              <a:t>D</a:t>
            </a:r>
            <a:r>
              <a:rPr lang="zh-CN" altLang="en-US" sz="2400" dirty="0">
                <a:ea typeface="微软雅黑" panose="020B0503020204020204" pitchFamily="34" charset="-122"/>
              </a:rPr>
              <a:t>和</a:t>
            </a:r>
            <a:r>
              <a:rPr lang="en-US" altLang="zh-CN" sz="2400" dirty="0">
                <a:ea typeface="微软雅黑" panose="020B0503020204020204" pitchFamily="34" charset="-122"/>
              </a:rPr>
              <a:t>A</a:t>
            </a:r>
            <a:r>
              <a:rPr lang="zh-CN" altLang="en-US" sz="2400" dirty="0">
                <a:ea typeface="微软雅黑" panose="020B0503020204020204" pitchFamily="34" charset="-122"/>
              </a:rPr>
              <a:t>，判断是否     </a:t>
            </a:r>
            <a:r>
              <a:rPr lang="en-US" altLang="zh-CN" sz="2400" dirty="0">
                <a:ea typeface="微软雅黑" panose="020B0503020204020204" pitchFamily="34" charset="-122"/>
              </a:rPr>
              <a:t>	  </a:t>
            </a:r>
            <a:r>
              <a:rPr lang="zh-CN" altLang="en-US" sz="2400" dirty="0">
                <a:ea typeface="微软雅黑" panose="020B0503020204020204" pitchFamily="34" charset="-122"/>
              </a:rPr>
              <a:t>结果为</a:t>
            </a:r>
            <a:r>
              <a:rPr lang="en-US" altLang="zh-CN" sz="2400" dirty="0">
                <a:ea typeface="微软雅黑" panose="020B0503020204020204" pitchFamily="34" charset="-122"/>
              </a:rPr>
              <a:t>ABCAB</a:t>
            </a:r>
            <a:r>
              <a:rPr lang="zh-CN" altLang="en-US" sz="2400" dirty="0">
                <a:ea typeface="微软雅黑" panose="020B0503020204020204" pitchFamily="34" charset="-122"/>
              </a:rPr>
              <a:t>形式</a:t>
            </a:r>
          </a:p>
          <a:p>
            <a:pPr marL="0" indent="0">
              <a:lnSpc>
                <a:spcPct val="150000"/>
              </a:lnSpc>
              <a:buFont typeface="Arial" panose="020B0604020202020204" pitchFamily="34" charset="0"/>
              <a:buNone/>
            </a:pPr>
            <a:r>
              <a:rPr lang="en-US" altLang="zh-CN" sz="2400" dirty="0">
                <a:ea typeface="微软雅黑" panose="020B0503020204020204" pitchFamily="34" charset="-122"/>
              </a:rPr>
              <a:t>             </a:t>
            </a:r>
            <a:r>
              <a:rPr lang="zh-CN" altLang="en-US" sz="2400" dirty="0">
                <a:ea typeface="微软雅黑" panose="020B0503020204020204" pitchFamily="34" charset="-122"/>
              </a:rPr>
              <a:t>枚举范围：Ａ</a:t>
            </a:r>
            <a:r>
              <a:rPr lang="en-US" altLang="zh-CN" sz="2400" dirty="0">
                <a:ea typeface="微软雅黑" panose="020B0503020204020204" pitchFamily="34" charset="-122"/>
              </a:rPr>
              <a:t>:</a:t>
            </a:r>
            <a:r>
              <a:rPr lang="zh-CN" altLang="en-US" sz="2400" dirty="0">
                <a:ea typeface="微软雅黑" panose="020B0503020204020204" pitchFamily="34" charset="-122"/>
              </a:rPr>
              <a:t>３</a:t>
            </a:r>
            <a:r>
              <a:rPr lang="en-US" altLang="zh-CN" sz="2400" dirty="0">
                <a:ea typeface="微软雅黑" panose="020B0503020204020204" pitchFamily="34" charset="-122"/>
              </a:rPr>
              <a:t>-9     D: 1-9</a:t>
            </a:r>
            <a:r>
              <a:rPr lang="zh-CN" altLang="en-US" sz="2400" dirty="0">
                <a:ea typeface="微软雅黑" panose="020B0503020204020204" pitchFamily="34" charset="-122"/>
              </a:rPr>
              <a:t>，共枚举</a:t>
            </a:r>
            <a:r>
              <a:rPr lang="en-US" altLang="zh-CN" sz="2400" dirty="0">
                <a:ea typeface="微软雅黑" panose="020B0503020204020204" pitchFamily="34" charset="-122"/>
              </a:rPr>
              <a:t>63</a:t>
            </a:r>
            <a:r>
              <a:rPr lang="zh-CN" altLang="en-US" sz="2400" dirty="0">
                <a:ea typeface="微软雅黑" panose="020B0503020204020204" pitchFamily="34" charset="-122"/>
              </a:rPr>
              <a:t>次</a:t>
            </a:r>
          </a:p>
          <a:p>
            <a:endParaRPr lang="zh-CN" altLang="en-US" sz="2400" dirty="0">
              <a:ea typeface="微软雅黑" panose="020B0503020204020204" pitchFamily="34" charset="-122"/>
            </a:endParaRPr>
          </a:p>
        </p:txBody>
      </p:sp>
      <p:sp>
        <p:nvSpPr>
          <p:cNvPr id="22" name="标题 1">
            <a:extLst>
              <a:ext uri="{FF2B5EF4-FFF2-40B4-BE49-F238E27FC236}">
                <a16:creationId xmlns:a16="http://schemas.microsoft.com/office/drawing/2014/main" id="{29E51D15-4E10-4D32-B629-D155D4770FD6}"/>
              </a:ext>
            </a:extLst>
          </p:cNvPr>
          <p:cNvSpPr txBox="1">
            <a:spLocks/>
          </p:cNvSpPr>
          <p:nvPr/>
        </p:nvSpPr>
        <p:spPr>
          <a:xfrm>
            <a:off x="460859" y="637293"/>
            <a:ext cx="4299284" cy="5590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latin typeface="幼圆" panose="02010509060101010101" pitchFamily="49" charset="-122"/>
                <a:ea typeface="幼圆" panose="02010509060101010101" pitchFamily="49" charset="-122"/>
              </a:rPr>
              <a:t>样例：数字迷</a:t>
            </a:r>
            <a:r>
              <a:rPr lang="en-US" altLang="zh-CN" sz="3600" dirty="0">
                <a:latin typeface="幼圆" panose="02010509060101010101" pitchFamily="49" charset="-122"/>
                <a:ea typeface="幼圆" panose="02010509060101010101" pitchFamily="49" charset="-122"/>
              </a:rPr>
              <a:t> </a:t>
            </a:r>
          </a:p>
        </p:txBody>
      </p:sp>
    </p:spTree>
    <p:extLst>
      <p:ext uri="{BB962C8B-B14F-4D97-AF65-F5344CB8AC3E}">
        <p14:creationId xmlns:p14="http://schemas.microsoft.com/office/powerpoint/2010/main" val="199741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1EA74151-B893-4E33-ADE9-4F92B7FA943A}"/>
              </a:ext>
            </a:extLst>
          </p:cNvPr>
          <p:cNvGrpSpPr/>
          <p:nvPr/>
        </p:nvGrpSpPr>
        <p:grpSpPr>
          <a:xfrm>
            <a:off x="143922" y="223365"/>
            <a:ext cx="11887200" cy="307777"/>
            <a:chOff x="143922" y="775815"/>
            <a:chExt cx="11887200" cy="307777"/>
          </a:xfrm>
        </p:grpSpPr>
        <p:sp>
          <p:nvSpPr>
            <p:cNvPr id="38" name="MH_Entry_1">
              <a:extLst>
                <a:ext uri="{FF2B5EF4-FFF2-40B4-BE49-F238E27FC236}">
                  <a16:creationId xmlns:a16="http://schemas.microsoft.com/office/drawing/2014/main" id="{E8DB6D77-11FF-4B3D-B64A-8673E368ABE0}"/>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简单枚举</a:t>
              </a:r>
            </a:p>
          </p:txBody>
        </p:sp>
        <p:cxnSp>
          <p:nvCxnSpPr>
            <p:cNvPr id="39" name="直接连接符 3">
              <a:extLst>
                <a:ext uri="{FF2B5EF4-FFF2-40B4-BE49-F238E27FC236}">
                  <a16:creationId xmlns:a16="http://schemas.microsoft.com/office/drawing/2014/main" id="{35F2312A-767F-4F93-A531-D2A481F50F08}"/>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a:extLst>
                <a:ext uri="{FF2B5EF4-FFF2-40B4-BE49-F238E27FC236}">
                  <a16:creationId xmlns:a16="http://schemas.microsoft.com/office/drawing/2014/main" id="{811CD831-3AD1-4CC1-B737-C0F22E773639}"/>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7" name="标题 1">
            <a:extLst>
              <a:ext uri="{FF2B5EF4-FFF2-40B4-BE49-F238E27FC236}">
                <a16:creationId xmlns:a16="http://schemas.microsoft.com/office/drawing/2014/main" id="{3FB3E70F-2AF3-4D48-8B90-1432E99489CD}"/>
              </a:ext>
            </a:extLst>
          </p:cNvPr>
          <p:cNvSpPr txBox="1">
            <a:spLocks/>
          </p:cNvSpPr>
          <p:nvPr/>
        </p:nvSpPr>
        <p:spPr>
          <a:xfrm>
            <a:off x="620496" y="728363"/>
            <a:ext cx="3481137" cy="5590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t>样例：除法</a:t>
            </a:r>
            <a:r>
              <a:rPr lang="en-US" altLang="zh-CN" sz="4000" dirty="0"/>
              <a:t> </a:t>
            </a:r>
          </a:p>
        </p:txBody>
      </p:sp>
      <p:sp>
        <p:nvSpPr>
          <p:cNvPr id="8" name="内容占位符 2">
            <a:extLst>
              <a:ext uri="{FF2B5EF4-FFF2-40B4-BE49-F238E27FC236}">
                <a16:creationId xmlns:a16="http://schemas.microsoft.com/office/drawing/2014/main" id="{F0DFBCE2-C95D-411A-88BD-9E8468A71880}"/>
              </a:ext>
            </a:extLst>
          </p:cNvPr>
          <p:cNvSpPr txBox="1">
            <a:spLocks/>
          </p:cNvSpPr>
          <p:nvPr/>
        </p:nvSpPr>
        <p:spPr>
          <a:xfrm>
            <a:off x="1421030" y="1641801"/>
            <a:ext cx="9740265" cy="41090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b="1" dirty="0"/>
              <a:t>题目：输入正整数</a:t>
            </a:r>
            <a:r>
              <a:rPr lang="en-US" altLang="zh-CN" b="1" dirty="0"/>
              <a:t>n</a:t>
            </a:r>
            <a:r>
              <a:rPr lang="zh-CN" altLang="en-US" b="1" dirty="0"/>
              <a:t>，按照从小到大的顺序输出所有形如</a:t>
            </a:r>
            <a:r>
              <a:rPr lang="en-US" altLang="zh-CN" b="1" dirty="0" err="1"/>
              <a:t>abcde</a:t>
            </a:r>
            <a:r>
              <a:rPr lang="en-US" altLang="zh-CN" b="1" dirty="0"/>
              <a:t>/</a:t>
            </a:r>
            <a:r>
              <a:rPr lang="en-US" altLang="zh-CN" b="1" dirty="0" err="1"/>
              <a:t>fghij</a:t>
            </a:r>
            <a:r>
              <a:rPr lang="en-US" altLang="zh-CN" b="1" dirty="0"/>
              <a:t>=n </a:t>
            </a:r>
            <a:r>
              <a:rPr lang="zh-CN" altLang="en-US" b="1" dirty="0"/>
              <a:t>的表达式，其中</a:t>
            </a:r>
            <a:r>
              <a:rPr lang="en-US" altLang="zh-CN" b="1" dirty="0" err="1"/>
              <a:t>a~j</a:t>
            </a:r>
            <a:r>
              <a:rPr lang="zh-CN" altLang="en-US" b="1" dirty="0"/>
              <a:t>恰好为数字</a:t>
            </a:r>
            <a:r>
              <a:rPr lang="en-US" altLang="zh-CN" b="1" dirty="0"/>
              <a:t>0~9</a:t>
            </a:r>
            <a:r>
              <a:rPr lang="zh-CN" altLang="en-US" b="1" dirty="0"/>
              <a:t>的一个排列（可以有前导</a:t>
            </a:r>
            <a:r>
              <a:rPr lang="en-US" altLang="zh-CN" b="1" dirty="0"/>
              <a:t>0</a:t>
            </a:r>
            <a:r>
              <a:rPr lang="zh-CN" altLang="en-US" b="1" dirty="0"/>
              <a:t>），</a:t>
            </a:r>
            <a:r>
              <a:rPr lang="en-US" altLang="zh-CN" b="1" dirty="0"/>
              <a:t>2&lt;=n&lt;=79;</a:t>
            </a:r>
          </a:p>
          <a:p>
            <a:pPr marL="0" indent="0">
              <a:lnSpc>
                <a:spcPct val="100000"/>
              </a:lnSpc>
              <a:buNone/>
            </a:pPr>
            <a:endParaRPr lang="en-US" altLang="zh-CN" b="1" dirty="0"/>
          </a:p>
          <a:p>
            <a:pPr>
              <a:lnSpc>
                <a:spcPct val="150000"/>
              </a:lnSpc>
            </a:pPr>
            <a:r>
              <a:rPr lang="zh-CN" altLang="en-US" dirty="0"/>
              <a:t>分析</a:t>
            </a:r>
            <a:r>
              <a:rPr lang="en-US" altLang="zh-CN" dirty="0"/>
              <a:t>1</a:t>
            </a:r>
            <a:r>
              <a:rPr lang="zh-CN" altLang="en-US" dirty="0"/>
              <a:t>：枚举</a:t>
            </a:r>
            <a:r>
              <a:rPr lang="en-US" altLang="zh-CN" dirty="0"/>
              <a:t>0~9</a:t>
            </a:r>
            <a:r>
              <a:rPr lang="zh-CN" altLang="en-US" dirty="0"/>
              <a:t>的所有排列 </a:t>
            </a:r>
            <a:r>
              <a:rPr lang="en-US" altLang="zh-CN" dirty="0"/>
              <a:t>[10!=3628800]</a:t>
            </a:r>
            <a:endParaRPr lang="zh-CN" altLang="en-US" dirty="0"/>
          </a:p>
          <a:p>
            <a:pPr>
              <a:lnSpc>
                <a:spcPct val="150000"/>
              </a:lnSpc>
            </a:pPr>
            <a:r>
              <a:rPr lang="zh-CN" altLang="en-US" dirty="0"/>
              <a:t>分析</a:t>
            </a:r>
            <a:r>
              <a:rPr lang="en-US" altLang="zh-CN" dirty="0"/>
              <a:t>2</a:t>
            </a:r>
            <a:r>
              <a:rPr lang="zh-CN" altLang="en-US" dirty="0"/>
              <a:t>：枚举</a:t>
            </a:r>
            <a:r>
              <a:rPr lang="en-US" altLang="zh-CN" dirty="0" err="1"/>
              <a:t>fghij</a:t>
            </a:r>
            <a:r>
              <a:rPr lang="zh-CN" altLang="en-US" dirty="0"/>
              <a:t>；</a:t>
            </a:r>
            <a:r>
              <a:rPr lang="en-US" altLang="zh-CN" dirty="0" err="1"/>
              <a:t>abcde</a:t>
            </a:r>
            <a:r>
              <a:rPr lang="en-US" altLang="zh-CN" dirty="0"/>
              <a:t>=</a:t>
            </a:r>
            <a:r>
              <a:rPr lang="en-US" altLang="zh-CN" dirty="0" err="1"/>
              <a:t>fghij</a:t>
            </a:r>
            <a:r>
              <a:rPr lang="en-US" altLang="zh-CN" dirty="0"/>
              <a:t>*n</a:t>
            </a:r>
          </a:p>
        </p:txBody>
      </p:sp>
    </p:spTree>
    <p:extLst>
      <p:ext uri="{BB962C8B-B14F-4D97-AF65-F5344CB8AC3E}">
        <p14:creationId xmlns:p14="http://schemas.microsoft.com/office/powerpoint/2010/main" val="222625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1EA74151-B893-4E33-ADE9-4F92B7FA943A}"/>
              </a:ext>
            </a:extLst>
          </p:cNvPr>
          <p:cNvGrpSpPr/>
          <p:nvPr/>
        </p:nvGrpSpPr>
        <p:grpSpPr>
          <a:xfrm>
            <a:off x="152548" y="223365"/>
            <a:ext cx="11887200" cy="307777"/>
            <a:chOff x="143922" y="775815"/>
            <a:chExt cx="11887200" cy="307777"/>
          </a:xfrm>
        </p:grpSpPr>
        <p:sp>
          <p:nvSpPr>
            <p:cNvPr id="38" name="MH_Entry_1">
              <a:extLst>
                <a:ext uri="{FF2B5EF4-FFF2-40B4-BE49-F238E27FC236}">
                  <a16:creationId xmlns:a16="http://schemas.microsoft.com/office/drawing/2014/main" id="{E8DB6D77-11FF-4B3D-B64A-8673E368ABE0}"/>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简单枚举</a:t>
              </a:r>
            </a:p>
          </p:txBody>
        </p:sp>
        <p:cxnSp>
          <p:nvCxnSpPr>
            <p:cNvPr id="39" name="直接连接符 3">
              <a:extLst>
                <a:ext uri="{FF2B5EF4-FFF2-40B4-BE49-F238E27FC236}">
                  <a16:creationId xmlns:a16="http://schemas.microsoft.com/office/drawing/2014/main" id="{35F2312A-767F-4F93-A531-D2A481F50F08}"/>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a:extLst>
                <a:ext uri="{FF2B5EF4-FFF2-40B4-BE49-F238E27FC236}">
                  <a16:creationId xmlns:a16="http://schemas.microsoft.com/office/drawing/2014/main" id="{811CD831-3AD1-4CC1-B737-C0F22E773639}"/>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7" name="标题 1">
            <a:extLst>
              <a:ext uri="{FF2B5EF4-FFF2-40B4-BE49-F238E27FC236}">
                <a16:creationId xmlns:a16="http://schemas.microsoft.com/office/drawing/2014/main" id="{AD645079-9CBD-4F79-8ADB-018ACC2D5598}"/>
              </a:ext>
            </a:extLst>
          </p:cNvPr>
          <p:cNvSpPr txBox="1">
            <a:spLocks/>
          </p:cNvSpPr>
          <p:nvPr/>
        </p:nvSpPr>
        <p:spPr>
          <a:xfrm>
            <a:off x="461816" y="91086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t>样例：分数拆分</a:t>
            </a:r>
            <a:r>
              <a:rPr lang="en-US" altLang="zh-CN" sz="4000" dirty="0"/>
              <a:t> </a:t>
            </a:r>
          </a:p>
        </p:txBody>
      </p:sp>
      <p:sp>
        <p:nvSpPr>
          <p:cNvPr id="8" name="内容占位符 2">
            <a:extLst>
              <a:ext uri="{FF2B5EF4-FFF2-40B4-BE49-F238E27FC236}">
                <a16:creationId xmlns:a16="http://schemas.microsoft.com/office/drawing/2014/main" id="{52C4E6D7-C892-419E-A0EA-5C7B0C9DA869}"/>
              </a:ext>
            </a:extLst>
          </p:cNvPr>
          <p:cNvSpPr txBox="1">
            <a:spLocks/>
          </p:cNvSpPr>
          <p:nvPr/>
        </p:nvSpPr>
        <p:spPr>
          <a:xfrm>
            <a:off x="1098115" y="2150315"/>
            <a:ext cx="9740265" cy="11397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3200" b="1" dirty="0"/>
              <a:t>题目：</a:t>
            </a:r>
            <a:r>
              <a:rPr lang="zh-CN" sz="3200" b="1" dirty="0"/>
              <a:t>输入正整数</a:t>
            </a:r>
            <a:r>
              <a:rPr lang="en-US" altLang="zh-CN" sz="3200" b="1" dirty="0"/>
              <a:t>k,</a:t>
            </a:r>
            <a:r>
              <a:rPr lang="zh-CN" altLang="en-US" sz="3200" b="1" dirty="0"/>
              <a:t>找到所有正整数</a:t>
            </a:r>
            <a:r>
              <a:rPr lang="en-US" altLang="zh-CN" sz="3200" b="1" dirty="0"/>
              <a:t>x&gt;=y</a:t>
            </a:r>
            <a:r>
              <a:rPr lang="zh-CN" altLang="en-US" sz="3200" b="1" dirty="0"/>
              <a:t>，使得</a:t>
            </a:r>
            <a:endParaRPr lang="en-US" altLang="zh-CN" sz="3200" b="1" dirty="0"/>
          </a:p>
          <a:p>
            <a:pPr>
              <a:lnSpc>
                <a:spcPct val="100000"/>
              </a:lnSpc>
            </a:pPr>
            <a:r>
              <a:rPr lang="en-US" altLang="zh-CN" sz="3200" b="1" dirty="0"/>
              <a:t>1/k = 1/x+1/y;</a:t>
            </a:r>
          </a:p>
          <a:p>
            <a:pPr marL="0" indent="0">
              <a:lnSpc>
                <a:spcPct val="100000"/>
              </a:lnSpc>
              <a:buNone/>
            </a:pPr>
            <a:endParaRPr lang="en-US" altLang="zh-CN" sz="3200" dirty="0"/>
          </a:p>
          <a:p>
            <a:pPr marL="0" indent="0">
              <a:lnSpc>
                <a:spcPct val="100000"/>
              </a:lnSpc>
              <a:buNone/>
            </a:pPr>
            <a:endParaRPr lang="zh-CN" altLang="en-US" sz="3200" dirty="0"/>
          </a:p>
        </p:txBody>
      </p:sp>
      <p:pic>
        <p:nvPicPr>
          <p:cNvPr id="3" name="图片 2">
            <a:extLst>
              <a:ext uri="{FF2B5EF4-FFF2-40B4-BE49-F238E27FC236}">
                <a16:creationId xmlns:a16="http://schemas.microsoft.com/office/drawing/2014/main" id="{45501922-43C3-4AC5-8381-5353BD987676}"/>
              </a:ext>
            </a:extLst>
          </p:cNvPr>
          <p:cNvPicPr>
            <a:picLocks noChangeAspect="1"/>
          </p:cNvPicPr>
          <p:nvPr/>
        </p:nvPicPr>
        <p:blipFill>
          <a:blip r:embed="rId3"/>
          <a:stretch>
            <a:fillRect/>
          </a:stretch>
        </p:blipFill>
        <p:spPr>
          <a:xfrm>
            <a:off x="947141" y="3475878"/>
            <a:ext cx="10030275" cy="1723062"/>
          </a:xfrm>
          <a:prstGeom prst="rect">
            <a:avLst/>
          </a:prstGeom>
        </p:spPr>
      </p:pic>
    </p:spTree>
    <p:extLst>
      <p:ext uri="{BB962C8B-B14F-4D97-AF65-F5344CB8AC3E}">
        <p14:creationId xmlns:p14="http://schemas.microsoft.com/office/powerpoint/2010/main" val="239758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1EA74151-B893-4E33-ADE9-4F92B7FA943A}"/>
              </a:ext>
            </a:extLst>
          </p:cNvPr>
          <p:cNvGrpSpPr/>
          <p:nvPr/>
        </p:nvGrpSpPr>
        <p:grpSpPr>
          <a:xfrm>
            <a:off x="152548" y="223365"/>
            <a:ext cx="11887200" cy="307777"/>
            <a:chOff x="143922" y="775815"/>
            <a:chExt cx="11887200" cy="307777"/>
          </a:xfrm>
        </p:grpSpPr>
        <p:sp>
          <p:nvSpPr>
            <p:cNvPr id="38" name="MH_Entry_1">
              <a:extLst>
                <a:ext uri="{FF2B5EF4-FFF2-40B4-BE49-F238E27FC236}">
                  <a16:creationId xmlns:a16="http://schemas.microsoft.com/office/drawing/2014/main" id="{E8DB6D77-11FF-4B3D-B64A-8673E368ABE0}"/>
                </a:ext>
              </a:extLst>
            </p:cNvPr>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358"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简单枚举</a:t>
              </a:r>
            </a:p>
          </p:txBody>
        </p:sp>
        <p:cxnSp>
          <p:nvCxnSpPr>
            <p:cNvPr id="39" name="直接连接符 3">
              <a:extLst>
                <a:ext uri="{FF2B5EF4-FFF2-40B4-BE49-F238E27FC236}">
                  <a16:creationId xmlns:a16="http://schemas.microsoft.com/office/drawing/2014/main" id="{35F2312A-767F-4F93-A531-D2A481F50F08}"/>
                </a:ext>
              </a:extLst>
            </p:cNvPr>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a:extLst>
                <a:ext uri="{FF2B5EF4-FFF2-40B4-BE49-F238E27FC236}">
                  <a16:creationId xmlns:a16="http://schemas.microsoft.com/office/drawing/2014/main" id="{811CD831-3AD1-4CC1-B737-C0F22E773639}"/>
                </a:ext>
              </a:extLst>
            </p:cNvPr>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9" name="副标题 2">
            <a:extLst>
              <a:ext uri="{FF2B5EF4-FFF2-40B4-BE49-F238E27FC236}">
                <a16:creationId xmlns:a16="http://schemas.microsoft.com/office/drawing/2014/main" id="{3069BBD4-B497-4595-899D-203A96215159}"/>
              </a:ext>
            </a:extLst>
          </p:cNvPr>
          <p:cNvSpPr txBox="1">
            <a:spLocks/>
          </p:cNvSpPr>
          <p:nvPr/>
        </p:nvSpPr>
        <p:spPr>
          <a:xfrm>
            <a:off x="399745" y="595900"/>
            <a:ext cx="7948723" cy="1859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srgbClr val="002060"/>
                </a:solidFill>
              </a:rPr>
              <a:t>例：</a:t>
            </a:r>
            <a:r>
              <a:rPr lang="en-US" altLang="zh-CN" sz="2000" dirty="0">
                <a:solidFill>
                  <a:srgbClr val="002060"/>
                </a:solidFill>
              </a:rPr>
              <a:t>TC</a:t>
            </a:r>
            <a:r>
              <a:rPr lang="zh-CN" altLang="en-US" sz="2000" dirty="0">
                <a:solidFill>
                  <a:srgbClr val="002060"/>
                </a:solidFill>
              </a:rPr>
              <a:t>多校专场 </a:t>
            </a:r>
            <a:r>
              <a:rPr lang="en-US" altLang="zh-CN" sz="2000" dirty="0">
                <a:solidFill>
                  <a:srgbClr val="002060"/>
                </a:solidFill>
              </a:rPr>
              <a:t>500</a:t>
            </a:r>
          </a:p>
          <a:p>
            <a:r>
              <a:rPr lang="zh-CN" altLang="en-US" sz="2000" dirty="0">
                <a:solidFill>
                  <a:srgbClr val="002060"/>
                </a:solidFill>
              </a:rPr>
              <a:t>给一个数</a:t>
            </a:r>
            <a:r>
              <a:rPr lang="en-US" altLang="zh-CN" sz="2000" dirty="0">
                <a:solidFill>
                  <a:srgbClr val="002060"/>
                </a:solidFill>
              </a:rPr>
              <a:t>n (n&lt;10^18)</a:t>
            </a:r>
            <a:r>
              <a:rPr lang="zh-CN" altLang="en-US" sz="2000" dirty="0">
                <a:solidFill>
                  <a:srgbClr val="002060"/>
                </a:solidFill>
              </a:rPr>
              <a:t>，问满足：</a:t>
            </a:r>
            <a:endParaRPr lang="en-US" altLang="zh-CN" sz="2000" dirty="0">
              <a:solidFill>
                <a:srgbClr val="002060"/>
              </a:solidFill>
            </a:endParaRPr>
          </a:p>
          <a:p>
            <a:r>
              <a:rPr lang="en-US" altLang="zh-CN" sz="2000" dirty="0">
                <a:solidFill>
                  <a:srgbClr val="002060"/>
                </a:solidFill>
              </a:rPr>
              <a:t>1</a:t>
            </a:r>
            <a:r>
              <a:rPr lang="zh-CN" altLang="en-US" sz="2000" dirty="0">
                <a:solidFill>
                  <a:srgbClr val="002060"/>
                </a:solidFill>
              </a:rPr>
              <a:t>、</a:t>
            </a:r>
            <a:r>
              <a:rPr lang="en-US" altLang="zh-CN" sz="2000" dirty="0">
                <a:solidFill>
                  <a:srgbClr val="002060"/>
                </a:solidFill>
              </a:rPr>
              <a:t>x</a:t>
            </a:r>
            <a:r>
              <a:rPr lang="zh-CN" altLang="en-US" sz="2000" dirty="0">
                <a:solidFill>
                  <a:srgbClr val="002060"/>
                </a:solidFill>
              </a:rPr>
              <a:t>是</a:t>
            </a:r>
            <a:r>
              <a:rPr lang="en-US" altLang="zh-CN" sz="2000" dirty="0">
                <a:solidFill>
                  <a:srgbClr val="002060"/>
                </a:solidFill>
              </a:rPr>
              <a:t>n</a:t>
            </a:r>
            <a:r>
              <a:rPr lang="zh-CN" altLang="en-US" sz="2000" dirty="0">
                <a:solidFill>
                  <a:srgbClr val="002060"/>
                </a:solidFill>
              </a:rPr>
              <a:t>的除数</a:t>
            </a:r>
            <a:endParaRPr lang="en-US" altLang="zh-CN" sz="2000" dirty="0">
              <a:solidFill>
                <a:srgbClr val="002060"/>
              </a:solidFill>
            </a:endParaRPr>
          </a:p>
          <a:p>
            <a:r>
              <a:rPr lang="en-US" altLang="zh-CN" sz="2000" dirty="0">
                <a:solidFill>
                  <a:srgbClr val="002060"/>
                </a:solidFill>
              </a:rPr>
              <a:t>2</a:t>
            </a:r>
            <a:r>
              <a:rPr lang="zh-CN" altLang="en-US" sz="2000" dirty="0">
                <a:solidFill>
                  <a:srgbClr val="002060"/>
                </a:solidFill>
              </a:rPr>
              <a:t>、存在</a:t>
            </a:r>
            <a:r>
              <a:rPr lang="en-US" altLang="zh-CN" sz="2000" dirty="0">
                <a:solidFill>
                  <a:srgbClr val="002060"/>
                </a:solidFill>
              </a:rPr>
              <a:t>y</a:t>
            </a:r>
            <a:r>
              <a:rPr lang="zh-CN" altLang="en-US" sz="2000" dirty="0">
                <a:solidFill>
                  <a:srgbClr val="002060"/>
                </a:solidFill>
              </a:rPr>
              <a:t>满足 </a:t>
            </a:r>
            <a:r>
              <a:rPr lang="en-US" altLang="zh-CN" sz="2000" dirty="0">
                <a:solidFill>
                  <a:srgbClr val="002060"/>
                </a:solidFill>
              </a:rPr>
              <a:t>x</a:t>
            </a:r>
            <a:r>
              <a:rPr lang="zh-CN" altLang="en-US" sz="2000" dirty="0">
                <a:solidFill>
                  <a:srgbClr val="002060"/>
                </a:solidFill>
              </a:rPr>
              <a:t> </a:t>
            </a:r>
            <a:r>
              <a:rPr lang="en-US" altLang="zh-CN" sz="2000" dirty="0">
                <a:solidFill>
                  <a:srgbClr val="002060"/>
                </a:solidFill>
              </a:rPr>
              <a:t>= y * y</a:t>
            </a:r>
          </a:p>
          <a:p>
            <a:r>
              <a:rPr lang="zh-CN" altLang="en-US" sz="2000" dirty="0">
                <a:solidFill>
                  <a:srgbClr val="002060"/>
                </a:solidFill>
              </a:rPr>
              <a:t>求解满足条件的最大</a:t>
            </a:r>
            <a:r>
              <a:rPr lang="en-US" altLang="zh-CN" sz="2000" dirty="0">
                <a:solidFill>
                  <a:srgbClr val="002060"/>
                </a:solidFill>
              </a:rPr>
              <a:t>x</a:t>
            </a:r>
          </a:p>
          <a:p>
            <a:endParaRPr lang="zh-CN" altLang="en-US" dirty="0">
              <a:solidFill>
                <a:srgbClr val="002060"/>
              </a:solidFill>
            </a:endParaRPr>
          </a:p>
        </p:txBody>
      </p:sp>
      <p:sp>
        <p:nvSpPr>
          <p:cNvPr id="10" name="TextBox 6">
            <a:extLst>
              <a:ext uri="{FF2B5EF4-FFF2-40B4-BE49-F238E27FC236}">
                <a16:creationId xmlns:a16="http://schemas.microsoft.com/office/drawing/2014/main" id="{2D3B301B-1C9B-4E3F-8909-D7B607B4C8EC}"/>
              </a:ext>
            </a:extLst>
          </p:cNvPr>
          <p:cNvSpPr txBox="1"/>
          <p:nvPr/>
        </p:nvSpPr>
        <p:spPr>
          <a:xfrm>
            <a:off x="310098" y="2623097"/>
            <a:ext cx="8269126" cy="923330"/>
          </a:xfrm>
          <a:prstGeom prst="rect">
            <a:avLst/>
          </a:prstGeom>
          <a:noFill/>
        </p:spPr>
        <p:txBody>
          <a:bodyPr wrap="square" rtlCol="0">
            <a:spAutoFit/>
          </a:bodyPr>
          <a:lstStyle/>
          <a:p>
            <a:r>
              <a:rPr lang="zh-CN" altLang="en-US" dirty="0">
                <a:solidFill>
                  <a:srgbClr val="002060"/>
                </a:solidFill>
              </a:rPr>
              <a:t>分析</a:t>
            </a:r>
            <a:r>
              <a:rPr lang="en-US" altLang="zh-CN" dirty="0">
                <a:solidFill>
                  <a:srgbClr val="002060"/>
                </a:solidFill>
              </a:rPr>
              <a:t>1</a:t>
            </a:r>
            <a:r>
              <a:rPr lang="zh-CN" altLang="en-US" dirty="0">
                <a:solidFill>
                  <a:srgbClr val="002060"/>
                </a:solidFill>
              </a:rPr>
              <a:t>：</a:t>
            </a:r>
            <a:endParaRPr lang="en-US" altLang="zh-CN" dirty="0">
              <a:solidFill>
                <a:srgbClr val="002060"/>
              </a:solidFill>
            </a:endParaRPr>
          </a:p>
          <a:p>
            <a:r>
              <a:rPr lang="en-US" altLang="zh-CN" dirty="0">
                <a:solidFill>
                  <a:srgbClr val="002060"/>
                </a:solidFill>
              </a:rPr>
              <a:t>       </a:t>
            </a:r>
            <a:r>
              <a:rPr lang="zh-CN" altLang="en-US" dirty="0">
                <a:solidFill>
                  <a:srgbClr val="002060"/>
                </a:solidFill>
              </a:rPr>
              <a:t>最初想法，枚举</a:t>
            </a:r>
            <a:r>
              <a:rPr lang="en-US" altLang="zh-CN" dirty="0">
                <a:solidFill>
                  <a:srgbClr val="002060"/>
                </a:solidFill>
              </a:rPr>
              <a:t>y -&gt; (1,10^9)</a:t>
            </a:r>
            <a:r>
              <a:rPr lang="zh-CN" altLang="en-US" dirty="0">
                <a:solidFill>
                  <a:srgbClr val="002060"/>
                </a:solidFill>
              </a:rPr>
              <a:t>，看</a:t>
            </a:r>
            <a:r>
              <a:rPr lang="en-US" altLang="zh-CN" dirty="0">
                <a:solidFill>
                  <a:srgbClr val="002060"/>
                </a:solidFill>
              </a:rPr>
              <a:t>x</a:t>
            </a:r>
            <a:r>
              <a:rPr lang="zh-CN" altLang="en-US" dirty="0">
                <a:solidFill>
                  <a:srgbClr val="002060"/>
                </a:solidFill>
              </a:rPr>
              <a:t>是否除数即可，超时</a:t>
            </a:r>
            <a:endParaRPr lang="en-US" altLang="zh-CN" dirty="0">
              <a:solidFill>
                <a:srgbClr val="002060"/>
              </a:solidFill>
            </a:endParaRPr>
          </a:p>
          <a:p>
            <a:endParaRPr lang="zh-CN" altLang="en-US" dirty="0"/>
          </a:p>
        </p:txBody>
      </p:sp>
      <p:sp>
        <p:nvSpPr>
          <p:cNvPr id="11" name="TextBox 7">
            <a:extLst>
              <a:ext uri="{FF2B5EF4-FFF2-40B4-BE49-F238E27FC236}">
                <a16:creationId xmlns:a16="http://schemas.microsoft.com/office/drawing/2014/main" id="{AA34BFEE-EF40-4932-BB5D-A2053493287D}"/>
              </a:ext>
            </a:extLst>
          </p:cNvPr>
          <p:cNvSpPr txBox="1"/>
          <p:nvPr/>
        </p:nvSpPr>
        <p:spPr>
          <a:xfrm>
            <a:off x="310098" y="3306967"/>
            <a:ext cx="8422258" cy="1200329"/>
          </a:xfrm>
          <a:prstGeom prst="rect">
            <a:avLst/>
          </a:prstGeom>
          <a:noFill/>
        </p:spPr>
        <p:txBody>
          <a:bodyPr wrap="square" rtlCol="0">
            <a:spAutoFit/>
          </a:bodyPr>
          <a:lstStyle/>
          <a:p>
            <a:r>
              <a:rPr lang="zh-CN" altLang="en-US" dirty="0">
                <a:solidFill>
                  <a:srgbClr val="002060"/>
                </a:solidFill>
              </a:rPr>
              <a:t>分析</a:t>
            </a:r>
            <a:r>
              <a:rPr lang="en-US" altLang="zh-CN" dirty="0">
                <a:solidFill>
                  <a:srgbClr val="002060"/>
                </a:solidFill>
              </a:rPr>
              <a:t>2</a:t>
            </a:r>
            <a:r>
              <a:rPr lang="zh-CN" altLang="en-US" dirty="0">
                <a:solidFill>
                  <a:srgbClr val="002060"/>
                </a:solidFill>
              </a:rPr>
              <a:t>：</a:t>
            </a:r>
            <a:endParaRPr lang="en-US" altLang="zh-CN" dirty="0">
              <a:solidFill>
                <a:srgbClr val="002060"/>
              </a:solidFill>
            </a:endParaRPr>
          </a:p>
          <a:p>
            <a:r>
              <a:rPr lang="en-US" altLang="zh-CN" dirty="0">
                <a:solidFill>
                  <a:srgbClr val="002060"/>
                </a:solidFill>
              </a:rPr>
              <a:t>       n = z * (y * y) = z * x</a:t>
            </a:r>
            <a:r>
              <a:rPr lang="zh-CN" altLang="en-US" dirty="0">
                <a:solidFill>
                  <a:srgbClr val="002060"/>
                </a:solidFill>
              </a:rPr>
              <a:t>，枚举</a:t>
            </a:r>
            <a:r>
              <a:rPr lang="en-US" altLang="zh-CN" dirty="0">
                <a:solidFill>
                  <a:srgbClr val="002060"/>
                </a:solidFill>
              </a:rPr>
              <a:t>z -&gt; (1~10^6)</a:t>
            </a:r>
            <a:r>
              <a:rPr lang="zh-CN" altLang="en-US" dirty="0">
                <a:solidFill>
                  <a:srgbClr val="002060"/>
                </a:solidFill>
              </a:rPr>
              <a:t>，</a:t>
            </a:r>
            <a:endParaRPr lang="en-US" altLang="zh-CN" dirty="0">
              <a:solidFill>
                <a:srgbClr val="002060"/>
              </a:solidFill>
            </a:endParaRPr>
          </a:p>
          <a:p>
            <a:r>
              <a:rPr lang="en-US" altLang="zh-CN" dirty="0">
                <a:solidFill>
                  <a:srgbClr val="002060"/>
                </a:solidFill>
              </a:rPr>
              <a:t>      </a:t>
            </a:r>
            <a:r>
              <a:rPr lang="zh-CN" altLang="en-US" dirty="0">
                <a:solidFill>
                  <a:srgbClr val="002060"/>
                </a:solidFill>
              </a:rPr>
              <a:t>看</a:t>
            </a:r>
            <a:r>
              <a:rPr lang="en-US" altLang="zh-CN" dirty="0">
                <a:solidFill>
                  <a:srgbClr val="002060"/>
                </a:solidFill>
              </a:rPr>
              <a:t>n / z </a:t>
            </a:r>
            <a:r>
              <a:rPr lang="zh-CN" altLang="en-US" dirty="0">
                <a:solidFill>
                  <a:srgbClr val="002060"/>
                </a:solidFill>
              </a:rPr>
              <a:t>是否等于 </a:t>
            </a:r>
            <a:r>
              <a:rPr lang="en-US" altLang="zh-CN" dirty="0">
                <a:solidFill>
                  <a:srgbClr val="002060"/>
                </a:solidFill>
              </a:rPr>
              <a:t>y * y</a:t>
            </a:r>
            <a:r>
              <a:rPr lang="zh-CN" altLang="en-US" dirty="0">
                <a:solidFill>
                  <a:srgbClr val="002060"/>
                </a:solidFill>
              </a:rPr>
              <a:t>，但是</a:t>
            </a:r>
            <a:r>
              <a:rPr lang="en-US" altLang="zh-CN" dirty="0">
                <a:solidFill>
                  <a:srgbClr val="002060"/>
                </a:solidFill>
              </a:rPr>
              <a:t>n = 1000001 * 2 * 2 </a:t>
            </a:r>
            <a:r>
              <a:rPr lang="zh-CN" altLang="en-US" dirty="0">
                <a:solidFill>
                  <a:srgbClr val="002060"/>
                </a:solidFill>
              </a:rPr>
              <a:t>还是不正确</a:t>
            </a:r>
            <a:endParaRPr lang="en-US" altLang="zh-CN" dirty="0">
              <a:solidFill>
                <a:srgbClr val="002060"/>
              </a:solidFill>
            </a:endParaRPr>
          </a:p>
          <a:p>
            <a:endParaRPr lang="zh-CN" altLang="en-US" dirty="0"/>
          </a:p>
        </p:txBody>
      </p:sp>
      <p:sp>
        <p:nvSpPr>
          <p:cNvPr id="12" name="TextBox 8">
            <a:extLst>
              <a:ext uri="{FF2B5EF4-FFF2-40B4-BE49-F238E27FC236}">
                <a16:creationId xmlns:a16="http://schemas.microsoft.com/office/drawing/2014/main" id="{E47AB04F-4F9C-48B7-8E84-A167EA9987BB}"/>
              </a:ext>
            </a:extLst>
          </p:cNvPr>
          <p:cNvSpPr txBox="1"/>
          <p:nvPr/>
        </p:nvSpPr>
        <p:spPr>
          <a:xfrm>
            <a:off x="386664" y="4507296"/>
            <a:ext cx="8269126" cy="1754326"/>
          </a:xfrm>
          <a:prstGeom prst="rect">
            <a:avLst/>
          </a:prstGeom>
          <a:noFill/>
        </p:spPr>
        <p:txBody>
          <a:bodyPr wrap="square" rtlCol="0">
            <a:spAutoFit/>
          </a:bodyPr>
          <a:lstStyle/>
          <a:p>
            <a:r>
              <a:rPr lang="zh-CN" altLang="en-US" dirty="0">
                <a:solidFill>
                  <a:srgbClr val="002060"/>
                </a:solidFill>
              </a:rPr>
              <a:t>分析</a:t>
            </a:r>
            <a:r>
              <a:rPr lang="en-US" altLang="zh-CN" dirty="0">
                <a:solidFill>
                  <a:srgbClr val="002060"/>
                </a:solidFill>
              </a:rPr>
              <a:t>3</a:t>
            </a:r>
            <a:r>
              <a:rPr lang="zh-CN" altLang="en-US" dirty="0">
                <a:solidFill>
                  <a:srgbClr val="002060"/>
                </a:solidFill>
              </a:rPr>
              <a:t>：</a:t>
            </a:r>
            <a:endParaRPr lang="en-US" altLang="zh-CN" dirty="0">
              <a:solidFill>
                <a:srgbClr val="002060"/>
              </a:solidFill>
            </a:endParaRPr>
          </a:p>
          <a:p>
            <a:r>
              <a:rPr lang="en-US" altLang="zh-CN" dirty="0">
                <a:solidFill>
                  <a:srgbClr val="002060"/>
                </a:solidFill>
              </a:rPr>
              <a:t>       </a:t>
            </a:r>
            <a:r>
              <a:rPr lang="zh-CN" altLang="en-US" dirty="0">
                <a:solidFill>
                  <a:srgbClr val="002060"/>
                </a:solidFill>
              </a:rPr>
              <a:t>结果要么是一个大数</a:t>
            </a:r>
            <a:r>
              <a:rPr lang="en-US" altLang="zh-CN" dirty="0">
                <a:solidFill>
                  <a:srgbClr val="002060"/>
                </a:solidFill>
              </a:rPr>
              <a:t>(&gt;=10^6)</a:t>
            </a:r>
            <a:r>
              <a:rPr lang="zh-CN" altLang="en-US" dirty="0">
                <a:solidFill>
                  <a:srgbClr val="002060"/>
                </a:solidFill>
              </a:rPr>
              <a:t>乘以某个数</a:t>
            </a:r>
            <a:r>
              <a:rPr lang="en-US" altLang="zh-CN" dirty="0">
                <a:solidFill>
                  <a:srgbClr val="002060"/>
                </a:solidFill>
              </a:rPr>
              <a:t>(&lt;=10^6)</a:t>
            </a:r>
            <a:r>
              <a:rPr lang="zh-CN" altLang="en-US" dirty="0">
                <a:solidFill>
                  <a:srgbClr val="002060"/>
                </a:solidFill>
              </a:rPr>
              <a:t>的平方</a:t>
            </a:r>
            <a:r>
              <a:rPr lang="en-US" altLang="zh-CN" dirty="0">
                <a:solidFill>
                  <a:srgbClr val="002060"/>
                </a:solidFill>
              </a:rPr>
              <a:t>;</a:t>
            </a:r>
          </a:p>
          <a:p>
            <a:r>
              <a:rPr lang="en-US" altLang="zh-CN" dirty="0">
                <a:solidFill>
                  <a:srgbClr val="002060"/>
                </a:solidFill>
              </a:rPr>
              <a:t>	</a:t>
            </a:r>
            <a:r>
              <a:rPr lang="zh-CN" altLang="en-US" dirty="0">
                <a:solidFill>
                  <a:srgbClr val="002060"/>
                </a:solidFill>
              </a:rPr>
              <a:t>要么是一个小数</a:t>
            </a:r>
            <a:r>
              <a:rPr lang="en-US" altLang="zh-CN" dirty="0">
                <a:solidFill>
                  <a:srgbClr val="002060"/>
                </a:solidFill>
              </a:rPr>
              <a:t>(&lt;=10^6)</a:t>
            </a:r>
            <a:r>
              <a:rPr lang="zh-CN" altLang="en-US" dirty="0">
                <a:solidFill>
                  <a:srgbClr val="002060"/>
                </a:solidFill>
              </a:rPr>
              <a:t>乘以某个数</a:t>
            </a:r>
            <a:r>
              <a:rPr lang="en-US" altLang="zh-CN" dirty="0">
                <a:solidFill>
                  <a:srgbClr val="002060"/>
                </a:solidFill>
              </a:rPr>
              <a:t>(1~10^9)</a:t>
            </a:r>
            <a:r>
              <a:rPr lang="zh-CN" altLang="en-US" dirty="0">
                <a:solidFill>
                  <a:srgbClr val="002060"/>
                </a:solidFill>
              </a:rPr>
              <a:t>的平方</a:t>
            </a:r>
            <a:r>
              <a:rPr lang="en-US" altLang="zh-CN" dirty="0">
                <a:solidFill>
                  <a:srgbClr val="002060"/>
                </a:solidFill>
              </a:rPr>
              <a:t>;</a:t>
            </a:r>
          </a:p>
          <a:p>
            <a:r>
              <a:rPr lang="en-US" altLang="zh-CN" dirty="0">
                <a:solidFill>
                  <a:srgbClr val="002060"/>
                </a:solidFill>
              </a:rPr>
              <a:t>       </a:t>
            </a:r>
            <a:r>
              <a:rPr lang="zh-CN" altLang="en-US" dirty="0">
                <a:solidFill>
                  <a:srgbClr val="002060"/>
                </a:solidFill>
              </a:rPr>
              <a:t>故分两步枚举，我们先枚举 </a:t>
            </a:r>
            <a:r>
              <a:rPr lang="en-US" altLang="zh-CN" dirty="0">
                <a:solidFill>
                  <a:srgbClr val="002060"/>
                </a:solidFill>
              </a:rPr>
              <a:t>1~10^6 </a:t>
            </a:r>
            <a:r>
              <a:rPr lang="zh-CN" altLang="en-US" dirty="0">
                <a:solidFill>
                  <a:srgbClr val="002060"/>
                </a:solidFill>
              </a:rPr>
              <a:t>的 </a:t>
            </a:r>
            <a:r>
              <a:rPr lang="en-US" altLang="zh-CN" dirty="0">
                <a:solidFill>
                  <a:srgbClr val="002060"/>
                </a:solidFill>
              </a:rPr>
              <a:t>y</a:t>
            </a:r>
            <a:r>
              <a:rPr lang="zh-CN" altLang="en-US" dirty="0">
                <a:solidFill>
                  <a:srgbClr val="002060"/>
                </a:solidFill>
              </a:rPr>
              <a:t>，看结果；</a:t>
            </a:r>
            <a:endParaRPr lang="en-US" altLang="zh-CN" dirty="0">
              <a:solidFill>
                <a:srgbClr val="002060"/>
              </a:solidFill>
            </a:endParaRPr>
          </a:p>
          <a:p>
            <a:r>
              <a:rPr lang="zh-CN" altLang="en-US" dirty="0">
                <a:solidFill>
                  <a:srgbClr val="002060"/>
                </a:solidFill>
              </a:rPr>
              <a:t>再按枚举 </a:t>
            </a:r>
            <a:r>
              <a:rPr lang="en-US" altLang="zh-CN" dirty="0">
                <a:solidFill>
                  <a:srgbClr val="002060"/>
                </a:solidFill>
              </a:rPr>
              <a:t>1~10^6 </a:t>
            </a:r>
            <a:r>
              <a:rPr lang="zh-CN" altLang="en-US" dirty="0">
                <a:solidFill>
                  <a:srgbClr val="002060"/>
                </a:solidFill>
              </a:rPr>
              <a:t>的</a:t>
            </a:r>
            <a:r>
              <a:rPr lang="en-US" altLang="zh-CN" dirty="0">
                <a:solidFill>
                  <a:srgbClr val="002060"/>
                </a:solidFill>
              </a:rPr>
              <a:t>z</a:t>
            </a:r>
            <a:r>
              <a:rPr lang="zh-CN" altLang="en-US" dirty="0">
                <a:solidFill>
                  <a:srgbClr val="002060"/>
                </a:solidFill>
              </a:rPr>
              <a:t>，看结果；综上两结果即为最终解。</a:t>
            </a:r>
            <a:endParaRPr lang="en-US" altLang="zh-CN" dirty="0">
              <a:solidFill>
                <a:srgbClr val="002060"/>
              </a:solidFill>
            </a:endParaRPr>
          </a:p>
          <a:p>
            <a:endParaRPr lang="zh-CN" altLang="en-US" dirty="0"/>
          </a:p>
        </p:txBody>
      </p:sp>
      <p:pic>
        <p:nvPicPr>
          <p:cNvPr id="13" name="Picture 2">
            <a:extLst>
              <a:ext uri="{FF2B5EF4-FFF2-40B4-BE49-F238E27FC236}">
                <a16:creationId xmlns:a16="http://schemas.microsoft.com/office/drawing/2014/main" id="{8B59CF23-16DA-42E0-BBB7-72687ACE1647}"/>
              </a:ext>
            </a:extLst>
          </p:cNvPr>
          <p:cNvPicPr>
            <a:picLocks noChangeAspect="1" noChangeArrowheads="1"/>
          </p:cNvPicPr>
          <p:nvPr/>
        </p:nvPicPr>
        <p:blipFill>
          <a:blip r:embed="rId3"/>
          <a:srcRect/>
          <a:stretch>
            <a:fillRect/>
          </a:stretch>
        </p:blipFill>
        <p:spPr bwMode="auto">
          <a:xfrm>
            <a:off x="6910960" y="716845"/>
            <a:ext cx="5281039" cy="5393641"/>
          </a:xfrm>
          <a:prstGeom prst="rect">
            <a:avLst/>
          </a:prstGeom>
          <a:noFill/>
          <a:ln w="9525">
            <a:noFill/>
            <a:miter lim="800000"/>
            <a:headEnd/>
            <a:tailEnd/>
          </a:ln>
          <a:effectLst/>
        </p:spPr>
      </p:pic>
    </p:spTree>
    <p:extLst>
      <p:ext uri="{BB962C8B-B14F-4D97-AF65-F5344CB8AC3E}">
        <p14:creationId xmlns:p14="http://schemas.microsoft.com/office/powerpoint/2010/main" val="104409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 calcmode="lin" valueType="num">
                                      <p:cBhvr additive="base">
                                        <p:cTn id="2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anim calcmode="lin" valueType="num">
                                      <p:cBhvr additive="base">
                                        <p:cTn id="3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anim calcmode="lin" valueType="num">
                                      <p:cBhvr additive="base">
                                        <p:cTn id="3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anim calcmode="lin" valueType="num">
                                      <p:cBhvr additive="base">
                                        <p:cTn id="4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anim calcmode="lin" valueType="num">
                                      <p:cBhvr additive="base">
                                        <p:cTn id="4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1" grpId="0" build="allAtOnce"/>
      <p:bldP spid="1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4656667" y="2070076"/>
            <a:ext cx="2878667" cy="748988"/>
          </a:xfrm>
          <a:prstGeom prst="rect">
            <a:avLst/>
          </a:prstGeom>
          <a:noFill/>
          <a:ln>
            <a:noFill/>
          </a:ln>
        </p:spPr>
        <p:txBody>
          <a:bodyPr wrap="square" rtlCol="0">
            <a:spAutoFit/>
          </a:bodyPr>
          <a:lstStyle/>
          <a:p>
            <a:pPr algn="ctr"/>
            <a:r>
              <a:rPr lang="en-US" altLang="zh-CN" sz="4267" dirty="0">
                <a:latin typeface="Myriad Pro Light" pitchFamily="34" charset="0"/>
              </a:rPr>
              <a:t>Part two</a:t>
            </a:r>
            <a:endParaRPr lang="zh-CN" altLang="en-US" sz="4267" dirty="0">
              <a:latin typeface="Myriad Pro Light" pitchFamily="34" charset="0"/>
            </a:endParaRPr>
          </a:p>
        </p:txBody>
      </p:sp>
      <p:sp>
        <p:nvSpPr>
          <p:cNvPr id="5" name="矩形 4"/>
          <p:cNvSpPr/>
          <p:nvPr/>
        </p:nvSpPr>
        <p:spPr>
          <a:xfrm>
            <a:off x="3875314" y="3023989"/>
            <a:ext cx="4295964" cy="584775"/>
          </a:xfrm>
          <a:prstGeom prst="rect">
            <a:avLst/>
          </a:prstGeom>
          <a:ln>
            <a:noFill/>
          </a:ln>
        </p:spPr>
        <p:txBody>
          <a:bodyPr wrap="square">
            <a:spAutoFit/>
          </a:bodyPr>
          <a:lstStyle/>
          <a:p>
            <a:pPr algn="ctr"/>
            <a:r>
              <a:rPr lang="zh-CN" altLang="en-US" sz="3200" dirty="0">
                <a:latin typeface="+mn-ea"/>
              </a:rPr>
              <a:t>枚举排列</a:t>
            </a:r>
          </a:p>
        </p:txBody>
      </p:sp>
      <p:grpSp>
        <p:nvGrpSpPr>
          <p:cNvPr id="6" name="组合 5"/>
          <p:cNvGrpSpPr/>
          <p:nvPr/>
        </p:nvGrpSpPr>
        <p:grpSpPr>
          <a:xfrm>
            <a:off x="3875314" y="2444568"/>
            <a:ext cx="4295963" cy="871810"/>
            <a:chOff x="2906485" y="1833428"/>
            <a:chExt cx="3221971" cy="653859"/>
          </a:xfrm>
        </p:grpSpPr>
        <p:cxnSp>
          <p:nvCxnSpPr>
            <p:cNvPr id="7" name="肘形连接符 6"/>
            <p:cNvCxnSpPr>
              <a:cxnSpLocks/>
              <a:stCxn id="4" idx="3"/>
              <a:endCxn id="5" idx="3"/>
            </p:cNvCxnSpPr>
            <p:nvPr/>
          </p:nvCxnSpPr>
          <p:spPr>
            <a:xfrm>
              <a:off x="5651498" y="1833430"/>
              <a:ext cx="476958" cy="653857"/>
            </a:xfrm>
            <a:prstGeom prst="bentConnector3">
              <a:avLst>
                <a:gd name="adj1" fmla="val 135947"/>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cxnSpLocks/>
              <a:stCxn id="4" idx="1"/>
              <a:endCxn id="5" idx="1"/>
            </p:cNvCxnSpPr>
            <p:nvPr/>
          </p:nvCxnSpPr>
          <p:spPr>
            <a:xfrm rot="10800000" flipV="1">
              <a:off x="2906485" y="1833428"/>
              <a:ext cx="586014" cy="653856"/>
            </a:xfrm>
            <a:prstGeom prst="bentConnector3">
              <a:avLst>
                <a:gd name="adj1" fmla="val 129257"/>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extLst>
      <p:ext uri="{BB962C8B-B14F-4D97-AF65-F5344CB8AC3E}">
        <p14:creationId xmlns:p14="http://schemas.microsoft.com/office/powerpoint/2010/main" val="169248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202"/>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103"/>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4205"/>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4806"/>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1.0"/>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PA" val="v3.1.0"/>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PA" val="v3.1.0"/>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2092</TotalTime>
  <Words>1460</Words>
  <Application>Microsoft Office PowerPoint</Application>
  <PresentationFormat>宽屏</PresentationFormat>
  <Paragraphs>173</Paragraphs>
  <Slides>30</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iekie-Weilaiti</vt:lpstr>
      <vt:lpstr>Myriad Pro Light</vt:lpstr>
      <vt:lpstr>等线</vt:lpstr>
      <vt:lpstr>等线 Light</vt:lpstr>
      <vt:lpstr>宋体</vt:lpstr>
      <vt:lpstr>微软雅黑</vt:lpstr>
      <vt:lpstr>微软雅黑 Light</vt:lpstr>
      <vt:lpstr>幼圆</vt:lpstr>
      <vt:lpstr>Arial</vt:lpstr>
      <vt:lpstr>Calibri</vt:lpstr>
      <vt:lpstr>Cambria Math</vt:lpstr>
      <vt:lpstr>Wingdings 2</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点线商务模板</dc:title>
  <dc:creator>第一PPT</dc:creator>
  <cp:keywords>www.1ppt.com</cp:keywords>
  <dc:description>第一PPT，www.1ppt.com</dc:description>
  <cp:lastModifiedBy>Li Jiarong</cp:lastModifiedBy>
  <cp:revision>171</cp:revision>
  <dcterms:created xsi:type="dcterms:W3CDTF">2018-05-08T08:49:27Z</dcterms:created>
  <dcterms:modified xsi:type="dcterms:W3CDTF">2018-08-06T00:54:08Z</dcterms:modified>
</cp:coreProperties>
</file>