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1" r:id="rId4"/>
    <p:sldId id="261" r:id="rId5"/>
    <p:sldId id="278" r:id="rId6"/>
    <p:sldId id="303" r:id="rId7"/>
    <p:sldId id="265" r:id="rId8"/>
    <p:sldId id="299" r:id="rId9"/>
    <p:sldId id="300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2" r:id="rId23"/>
    <p:sldId id="279" r:id="rId24"/>
    <p:sldId id="258" r:id="rId25"/>
    <p:sldId id="280" r:id="rId26"/>
    <p:sldId id="281" r:id="rId27"/>
    <p:sldId id="283" r:id="rId28"/>
    <p:sldId id="282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6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19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507E-A8D7-4934-8947-898D4DE130F2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A72F9-FD87-4F81-931E-3F2A0A1C1A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00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91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45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38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01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49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68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7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57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3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28700"/>
            <a:ext cx="10515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FE6D79-27B6-4A7C-B79D-0978D232CA73}" type="datetimeFigureOut">
              <a:rPr lang="zh-CN" altLang="en-US" smtClean="0"/>
              <a:pPr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622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2929" y="2755121"/>
            <a:ext cx="4326139" cy="113100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高精度运算和简单数学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6926" y="3876747"/>
            <a:ext cx="2623050" cy="471680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张佳琪</a:t>
            </a:r>
          </a:p>
        </p:txBody>
      </p:sp>
      <p:sp>
        <p:nvSpPr>
          <p:cNvPr id="15" name="任意多边形 14"/>
          <p:cNvSpPr/>
          <p:nvPr/>
        </p:nvSpPr>
        <p:spPr>
          <a:xfrm rot="10800000">
            <a:off x="3451897" y="2109413"/>
            <a:ext cx="5057388" cy="2763466"/>
          </a:xfrm>
          <a:custGeom>
            <a:avLst/>
            <a:gdLst>
              <a:gd name="connsiteX0" fmla="*/ 144000 w 4154900"/>
              <a:gd name="connsiteY0" fmla="*/ 720000 h 2270327"/>
              <a:gd name="connsiteX1" fmla="*/ 0 w 4154900"/>
              <a:gd name="connsiteY1" fmla="*/ 720000 h 2270327"/>
              <a:gd name="connsiteX2" fmla="*/ 0 w 4154900"/>
              <a:gd name="connsiteY2" fmla="*/ 144000 h 2270327"/>
              <a:gd name="connsiteX3" fmla="*/ 0 w 4154900"/>
              <a:gd name="connsiteY3" fmla="*/ 0 h 2270327"/>
              <a:gd name="connsiteX4" fmla="*/ 144000 w 4154900"/>
              <a:gd name="connsiteY4" fmla="*/ 0 h 2270327"/>
              <a:gd name="connsiteX5" fmla="*/ 2160000 w 4154900"/>
              <a:gd name="connsiteY5" fmla="*/ 0 h 2270327"/>
              <a:gd name="connsiteX6" fmla="*/ 2160000 w 4154900"/>
              <a:gd name="connsiteY6" fmla="*/ 144000 h 2270327"/>
              <a:gd name="connsiteX7" fmla="*/ 144000 w 4154900"/>
              <a:gd name="connsiteY7" fmla="*/ 144000 h 2270327"/>
              <a:gd name="connsiteX8" fmla="*/ 4154900 w 4154900"/>
              <a:gd name="connsiteY8" fmla="*/ 2270327 h 2270327"/>
              <a:gd name="connsiteX9" fmla="*/ 4010900 w 4154900"/>
              <a:gd name="connsiteY9" fmla="*/ 2270327 h 2270327"/>
              <a:gd name="connsiteX10" fmla="*/ 1994900 w 4154900"/>
              <a:gd name="connsiteY10" fmla="*/ 2270327 h 2270327"/>
              <a:gd name="connsiteX11" fmla="*/ 1994900 w 4154900"/>
              <a:gd name="connsiteY11" fmla="*/ 2126327 h 2270327"/>
              <a:gd name="connsiteX12" fmla="*/ 4010900 w 4154900"/>
              <a:gd name="connsiteY12" fmla="*/ 2126327 h 2270327"/>
              <a:gd name="connsiteX13" fmla="*/ 4010900 w 4154900"/>
              <a:gd name="connsiteY13" fmla="*/ 1550327 h 2270327"/>
              <a:gd name="connsiteX14" fmla="*/ 4154900 w 4154900"/>
              <a:gd name="connsiteY14" fmla="*/ 1550327 h 2270327"/>
              <a:gd name="connsiteX15" fmla="*/ 4154900 w 4154900"/>
              <a:gd name="connsiteY15" fmla="*/ 2126327 h 227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54900" h="2270327">
                <a:moveTo>
                  <a:pt x="144000" y="720000"/>
                </a:moveTo>
                <a:lnTo>
                  <a:pt x="0" y="720000"/>
                </a:lnTo>
                <a:lnTo>
                  <a:pt x="0" y="144000"/>
                </a:lnTo>
                <a:lnTo>
                  <a:pt x="0" y="0"/>
                </a:lnTo>
                <a:lnTo>
                  <a:pt x="144000" y="0"/>
                </a:lnTo>
                <a:lnTo>
                  <a:pt x="2160000" y="0"/>
                </a:lnTo>
                <a:lnTo>
                  <a:pt x="2160000" y="144000"/>
                </a:lnTo>
                <a:lnTo>
                  <a:pt x="144000" y="144000"/>
                </a:lnTo>
                <a:close/>
                <a:moveTo>
                  <a:pt x="4154900" y="2270327"/>
                </a:moveTo>
                <a:lnTo>
                  <a:pt x="4010900" y="2270327"/>
                </a:lnTo>
                <a:lnTo>
                  <a:pt x="1994900" y="2270327"/>
                </a:lnTo>
                <a:lnTo>
                  <a:pt x="1994900" y="2126327"/>
                </a:lnTo>
                <a:lnTo>
                  <a:pt x="4010900" y="2126327"/>
                </a:lnTo>
                <a:lnTo>
                  <a:pt x="4010900" y="1550327"/>
                </a:lnTo>
                <a:lnTo>
                  <a:pt x="4154900" y="1550327"/>
                </a:lnTo>
                <a:lnTo>
                  <a:pt x="4154900" y="21263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80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C77649-85C8-40CC-A761-FF071A451D7A}"/>
              </a:ext>
            </a:extLst>
          </p:cNvPr>
          <p:cNvSpPr txBox="1"/>
          <p:nvPr/>
        </p:nvSpPr>
        <p:spPr>
          <a:xfrm>
            <a:off x="1380143" y="1497719"/>
            <a:ext cx="9593939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位数不同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值大的为大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位数相同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我们从高位到低位进行比较，直到出现某一位不等，就可以判断两个数的大小。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eg: a = 12345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11453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 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b = {3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 = b[4]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 &gt; b[3]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a&gt;b</a:t>
            </a:r>
          </a:p>
        </p:txBody>
      </p:sp>
    </p:spTree>
    <p:extLst>
      <p:ext uri="{BB962C8B-B14F-4D97-AF65-F5344CB8AC3E}">
        <p14:creationId xmlns:p14="http://schemas.microsoft.com/office/powerpoint/2010/main" xmlns="" val="21171989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大整数比较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B8819EE-AC2B-45A5-A676-F0E710E5E5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6455" y="1497719"/>
            <a:ext cx="7059090" cy="46337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0C535-27C0-4EAF-9F70-7CF798193CDE}"/>
              </a:ext>
            </a:extLst>
          </p:cNvPr>
          <p:cNvSpPr txBox="1"/>
          <p:nvPr/>
        </p:nvSpPr>
        <p:spPr>
          <a:xfrm>
            <a:off x="1185536" y="1391171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</p:spTree>
    <p:extLst>
      <p:ext uri="{BB962C8B-B14F-4D97-AF65-F5344CB8AC3E}">
        <p14:creationId xmlns:p14="http://schemas.microsoft.com/office/powerpoint/2010/main" xmlns="" val="13356908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大整数加法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61" y="1464321"/>
            <a:ext cx="9532020" cy="4979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以</a:t>
            </a:r>
            <a:r>
              <a:rPr lang="en-US" altLang="zh-CN" sz="1400" dirty="0">
                <a:solidFill>
                  <a:schemeClr val="bg1"/>
                </a:solidFill>
              </a:rPr>
              <a:t>146+57</a:t>
            </a:r>
            <a:r>
              <a:rPr lang="zh-CN" altLang="en-US" sz="1400" dirty="0">
                <a:solidFill>
                  <a:schemeClr val="bg1"/>
                </a:solidFill>
              </a:rPr>
              <a:t>为例，我们先来回顾一下小学加法：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</a:t>
            </a:r>
            <a:r>
              <a:rPr lang="en-US" altLang="zh-CN" sz="1800" dirty="0">
                <a:solidFill>
                  <a:schemeClr val="bg1"/>
                </a:solidFill>
              </a:rPr>
              <a:t>1 4 6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       	           +   5 7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	2 0 3</a:t>
            </a: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6+7 = 13</a:t>
            </a:r>
            <a:r>
              <a:rPr lang="zh-CN" altLang="en-US" sz="1400" dirty="0">
                <a:solidFill>
                  <a:schemeClr val="bg1"/>
                </a:solidFill>
              </a:rPr>
              <a:t>，取个位数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作为该位的结果，取十位数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进位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4+5 = 9</a:t>
            </a:r>
            <a:r>
              <a:rPr lang="zh-CN" altLang="en-US" sz="1400" dirty="0">
                <a:solidFill>
                  <a:schemeClr val="bg1"/>
                </a:solidFill>
              </a:rPr>
              <a:t>，加上进位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为</a:t>
            </a:r>
            <a:r>
              <a:rPr lang="en-US" altLang="zh-CN" sz="1400" dirty="0">
                <a:solidFill>
                  <a:schemeClr val="bg1"/>
                </a:solidFill>
              </a:rPr>
              <a:t>10</a:t>
            </a:r>
            <a:r>
              <a:rPr lang="zh-CN" altLang="en-US" sz="1400" dirty="0">
                <a:solidFill>
                  <a:schemeClr val="bg1"/>
                </a:solidFill>
              </a:rPr>
              <a:t>，取个位数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作为该位结果，取十位数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进位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1+0 = 1</a:t>
            </a:r>
            <a:r>
              <a:rPr lang="zh-CN" altLang="en-US" sz="1400" dirty="0">
                <a:solidFill>
                  <a:schemeClr val="bg1"/>
                </a:solidFill>
              </a:rPr>
              <a:t>，加上进位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为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，取个位数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作为该位结果，由于十位数为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，因此不进位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由此我们可以归纳出大整数加法的基本步骤：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将该位上的两个数字和进位相加，得到的结果取个位数作为该位结果，取十位数作为新的进位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2C4E25E2-B5EC-40AB-99F0-E3D3B7F3A59D}"/>
              </a:ext>
            </a:extLst>
          </p:cNvPr>
          <p:cNvGrpSpPr/>
          <p:nvPr/>
        </p:nvGrpSpPr>
        <p:grpSpPr>
          <a:xfrm>
            <a:off x="5140960" y="2735590"/>
            <a:ext cx="955040" cy="261610"/>
            <a:chOff x="5140960" y="2735590"/>
            <a:chExt cx="955040" cy="26161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xmlns="" id="{CD517851-BBF1-4448-B37B-C18DF7BC0F7A}"/>
                </a:ext>
              </a:extLst>
            </p:cNvPr>
            <p:cNvCxnSpPr>
              <a:cxnSpLocks/>
            </p:cNvCxnSpPr>
            <p:nvPr/>
          </p:nvCxnSpPr>
          <p:spPr>
            <a:xfrm>
              <a:off x="5140960" y="2956560"/>
              <a:ext cx="95504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97981880-205C-42A5-B9DC-63B4A30C7C46}"/>
                </a:ext>
              </a:extLst>
            </p:cNvPr>
            <p:cNvSpPr txBox="1"/>
            <p:nvPr/>
          </p:nvSpPr>
          <p:spPr>
            <a:xfrm>
              <a:off x="5679440" y="2735590"/>
              <a:ext cx="182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1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D439A91D-E31D-44F7-AAC9-D7E7E4C39367}"/>
                </a:ext>
              </a:extLst>
            </p:cNvPr>
            <p:cNvSpPr txBox="1"/>
            <p:nvPr/>
          </p:nvSpPr>
          <p:spPr>
            <a:xfrm>
              <a:off x="5445760" y="2735590"/>
              <a:ext cx="182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1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1246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大整数加法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0C535-27C0-4EAF-9F70-7CF798193CDE}"/>
              </a:ext>
            </a:extLst>
          </p:cNvPr>
          <p:cNvSpPr txBox="1"/>
          <p:nvPr/>
        </p:nvSpPr>
        <p:spPr>
          <a:xfrm>
            <a:off x="1139794" y="1497719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9A51D64-B1CC-4013-9D16-BB3DC492F3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7982" y="1985971"/>
            <a:ext cx="9076035" cy="42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10613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大整数减法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61" y="1464321"/>
            <a:ext cx="9532020" cy="4979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同样以</a:t>
            </a:r>
            <a:r>
              <a:rPr lang="en-US" altLang="zh-CN" sz="1400" dirty="0">
                <a:solidFill>
                  <a:schemeClr val="bg1"/>
                </a:solidFill>
              </a:rPr>
              <a:t>146-57</a:t>
            </a:r>
            <a:r>
              <a:rPr lang="zh-CN" altLang="en-US" sz="1400" dirty="0">
                <a:solidFill>
                  <a:schemeClr val="bg1"/>
                </a:solidFill>
              </a:rPr>
              <a:t>为例，我们先来回顾一下小学减法：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</a:t>
            </a:r>
            <a:r>
              <a:rPr lang="en-US" altLang="zh-CN" sz="1800" dirty="0">
                <a:solidFill>
                  <a:schemeClr val="bg1"/>
                </a:solidFill>
              </a:rPr>
              <a:t>1 4 6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       	           -    5 7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	   8 9</a:t>
            </a: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6-7 &lt; 0</a:t>
            </a:r>
            <a:r>
              <a:rPr lang="zh-CN" altLang="en-US" sz="1400" dirty="0">
                <a:solidFill>
                  <a:schemeClr val="bg1"/>
                </a:solidFill>
              </a:rPr>
              <a:t>，不够减，因此从高位</a:t>
            </a:r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借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，该位结果为</a:t>
            </a:r>
            <a:r>
              <a:rPr lang="en-US" altLang="zh-CN" sz="1400" dirty="0">
                <a:solidFill>
                  <a:schemeClr val="bg1"/>
                </a:solidFill>
              </a:rPr>
              <a:t>16-7 = 9</a:t>
            </a:r>
            <a:r>
              <a:rPr lang="zh-CN" altLang="en-US" sz="1400" dirty="0">
                <a:solidFill>
                  <a:schemeClr val="bg1"/>
                </a:solidFill>
              </a:rPr>
              <a:t>，高位由</a:t>
            </a:r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变为</a:t>
            </a:r>
            <a:r>
              <a:rPr lang="en-US" altLang="zh-CN" sz="1400" dirty="0">
                <a:solidFill>
                  <a:schemeClr val="bg1"/>
                </a:solidFill>
              </a:rPr>
              <a:t>3</a:t>
            </a: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3-5 &lt; 0</a:t>
            </a:r>
            <a:r>
              <a:rPr lang="zh-CN" altLang="en-US" sz="1400" dirty="0">
                <a:solidFill>
                  <a:schemeClr val="bg1"/>
                </a:solidFill>
              </a:rPr>
              <a:t>，不够减，因此从高位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借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，该位结果为</a:t>
            </a:r>
            <a:r>
              <a:rPr lang="en-US" altLang="zh-CN" sz="1400" dirty="0">
                <a:solidFill>
                  <a:schemeClr val="bg1"/>
                </a:solidFill>
              </a:rPr>
              <a:t>13-5 = 8</a:t>
            </a:r>
            <a:r>
              <a:rPr lang="zh-CN" altLang="en-US" sz="1400" dirty="0">
                <a:solidFill>
                  <a:schemeClr val="bg1"/>
                </a:solidFill>
              </a:rPr>
              <a:t>，高位由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变为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</a:rPr>
              <a:t>上面和下面均为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，结束计算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由此我们可以归纳出大整数减法的基本步骤：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比较被减位和减位，如果不够减，则令被减位的高位减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，被减位加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再进行减法。最后一步注意可能会使结果出现前导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，要进行前导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处理，但同时也要保证结果至少有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位数（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D517851-BBF1-4448-B37B-C18DF7BC0F7A}"/>
              </a:ext>
            </a:extLst>
          </p:cNvPr>
          <p:cNvCxnSpPr>
            <a:cxnSpLocks/>
          </p:cNvCxnSpPr>
          <p:nvPr/>
        </p:nvCxnSpPr>
        <p:spPr>
          <a:xfrm>
            <a:off x="5140960" y="2956560"/>
            <a:ext cx="955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7981880-205C-42A5-B9DC-63B4A30C7C46}"/>
              </a:ext>
            </a:extLst>
          </p:cNvPr>
          <p:cNvSpPr txBox="1"/>
          <p:nvPr/>
        </p:nvSpPr>
        <p:spPr>
          <a:xfrm>
            <a:off x="5608320" y="1889146"/>
            <a:ext cx="18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·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635D2C9-3A4E-499F-A9AA-6F4A38460824}"/>
              </a:ext>
            </a:extLst>
          </p:cNvPr>
          <p:cNvSpPr txBox="1"/>
          <p:nvPr/>
        </p:nvSpPr>
        <p:spPr>
          <a:xfrm>
            <a:off x="5384800" y="1882785"/>
            <a:ext cx="18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·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7801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  <p:bldP spid="9" grpId="1" uiExpand="1" build="p"/>
      <p:bldP spid="1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大整数减法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0C535-27C0-4EAF-9F70-7CF798193CDE}"/>
              </a:ext>
            </a:extLst>
          </p:cNvPr>
          <p:cNvSpPr txBox="1"/>
          <p:nvPr/>
        </p:nvSpPr>
        <p:spPr>
          <a:xfrm>
            <a:off x="1221018" y="1367754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74045D8-D163-4527-91EA-6EF143493C13}"/>
              </a:ext>
            </a:extLst>
          </p:cNvPr>
          <p:cNvSpPr txBox="1"/>
          <p:nvPr/>
        </p:nvSpPr>
        <p:spPr>
          <a:xfrm>
            <a:off x="1221018" y="5549331"/>
            <a:ext cx="932383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函数前要比较两个数的大小，如果被减数小于减数，需要交换两个变量，然后输出负号，再使用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A7CAC9C-C0BE-4D23-96AC-3AF1BEE935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171" y="1452077"/>
            <a:ext cx="6857654" cy="3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37643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8626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大整数乘法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61" y="1464321"/>
            <a:ext cx="9532020" cy="4979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同样以</a:t>
            </a:r>
            <a:r>
              <a:rPr lang="en-US" altLang="zh-CN" sz="1400" dirty="0" smtClean="0">
                <a:solidFill>
                  <a:schemeClr val="bg1"/>
                </a:solidFill>
              </a:rPr>
              <a:t>146 </a:t>
            </a:r>
            <a:r>
              <a:rPr lang="en-US" altLang="zh-CN" sz="1400" dirty="0" smtClean="0">
                <a:solidFill>
                  <a:schemeClr val="bg1"/>
                </a:solidFill>
              </a:rPr>
              <a:t>x 57</a:t>
            </a:r>
            <a:r>
              <a:rPr lang="zh-CN" altLang="en-US" sz="1400" dirty="0">
                <a:solidFill>
                  <a:schemeClr val="bg1"/>
                </a:solidFill>
              </a:rPr>
              <a:t>为例，我们先来回顾一下小学乘法：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</a:t>
            </a:r>
            <a:r>
              <a:rPr lang="en-US" altLang="zh-CN" sz="1800" dirty="0">
                <a:solidFill>
                  <a:schemeClr val="bg1"/>
                </a:solidFill>
              </a:rPr>
              <a:t>1 4 6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       	           x    5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           1 0 2 2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           7 3 0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           8 3 2 2	</a:t>
            </a: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146 x 7 = 1022</a:t>
            </a:r>
            <a:r>
              <a:rPr lang="zh-CN" altLang="en-US" sz="1400" dirty="0">
                <a:solidFill>
                  <a:schemeClr val="bg1"/>
                </a:solidFill>
              </a:rPr>
              <a:t>，取个位数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作为该位结果，高位部分</a:t>
            </a:r>
            <a:r>
              <a:rPr lang="en-US" altLang="zh-CN" sz="1400" dirty="0">
                <a:solidFill>
                  <a:schemeClr val="bg1"/>
                </a:solidFill>
              </a:rPr>
              <a:t>102</a:t>
            </a:r>
            <a:r>
              <a:rPr lang="zh-CN" altLang="en-US" sz="1400" dirty="0">
                <a:solidFill>
                  <a:schemeClr val="bg1"/>
                </a:solidFill>
              </a:rPr>
              <a:t>作为进位。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146 x 5 = 730</a:t>
            </a:r>
            <a:r>
              <a:rPr lang="zh-CN" altLang="en-US" sz="1400" dirty="0">
                <a:solidFill>
                  <a:schemeClr val="bg1"/>
                </a:solidFill>
              </a:rPr>
              <a:t>，加上进位</a:t>
            </a:r>
            <a:r>
              <a:rPr lang="en-US" altLang="zh-CN" sz="1400" dirty="0">
                <a:solidFill>
                  <a:schemeClr val="bg1"/>
                </a:solidFill>
              </a:rPr>
              <a:t>102</a:t>
            </a:r>
            <a:r>
              <a:rPr lang="zh-CN" altLang="en-US" sz="1400" dirty="0">
                <a:solidFill>
                  <a:schemeClr val="bg1"/>
                </a:solidFill>
              </a:rPr>
              <a:t>，得</a:t>
            </a:r>
            <a:r>
              <a:rPr lang="en-US" altLang="zh-CN" sz="1400" dirty="0">
                <a:solidFill>
                  <a:schemeClr val="bg1"/>
                </a:solidFill>
              </a:rPr>
              <a:t>832</a:t>
            </a:r>
            <a:r>
              <a:rPr lang="zh-CN" altLang="en-US" sz="1400" dirty="0">
                <a:solidFill>
                  <a:schemeClr val="bg1"/>
                </a:solidFill>
              </a:rPr>
              <a:t>，取个位数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作为该位结果，高位部分</a:t>
            </a:r>
            <a:r>
              <a:rPr lang="en-US" altLang="zh-CN" sz="1400" dirty="0">
                <a:solidFill>
                  <a:schemeClr val="bg1"/>
                </a:solidFill>
              </a:rPr>
              <a:t>83</a:t>
            </a:r>
            <a:r>
              <a:rPr lang="zh-CN" altLang="en-US" sz="1400" dirty="0">
                <a:solidFill>
                  <a:schemeClr val="bg1"/>
                </a:solidFill>
              </a:rPr>
              <a:t>作为进位。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</a:rPr>
              <a:t>此时进位不为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，把进位</a:t>
            </a:r>
            <a:r>
              <a:rPr lang="en-US" altLang="zh-CN" sz="1400" dirty="0">
                <a:solidFill>
                  <a:schemeClr val="bg1"/>
                </a:solidFill>
              </a:rPr>
              <a:t>83</a:t>
            </a:r>
            <a:r>
              <a:rPr lang="zh-CN" altLang="en-US" sz="1400" dirty="0">
                <a:solidFill>
                  <a:schemeClr val="bg1"/>
                </a:solidFill>
              </a:rPr>
              <a:t>作为结果的高位。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由此我们可以归纳出大整数乘法的基本步骤（大整数乘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400" dirty="0" smtClean="0">
                <a:solidFill>
                  <a:schemeClr val="bg1"/>
                </a:solidFill>
              </a:rPr>
              <a:t>，不是大整数乘大整数）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</a:rPr>
              <a:t>大整数从低位到高位与</a:t>
            </a:r>
            <a:r>
              <a:rPr lang="en-US" altLang="zh-CN" sz="1400" dirty="0">
                <a:solidFill>
                  <a:schemeClr val="bg1"/>
                </a:solidFill>
              </a:rPr>
              <a:t>int</a:t>
            </a:r>
            <a:r>
              <a:rPr lang="zh-CN" altLang="en-US" sz="1400" dirty="0">
                <a:solidFill>
                  <a:schemeClr val="bg1"/>
                </a:solidFill>
              </a:rPr>
              <a:t>型整体相乘，再与进位相加，所得结果的个位作为该位结果，高位部分作为新的进位。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D517851-BBF1-4448-B37B-C18DF7BC0F7A}"/>
              </a:ext>
            </a:extLst>
          </p:cNvPr>
          <p:cNvCxnSpPr>
            <a:cxnSpLocks/>
          </p:cNvCxnSpPr>
          <p:nvPr/>
        </p:nvCxnSpPr>
        <p:spPr>
          <a:xfrm>
            <a:off x="5140960" y="2699886"/>
            <a:ext cx="955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44858E6-8ACB-44AD-8DB8-9F6256097B72}"/>
              </a:ext>
            </a:extLst>
          </p:cNvPr>
          <p:cNvCxnSpPr>
            <a:cxnSpLocks/>
          </p:cNvCxnSpPr>
          <p:nvPr/>
        </p:nvCxnSpPr>
        <p:spPr>
          <a:xfrm>
            <a:off x="5140960" y="3461084"/>
            <a:ext cx="955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990979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  <p:bldP spid="9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大整数乘法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0C535-27C0-4EAF-9F70-7CF798193CDE}"/>
              </a:ext>
            </a:extLst>
          </p:cNvPr>
          <p:cNvSpPr txBox="1"/>
          <p:nvPr/>
        </p:nvSpPr>
        <p:spPr>
          <a:xfrm>
            <a:off x="1432201" y="1535690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74045D8-D163-4527-91EA-6EF143493C13}"/>
              </a:ext>
            </a:extLst>
          </p:cNvPr>
          <p:cNvSpPr txBox="1"/>
          <p:nvPr/>
        </p:nvSpPr>
        <p:spPr>
          <a:xfrm>
            <a:off x="1434082" y="5549331"/>
            <a:ext cx="932383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中存在负数，需要先记录下其负号，然后取它们的绝对值带入函数。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660B285-638F-473F-83A4-4942EEBE5B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9664" y="2291385"/>
            <a:ext cx="8152667" cy="2747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904A19A-5A64-4136-839C-889EE99A6C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1355" y="1993313"/>
            <a:ext cx="7269289" cy="3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53711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8626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大整数除法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461" y="1464321"/>
            <a:ext cx="9532020" cy="4979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同样以</a:t>
            </a:r>
            <a:r>
              <a:rPr lang="en-US" altLang="zh-CN" sz="1400" dirty="0" smtClean="0">
                <a:solidFill>
                  <a:schemeClr val="bg1"/>
                </a:solidFill>
              </a:rPr>
              <a:t>146/7</a:t>
            </a:r>
            <a:r>
              <a:rPr lang="zh-CN" altLang="en-US" sz="1400" dirty="0">
                <a:solidFill>
                  <a:schemeClr val="bg1"/>
                </a:solidFill>
              </a:rPr>
              <a:t>为例，我们回顾一下小学除法：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          2 0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7 </a:t>
            </a:r>
            <a:r>
              <a:rPr lang="en-US" altLang="zh-CN" sz="2000" dirty="0">
                <a:solidFill>
                  <a:schemeClr val="bg1"/>
                </a:solidFill>
              </a:rPr>
              <a:t>√</a:t>
            </a:r>
            <a:r>
              <a:rPr lang="en-US" altLang="zh-CN" sz="1400" dirty="0">
                <a:solidFill>
                  <a:schemeClr val="bg1"/>
                </a:solidFill>
              </a:rPr>
              <a:t> 1 4 6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                         1 4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			</a:t>
            </a:r>
            <a:r>
              <a:rPr lang="en-US" altLang="zh-CN" dirty="0">
                <a:solidFill>
                  <a:schemeClr val="bg1"/>
                </a:solidFill>
              </a:rPr>
              <a:t>	           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                 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				</a:t>
            </a:r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circleNumDbPlain"/>
            </a:pP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</a:rPr>
              <a:t>7</a:t>
            </a:r>
            <a:r>
              <a:rPr lang="zh-CN" altLang="en-US" sz="1400" dirty="0">
                <a:solidFill>
                  <a:schemeClr val="bg1"/>
                </a:solidFill>
              </a:rPr>
              <a:t>比较，不够除，因此该位商为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，余数为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</a:rPr>
              <a:t>余数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与新位</a:t>
            </a:r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组合成</a:t>
            </a:r>
            <a:r>
              <a:rPr lang="en-US" altLang="zh-CN" sz="1400" dirty="0">
                <a:solidFill>
                  <a:schemeClr val="bg1"/>
                </a:solidFill>
              </a:rPr>
              <a:t>14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14</a:t>
            </a:r>
            <a:r>
              <a:rPr lang="zh-CN" altLang="en-US" sz="1400" dirty="0">
                <a:solidFill>
                  <a:schemeClr val="bg1"/>
                </a:solidFill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</a:rPr>
              <a:t>7</a:t>
            </a:r>
            <a:r>
              <a:rPr lang="zh-CN" altLang="en-US" sz="1400" dirty="0">
                <a:solidFill>
                  <a:schemeClr val="bg1"/>
                </a:solidFill>
              </a:rPr>
              <a:t>比较，够除，商为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，余数为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</a:rPr>
              <a:t>余数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与新位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  <a:r>
              <a:rPr lang="zh-CN" altLang="en-US" sz="1400" dirty="0">
                <a:solidFill>
                  <a:schemeClr val="bg1"/>
                </a:solidFill>
              </a:rPr>
              <a:t>组合成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  <a:r>
              <a:rPr lang="zh-CN" altLang="en-US" sz="1400" dirty="0">
                <a:solidFill>
                  <a:schemeClr val="bg1"/>
                </a:solidFill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  <a:r>
              <a:rPr lang="zh-CN" altLang="en-US" sz="1400" dirty="0">
                <a:solidFill>
                  <a:schemeClr val="bg1"/>
                </a:solidFill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</a:rPr>
              <a:t>7</a:t>
            </a:r>
            <a:r>
              <a:rPr lang="zh-CN" altLang="en-US" sz="1400" dirty="0">
                <a:solidFill>
                  <a:schemeClr val="bg1"/>
                </a:solidFill>
              </a:rPr>
              <a:t>比较，不够除，余数为</a:t>
            </a:r>
            <a:r>
              <a:rPr lang="en-US" altLang="zh-CN" sz="1400" dirty="0">
                <a:solidFill>
                  <a:schemeClr val="bg1"/>
                </a:solidFill>
              </a:rPr>
              <a:t>6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由此我们可以归纳出大整数除法的基本步骤（大整数除以</a:t>
            </a:r>
            <a:r>
              <a:rPr lang="en-US" altLang="zh-CN" sz="1400" dirty="0">
                <a:solidFill>
                  <a:schemeClr val="bg1"/>
                </a:solidFill>
              </a:rPr>
              <a:t>int</a:t>
            </a:r>
            <a:r>
              <a:rPr lang="zh-CN" altLang="en-US" sz="1400" dirty="0">
                <a:solidFill>
                  <a:schemeClr val="bg1"/>
                </a:solidFill>
              </a:rPr>
              <a:t>）：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</a:rPr>
              <a:t>上一步的余数乘以</a:t>
            </a:r>
            <a:r>
              <a:rPr lang="en-US" altLang="zh-CN" sz="1400" dirty="0">
                <a:solidFill>
                  <a:schemeClr val="bg1"/>
                </a:solidFill>
              </a:rPr>
              <a:t>10</a:t>
            </a:r>
            <a:r>
              <a:rPr lang="zh-CN" altLang="en-US" sz="1400" dirty="0">
                <a:solidFill>
                  <a:schemeClr val="bg1"/>
                </a:solidFill>
              </a:rPr>
              <a:t>加上该步的位，得到该步临时的被除数，将其与除数比较，如果不够除，则该位商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；如果够除，则商为对应的商，余数为对应的余数。注意最后结果可能需要去除前导</a:t>
            </a:r>
            <a:r>
              <a:rPr lang="en-US" altLang="zh-CN" sz="1400" dirty="0">
                <a:solidFill>
                  <a:schemeClr val="bg1"/>
                </a:solidFill>
              </a:rPr>
              <a:t>0</a:t>
            </a:r>
            <a:r>
              <a:rPr lang="zh-CN" altLang="en-US" sz="1400" dirty="0">
                <a:solidFill>
                  <a:schemeClr val="bg1"/>
                </a:solidFill>
              </a:rPr>
              <a:t>，但要保证结果至少是一位</a:t>
            </a:r>
            <a:r>
              <a:rPr lang="en-US" altLang="zh-CN" sz="1400" dirty="0">
                <a:solidFill>
                  <a:schemeClr val="bg1"/>
                </a:solidFill>
              </a:rPr>
              <a:t>(0)</a:t>
            </a:r>
            <a:r>
              <a:rPr lang="zh-CN" altLang="en-US" sz="1400" dirty="0">
                <a:solidFill>
                  <a:schemeClr val="bg1"/>
                </a:solidFill>
              </a:rPr>
              <a:t>。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93C3764A-9C9B-45C2-AB95-6D893AC86DBF}"/>
              </a:ext>
            </a:extLst>
          </p:cNvPr>
          <p:cNvCxnSpPr>
            <a:cxnSpLocks/>
          </p:cNvCxnSpPr>
          <p:nvPr/>
        </p:nvCxnSpPr>
        <p:spPr>
          <a:xfrm>
            <a:off x="5726094" y="2077375"/>
            <a:ext cx="5504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DDB31E9-4162-4697-A511-DDC51407BDDC}"/>
              </a:ext>
            </a:extLst>
          </p:cNvPr>
          <p:cNvCxnSpPr>
            <a:cxnSpLocks/>
          </p:cNvCxnSpPr>
          <p:nvPr/>
        </p:nvCxnSpPr>
        <p:spPr>
          <a:xfrm>
            <a:off x="5690586" y="2593759"/>
            <a:ext cx="639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721B1470-AECA-4031-B9C9-1557119AFDEE}"/>
              </a:ext>
            </a:extLst>
          </p:cNvPr>
          <p:cNvCxnSpPr>
            <a:cxnSpLocks/>
          </p:cNvCxnSpPr>
          <p:nvPr/>
        </p:nvCxnSpPr>
        <p:spPr>
          <a:xfrm>
            <a:off x="5690586" y="3056880"/>
            <a:ext cx="6391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41514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  <p:bldP spid="9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大整数除法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B10C535-27C0-4EAF-9F70-7CF798193CDE}"/>
              </a:ext>
            </a:extLst>
          </p:cNvPr>
          <p:cNvSpPr txBox="1"/>
          <p:nvPr/>
        </p:nvSpPr>
        <p:spPr>
          <a:xfrm>
            <a:off x="1544517" y="1308034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74045D8-D163-4527-91EA-6EF143493C13}"/>
              </a:ext>
            </a:extLst>
          </p:cNvPr>
          <p:cNvSpPr txBox="1"/>
          <p:nvPr/>
        </p:nvSpPr>
        <p:spPr>
          <a:xfrm>
            <a:off x="1544517" y="5721047"/>
            <a:ext cx="932383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中存在负数，需要先记录下其负号，然后取它们的绝对值带入函数。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B3E577-DBFC-4413-98BC-22D745CD16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807" y="1701351"/>
            <a:ext cx="7008385" cy="39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005494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316825" y="2134650"/>
            <a:ext cx="3149600" cy="3955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大整数的存储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大整数的比较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大整数的四则运算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4. 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6825" y="1331912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25" y="1320799"/>
            <a:ext cx="2717800" cy="561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高精度运算</a:t>
            </a:r>
          </a:p>
        </p:txBody>
      </p:sp>
      <p:sp>
        <p:nvSpPr>
          <p:cNvPr id="12" name="矩形 10"/>
          <p:cNvSpPr/>
          <p:nvPr/>
        </p:nvSpPr>
        <p:spPr>
          <a:xfrm>
            <a:off x="7041968" y="131206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7170077" y="1296192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半闭框 28"/>
          <p:cNvSpPr/>
          <p:nvPr/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9">
            <a:extLst>
              <a:ext uri="{FF2B5EF4-FFF2-40B4-BE49-F238E27FC236}">
                <a16:creationId xmlns:a16="http://schemas.microsoft.com/office/drawing/2014/main" xmlns="" id="{A24BB602-7AC1-4F30-A29E-A6DBFD55A62A}"/>
              </a:ext>
            </a:extLst>
          </p:cNvPr>
          <p:cNvSpPr txBox="1">
            <a:spLocks/>
          </p:cNvSpPr>
          <p:nvPr/>
        </p:nvSpPr>
        <p:spPr>
          <a:xfrm>
            <a:off x="6954177" y="2093173"/>
            <a:ext cx="3149600" cy="395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素数判定及素数打表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唯一分解定理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欧几里得算法（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扩展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欧几里得算法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同余公式求解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模运算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99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9" grpId="0" animBg="1"/>
      <p:bldP spid="9" grpId="1" animBg="1"/>
      <p:bldP spid="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81E9A14-C039-4526-ACF5-3D4B76F625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2895" y="2257112"/>
            <a:ext cx="5186210" cy="38526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BF4A20B-8ECF-4543-840D-7B1C496CEE3E}"/>
              </a:ext>
            </a:extLst>
          </p:cNvPr>
          <p:cNvSpPr txBox="1"/>
          <p:nvPr/>
        </p:nvSpPr>
        <p:spPr>
          <a:xfrm>
            <a:off x="1278384" y="1429550"/>
            <a:ext cx="930293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包已经有封装好的大数类（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BigDecimal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BigInteger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），可以直接使用</a:t>
            </a:r>
          </a:p>
        </p:txBody>
      </p:sp>
    </p:spTree>
    <p:extLst>
      <p:ext uri="{BB962C8B-B14F-4D97-AF65-F5344CB8AC3E}">
        <p14:creationId xmlns:p14="http://schemas.microsoft.com/office/powerpoint/2010/main" xmlns="" val="40685665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B64C170-389C-409E-A584-3BB56A5F69A6}"/>
              </a:ext>
            </a:extLst>
          </p:cNvPr>
          <p:cNvSpPr txBox="1"/>
          <p:nvPr/>
        </p:nvSpPr>
        <p:spPr>
          <a:xfrm>
            <a:off x="901341" y="1607558"/>
            <a:ext cx="1090596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的精度是无限的，因此在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中，大数的四则运算和一般整数没有区别。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8FF19F9-9D18-4C48-ADEC-2771B9838B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490" t="2277" r="266"/>
          <a:stretch/>
        </p:blipFill>
        <p:spPr>
          <a:xfrm>
            <a:off x="1685925" y="4429957"/>
            <a:ext cx="8754216" cy="1235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820D361-14A6-4EF2-A2A3-2DA010B23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9398" y="2644183"/>
            <a:ext cx="3693203" cy="1208057"/>
          </a:xfrm>
          <a:prstGeom prst="rect">
            <a:avLst/>
          </a:prstGeom>
        </p:spPr>
      </p:pic>
      <p:sp>
        <p:nvSpPr>
          <p:cNvPr id="9" name="矩形 10">
            <a:extLst>
              <a:ext uri="{FF2B5EF4-FFF2-40B4-BE49-F238E27FC236}">
                <a16:creationId xmlns:a16="http://schemas.microsoft.com/office/drawing/2014/main" xmlns="" id="{F8A2C08F-1F59-4A3E-8640-521934A1501F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58CF4D58-EAE8-4A71-9BD1-C715A38A606E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-Python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大数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40505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1" grpId="0"/>
      <p:bldP spid="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2620146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10218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素数</a:t>
            </a:r>
          </a:p>
        </p:txBody>
      </p:sp>
      <p:sp>
        <p:nvSpPr>
          <p:cNvPr id="5" name="内容占位符 9">
            <a:extLst>
              <a:ext uri="{FF2B5EF4-FFF2-40B4-BE49-F238E27FC236}">
                <a16:creationId xmlns:a16="http://schemas.microsoft.com/office/drawing/2014/main" xmlns="" id="{0FF60729-2C8A-47AD-BFBA-D8CF7FAB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375" y="1778916"/>
            <a:ext cx="9294058" cy="495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按从小到大的顺序输出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a, b 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中的所有素数，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2&lt;=a&lt;=b&lt;=1000000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2 3 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2 50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2 3   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2 3 5 7 11 13 17 19 23 29 31 37 41 43 47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85774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507967" y="1422753"/>
            <a:ext cx="8781249" cy="467440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根据素数的定义，一个整数要被判断为素数，需要判断它是否能被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···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中的一个整除。只有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···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都不能整除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才能判定为素数。这样的算法时间复杂度为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假设在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中存在一个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的约数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* ( n / k ) = 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我们知道，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n/k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的一个约数，并且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n/k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这两个数一定满足一个小于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，一个大于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，或者两个都等于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的约数：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sqrt(36)      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sqrt(36)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因此，我们只需要判断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是否能被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···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sqrt(n)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中的一个整除，即可判定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是否为素数。这样的算法时间复杂度下降到了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O(sqrt(n))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素数判定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59C72375-43D3-4B68-952B-6FE68DEC63AA}"/>
              </a:ext>
            </a:extLst>
          </p:cNvPr>
          <p:cNvSpPr/>
          <p:nvPr/>
        </p:nvSpPr>
        <p:spPr>
          <a:xfrm rot="16200000">
            <a:off x="5836556" y="3653379"/>
            <a:ext cx="88558" cy="984989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xmlns="" id="{92724221-A061-4FAB-BF5C-6FF411DA997C}"/>
              </a:ext>
            </a:extLst>
          </p:cNvPr>
          <p:cNvSpPr/>
          <p:nvPr/>
        </p:nvSpPr>
        <p:spPr>
          <a:xfrm rot="16200000">
            <a:off x="7402821" y="3653378"/>
            <a:ext cx="88558" cy="984989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0770116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3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素数判定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7B8B6B2-0636-4F0D-89A6-3264E6E838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2277" y="1353820"/>
            <a:ext cx="7387446" cy="34934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109DD16-1A05-42A3-ABC8-B0177839D3BF}"/>
              </a:ext>
            </a:extLst>
          </p:cNvPr>
          <p:cNvSpPr/>
          <p:nvPr/>
        </p:nvSpPr>
        <p:spPr>
          <a:xfrm>
            <a:off x="1862831" y="5295084"/>
            <a:ext cx="8466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循环条件不能写成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* </a:t>
            </a:r>
            <a:r>
              <a:rPr lang="en-US" altLang="zh-CN" sz="16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，可能会发生数据溢出。</a:t>
            </a:r>
          </a:p>
        </p:txBody>
      </p:sp>
    </p:spTree>
    <p:extLst>
      <p:ext uri="{BB962C8B-B14F-4D97-AF65-F5344CB8AC3E}">
        <p14:creationId xmlns:p14="http://schemas.microsoft.com/office/powerpoint/2010/main" xmlns="" val="2231406935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505626" y="1316205"/>
            <a:ext cx="9180747" cy="5047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刚才我们已经了解了怎么判定素数，我们可以从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进行枚举，得出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的素数表，但是这种算法的时间复杂度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，这种算法对于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范围内是可以接受的。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下面介绍一种筛法（埃氏筛法）：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eg: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1~15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内的所有素数。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①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是素数，因此筛掉所有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的倍数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没有被前面的步骤筛去，因此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是素数，筛去所有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的倍数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 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trike="sngStrike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③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已经被筛去，因此它不是素数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                            ……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最后得到的素数有：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素数筛法</a:t>
            </a:r>
          </a:p>
        </p:txBody>
      </p:sp>
    </p:spTree>
    <p:extLst>
      <p:ext uri="{BB962C8B-B14F-4D97-AF65-F5344CB8AC3E}">
        <p14:creationId xmlns:p14="http://schemas.microsoft.com/office/powerpoint/2010/main" xmlns="" val="222531807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507967" y="1422753"/>
            <a:ext cx="8781249" cy="999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从上面的例子中我们知道，当到达某个数时，如果它没有被前面的步骤筛去，那么它一定是素数。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我们可以用一个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型数组标记这个数是否被“筛掉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素数筛法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F4C2106-DCB1-409F-9F8E-8E408DE6CE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2395" y="2757174"/>
            <a:ext cx="7227209" cy="33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6061756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质因子分解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64EABB-A475-484C-BFDF-1D3800781E9F}"/>
              </a:ext>
            </a:extLst>
          </p:cNvPr>
          <p:cNvSpPr/>
          <p:nvPr/>
        </p:nvSpPr>
        <p:spPr>
          <a:xfrm>
            <a:off x="1138931" y="1568811"/>
            <a:ext cx="9914138" cy="372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给出任意一个在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范围内的正整数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，按照从小到大的顺序输出其分解为质因数的乘法算式。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180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180 = 2^2 * 3^2 * 5</a:t>
            </a:r>
          </a:p>
        </p:txBody>
      </p:sp>
    </p:spTree>
    <p:extLst>
      <p:ext uri="{BB962C8B-B14F-4D97-AF65-F5344CB8AC3E}">
        <p14:creationId xmlns:p14="http://schemas.microsoft.com/office/powerpoint/2010/main" xmlns="" val="2552694937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374802" y="1344098"/>
            <a:ext cx="9517787" cy="512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任何大于１的自然数，都可以唯一分解成有限个质数的乘积。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都是质数，指数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为正整数。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= 2 * 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 = 2 * 2 * 3 * 3 * 5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我们可以</a:t>
            </a:r>
            <a:r>
              <a:rPr lang="zh-CN" altLang="en-US" dirty="0">
                <a:solidFill>
                  <a:srgbClr val="FF0000"/>
                </a:solidFill>
              </a:rPr>
              <a:t>先把素数表打印出来，然后在</a:t>
            </a:r>
            <a:r>
              <a:rPr lang="en-US" altLang="zh-CN" dirty="0">
                <a:solidFill>
                  <a:srgbClr val="FF0000"/>
                </a:solidFill>
              </a:rPr>
              <a:t>[2,sqrt(n)]</a:t>
            </a:r>
            <a:r>
              <a:rPr lang="zh-CN" altLang="en-US" dirty="0">
                <a:solidFill>
                  <a:srgbClr val="FF0000"/>
                </a:solidFill>
              </a:rPr>
              <a:t>的范围内遍历查找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的质因子及其次数。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因为每个质因子都可能不止出现一次，因此我们不妨定义一个结构体来存放质因子及其出现的次数。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唯一分解定理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0936BC-5D54-44BD-8E3E-DBE4ADFFC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9190" y="2096085"/>
            <a:ext cx="2390625" cy="5574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7DDE08F-E2A1-4C6E-A3DF-9B3B9D1D40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16" y="5067445"/>
            <a:ext cx="9065557" cy="8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722422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7" y="494513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901341" y="387965"/>
            <a:ext cx="27178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质因子分解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B9B03B3-8B88-4BB5-A5B4-0109B0E46F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0986" y="1305018"/>
            <a:ext cx="6571200" cy="51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152174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96" y="1391171"/>
            <a:ext cx="9093808" cy="52166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A+B Problem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引例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</a:rPr>
              <a:t>输入两个大整数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zh-CN" altLang="en-US" sz="2000" dirty="0">
                <a:solidFill>
                  <a:schemeClr val="bg1"/>
                </a:solidFill>
              </a:rPr>
              <a:t>，输出</a:t>
            </a:r>
            <a:r>
              <a:rPr lang="en-US" altLang="zh-CN" sz="2000" dirty="0">
                <a:solidFill>
                  <a:schemeClr val="bg1"/>
                </a:solidFill>
              </a:rPr>
              <a:t>A+B</a:t>
            </a:r>
            <a:r>
              <a:rPr lang="zh-CN" altLang="en-US" sz="2000" dirty="0">
                <a:solidFill>
                  <a:schemeClr val="bg1"/>
                </a:solidFill>
              </a:rPr>
              <a:t>的值。（</a:t>
            </a:r>
            <a:r>
              <a:rPr lang="en-US" altLang="zh-CN" sz="2000" dirty="0">
                <a:solidFill>
                  <a:schemeClr val="bg1"/>
                </a:solidFill>
              </a:rPr>
              <a:t>0&lt;A,B&lt;10^1000000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Input: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1415926535897932384626433832 2158462039472866932175806468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3574388575370799316802240300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（不能用计算机给的运算，而是要用数组等）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5395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62244" y="494513"/>
            <a:ext cx="3587813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771123" y="396975"/>
            <a:ext cx="3226777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欧几里得算法</a:t>
            </a:r>
            <a:r>
              <a:rPr lang="en-US" altLang="zh-CN" sz="2000" dirty="0">
                <a:solidFill>
                  <a:schemeClr val="bg1"/>
                </a:solidFill>
              </a:rPr>
              <a:t>(GCD)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64EABB-A475-484C-BFDF-1D3800781E9F}"/>
              </a:ext>
            </a:extLst>
          </p:cNvPr>
          <p:cNvSpPr/>
          <p:nvPr/>
        </p:nvSpPr>
        <p:spPr>
          <a:xfrm>
            <a:off x="1253970" y="1259180"/>
            <a:ext cx="9914138" cy="5127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辗转相除法相信大家并不陌生，它是一种求解任意两个正整数的最大公约数的算法，一般用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gcd(a, b)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均为正整数。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下面我们来回顾一下辗转相除法的步骤：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64 / 18 = 3 -------- 10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18 / 10 = 1 --------  8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/  8 = 1 -------- 2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/  2 = 4 -------- 0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我们可以写出辗转相除法的递归式：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gcd(a, b) = gcd(b,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即为原来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90907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797756" y="494513"/>
            <a:ext cx="3676589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806635" y="379088"/>
            <a:ext cx="3377696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欧几里得算法（</a:t>
            </a:r>
            <a:r>
              <a:rPr lang="en-US" altLang="zh-CN" sz="2000" dirty="0">
                <a:solidFill>
                  <a:schemeClr val="bg1"/>
                </a:solidFill>
              </a:rPr>
              <a:t>GCD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6069377-ED3F-4E42-8F2B-B3785B061F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7787" y="1995834"/>
            <a:ext cx="5776426" cy="28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0031674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90CE3F6-396D-4028-A305-0287A043813E}"/>
              </a:ext>
            </a:extLst>
          </p:cNvPr>
          <p:cNvSpPr/>
          <p:nvPr/>
        </p:nvSpPr>
        <p:spPr>
          <a:xfrm>
            <a:off x="1171074" y="1449523"/>
            <a:ext cx="10254487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刚才我们已经了解到，欧几里得算法解决的是两个正整数的最大公约数的求解问题，那么扩展欧几里得算法是用来解决什么问题的呢？它和欧几里得算法有着什么样的联系？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它解决的问题是：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给定两个非零整数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，求一组整数解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gcd(a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算法中，它总是把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gcd(a, 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转化为求解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gcd(b, a%b)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就是最大公约数，这时显然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a*1 + b*0 = 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是成立的，也就是说，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1, y = 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就是此时的一组解。那么我们能不能利用欧几里得算法求出最原始的解呢？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当然可以，因为每一步的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都是由上一步转化来的，我们可以利用这个关系倒推出上一步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的解，从而最终求出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gcd(a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90391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90CE3F6-396D-4028-A305-0287A043813E}"/>
              </a:ext>
            </a:extLst>
          </p:cNvPr>
          <p:cNvSpPr/>
          <p:nvPr/>
        </p:nvSpPr>
        <p:spPr>
          <a:xfrm>
            <a:off x="3913728" y="3973947"/>
            <a:ext cx="409151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a*x1 + b*y1 = a*y2+b(x2- (a/b)*y2)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EDAEC5E-EE5E-47CF-AACB-1D863965A074}"/>
              </a:ext>
            </a:extLst>
          </p:cNvPr>
          <p:cNvSpPr txBox="1"/>
          <p:nvPr/>
        </p:nvSpPr>
        <p:spPr>
          <a:xfrm>
            <a:off x="4225771" y="1497544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a*x1 + b*y1 = gcd(a, b)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551B9D3-AFF8-41DD-8151-2EB783D10767}"/>
              </a:ext>
            </a:extLst>
          </p:cNvPr>
          <p:cNvSpPr txBox="1"/>
          <p:nvPr/>
        </p:nvSpPr>
        <p:spPr>
          <a:xfrm>
            <a:off x="4225771" y="2106348"/>
            <a:ext cx="346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b*x2 + (a%b)*y2 = gcd(a, b)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858C743-E543-4315-9F7B-23706C5335C0}"/>
              </a:ext>
            </a:extLst>
          </p:cNvPr>
          <p:cNvSpPr txBox="1"/>
          <p:nvPr/>
        </p:nvSpPr>
        <p:spPr>
          <a:xfrm>
            <a:off x="4225771" y="2715152"/>
            <a:ext cx="42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b*x2 + (a - (a/b)*b)*y2 = gcd(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72912E1-70FB-40EB-B9B1-20CC30FAD8E1}"/>
              </a:ext>
            </a:extLst>
          </p:cNvPr>
          <p:cNvSpPr txBox="1"/>
          <p:nvPr/>
        </p:nvSpPr>
        <p:spPr>
          <a:xfrm>
            <a:off x="4225771" y="3323956"/>
            <a:ext cx="42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b*x2 + (a - (a/b)*b)*y2 = gcd(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xmlns="" id="{FBA75484-E3DE-4476-894D-5B844D792B28}"/>
              </a:ext>
            </a:extLst>
          </p:cNvPr>
          <p:cNvSpPr/>
          <p:nvPr/>
        </p:nvSpPr>
        <p:spPr>
          <a:xfrm>
            <a:off x="3828999" y="1675162"/>
            <a:ext cx="396771" cy="19202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下弧形 7">
            <a:extLst>
              <a:ext uri="{FF2B5EF4-FFF2-40B4-BE49-F238E27FC236}">
                <a16:creationId xmlns:a16="http://schemas.microsoft.com/office/drawing/2014/main" xmlns="" id="{CF379693-DEAB-4AC9-BAE8-2C1A454C005E}"/>
              </a:ext>
            </a:extLst>
          </p:cNvPr>
          <p:cNvSpPr/>
          <p:nvPr/>
        </p:nvSpPr>
        <p:spPr>
          <a:xfrm>
            <a:off x="4332303" y="4432855"/>
            <a:ext cx="1660124" cy="378492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xmlns="" id="{C67032F6-FF96-489A-9344-88B516121A93}"/>
              </a:ext>
            </a:extLst>
          </p:cNvPr>
          <p:cNvSpPr/>
          <p:nvPr/>
        </p:nvSpPr>
        <p:spPr>
          <a:xfrm>
            <a:off x="5122416" y="4432855"/>
            <a:ext cx="2050741" cy="378492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43CF9AE-AC64-48C4-BCFF-F380EDC31268}"/>
              </a:ext>
            </a:extLst>
          </p:cNvPr>
          <p:cNvSpPr txBox="1"/>
          <p:nvPr/>
        </p:nvSpPr>
        <p:spPr>
          <a:xfrm>
            <a:off x="5060271" y="5270255"/>
            <a:ext cx="345341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 = y2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y1 = x2 – (a/b)*y2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xmlns="" id="{64528FDA-157B-434B-BB23-0F434FF33A55}"/>
              </a:ext>
            </a:extLst>
          </p:cNvPr>
          <p:cNvSpPr/>
          <p:nvPr/>
        </p:nvSpPr>
        <p:spPr>
          <a:xfrm>
            <a:off x="4787479" y="5433951"/>
            <a:ext cx="219526" cy="7107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050625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D257E89-9FD9-4889-8A9A-F73B6D07DBA5}"/>
              </a:ext>
            </a:extLst>
          </p:cNvPr>
          <p:cNvSpPr/>
          <p:nvPr/>
        </p:nvSpPr>
        <p:spPr>
          <a:xfrm>
            <a:off x="1130423" y="1347564"/>
            <a:ext cx="571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+ 18*y = 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的一组解。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0684A92-4AE4-448D-8DAD-AC24CEF3FEF6}"/>
              </a:ext>
            </a:extLst>
          </p:cNvPr>
          <p:cNvSpPr/>
          <p:nvPr/>
        </p:nvSpPr>
        <p:spPr>
          <a:xfrm>
            <a:off x="4440314" y="2624575"/>
            <a:ext cx="6335697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1,  y = 0			          a = 2, b= 0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0,  y = 1-(8/2)*0 = 1		          a = 8, b = 2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1,  y = 0-(10/8)*1 = -1	          a = 10, b = 8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-1, y = 1-(18/10)*(-1) = 2	          a = 18, b = 10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2,  y = -1-(64/18)*2 = -7	          a = 64, b = 18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841855A-775C-497D-8AB5-94D804C513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852" y="2270384"/>
            <a:ext cx="2918412" cy="19558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C617FA1-9695-44D3-BCDB-45A6502363DB}"/>
              </a:ext>
            </a:extLst>
          </p:cNvPr>
          <p:cNvSpPr/>
          <p:nvPr/>
        </p:nvSpPr>
        <p:spPr>
          <a:xfrm>
            <a:off x="4440314" y="5582390"/>
            <a:ext cx="571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可以求出一组解为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BC10330-813A-46AA-9039-0FAFFFBE2A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0906" t="17367" r="8071" b="18580"/>
          <a:stretch/>
        </p:blipFill>
        <p:spPr>
          <a:xfrm>
            <a:off x="4440314" y="1916193"/>
            <a:ext cx="2224869" cy="7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680006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3EA326F-954E-4403-85C5-25A16CB3AE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281" y="2391098"/>
            <a:ext cx="4183518" cy="27224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EE9B6DF-584B-4CD5-8B7C-2CDB43EC13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9203" y="2714416"/>
            <a:ext cx="4857807" cy="20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886157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D257E89-9FD9-4889-8A9A-F73B6D07DBA5}"/>
              </a:ext>
            </a:extLst>
          </p:cNvPr>
          <p:cNvSpPr/>
          <p:nvPr/>
        </p:nvSpPr>
        <p:spPr>
          <a:xfrm>
            <a:off x="1395663" y="1665418"/>
            <a:ext cx="9641305" cy="388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刚才我们只求出了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+ 18*y = 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的一组解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，那么这个方程是否只有唯一解？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答案是否定的，它还有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-39)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-71)……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很多解，那么我们怎么求出它的全部解呢？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这里有一个公式：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x’=  x + ( b/gcd ) * k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y’=  y – ( a/gcd ) * k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用这个公式我们就可以求出全部解了，下一页是证明方法，大家有兴趣的可以看一下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xmlns="" id="{A9A0A32B-29B3-4A8C-8C67-84B85EEB28EC}"/>
              </a:ext>
            </a:extLst>
          </p:cNvPr>
          <p:cNvSpPr/>
          <p:nvPr/>
        </p:nvSpPr>
        <p:spPr>
          <a:xfrm>
            <a:off x="4731800" y="3528000"/>
            <a:ext cx="337351" cy="92684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C9355D6-9F21-403B-AA91-56F5081C185C}"/>
              </a:ext>
            </a:extLst>
          </p:cNvPr>
          <p:cNvSpPr txBox="1"/>
          <p:nvPr/>
        </p:nvSpPr>
        <p:spPr>
          <a:xfrm>
            <a:off x="7706831" y="3806755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为任意整数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15793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E88FE2-7E6D-4041-84D0-69011DC2D7DE}"/>
              </a:ext>
            </a:extLst>
          </p:cNvPr>
          <p:cNvSpPr/>
          <p:nvPr/>
        </p:nvSpPr>
        <p:spPr>
          <a:xfrm>
            <a:off x="850231" y="1633333"/>
            <a:ext cx="1049153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证明：设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s1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+ s2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是一个解（注意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是任意整数）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∴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a*( x + s1 )+b*( y – s2 ) = gcd   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为了移项方便这里写成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y-s2)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∵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a*x + b*y = gcd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∴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a*s1 = b*s2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&lt;=&gt;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s1/s2 = b/a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∵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(b/gcd) / (a/gcd)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（上下约去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∴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s1/s2 = b/a = (b/gcd) / (a/gcd)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&lt;=&gt; s1 = k*(b/gcd)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 = k*(a/gcd)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为任意整数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得出所有解的公式：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E10B9BD-4F62-4494-8371-7D354E93B8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9961" y="4507379"/>
            <a:ext cx="5172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99704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E88FE2-7E6D-4041-84D0-69011DC2D7DE}"/>
              </a:ext>
            </a:extLst>
          </p:cNvPr>
          <p:cNvSpPr/>
          <p:nvPr/>
        </p:nvSpPr>
        <p:spPr>
          <a:xfrm>
            <a:off x="1347382" y="1693364"/>
            <a:ext cx="10149202" cy="347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现在我们已经知道如何求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的所有解，那么它有什么应用吗？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一般最常见的应用就是用它求解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为任意整数。下面我们来推导一下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很简单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有一组解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(x0, y0)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，现在在其等号两边同乘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c/gcd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c/gcd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必须是整数，如果它不是整数就没有整数解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ax0*(c/gcd) + bx0*(c/gcd) = c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(x0*(c/gcd), y0*(c/gcd))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的一组解了！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9F94728-2F59-4DCD-BDBA-16CCC59430D2}"/>
              </a:ext>
            </a:extLst>
          </p:cNvPr>
          <p:cNvCxnSpPr/>
          <p:nvPr/>
        </p:nvCxnSpPr>
        <p:spPr>
          <a:xfrm>
            <a:off x="1544715" y="4509856"/>
            <a:ext cx="1065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A765E5D2-0F1B-421B-8282-B5930D4D8C10}"/>
              </a:ext>
            </a:extLst>
          </p:cNvPr>
          <p:cNvCxnSpPr/>
          <p:nvPr/>
        </p:nvCxnSpPr>
        <p:spPr>
          <a:xfrm>
            <a:off x="3107183" y="4509859"/>
            <a:ext cx="1065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197004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6" y="485635"/>
            <a:ext cx="3543425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679400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扩展欧几里得算法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E88FE2-7E6D-4041-84D0-69011DC2D7DE}"/>
              </a:ext>
            </a:extLst>
          </p:cNvPr>
          <p:cNvSpPr/>
          <p:nvPr/>
        </p:nvSpPr>
        <p:spPr>
          <a:xfrm>
            <a:off x="850232" y="1633333"/>
            <a:ext cx="10149202" cy="32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 by = 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解的公式：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8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x’=  x0*(c/gcd) + (b/gcd)*k</a:t>
            </a:r>
          </a:p>
          <a:p>
            <a:pPr lvl="8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y’=  y0*(c/gcd) - (a/gcd)*k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证明方法和前面类似，在这里就不做赘述了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具体代码其实只要利用前面的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函数求出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之后直接套公式就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xmlns="" id="{FD489B20-4EC7-43A5-AB5B-102B7DFEAEE4}"/>
              </a:ext>
            </a:extLst>
          </p:cNvPr>
          <p:cNvSpPr/>
          <p:nvPr/>
        </p:nvSpPr>
        <p:spPr>
          <a:xfrm>
            <a:off x="4314547" y="2246050"/>
            <a:ext cx="177553" cy="94103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427A8EB-7575-46C8-B8FE-404A0DC2F4D0}"/>
              </a:ext>
            </a:extLst>
          </p:cNvPr>
          <p:cNvSpPr/>
          <p:nvPr/>
        </p:nvSpPr>
        <p:spPr>
          <a:xfrm>
            <a:off x="7835015" y="253190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为任意整数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6659505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8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32" y="1579419"/>
            <a:ext cx="9093808" cy="456574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下面是计算机所能表示的整数范围，如果运算时超出这个范围，就会发生溢出，即无法获取正确的计算结果。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int , long(32</a:t>
            </a:r>
            <a:r>
              <a:rPr lang="zh-CN" altLang="en-US" sz="2000" dirty="0">
                <a:solidFill>
                  <a:schemeClr val="bg1"/>
                </a:solidFill>
              </a:rPr>
              <a:t>位系统下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</a:t>
            </a:r>
            <a:r>
              <a:rPr lang="zh-CN" altLang="en-US" sz="2000" dirty="0">
                <a:solidFill>
                  <a:schemeClr val="bg1"/>
                </a:solidFill>
              </a:rPr>
              <a:t>范围：</a:t>
            </a:r>
            <a:r>
              <a:rPr lang="en-US" altLang="zh-CN" sz="2000" dirty="0">
                <a:solidFill>
                  <a:schemeClr val="bg1"/>
                </a:solidFill>
              </a:rPr>
              <a:t>[-2^31,2^31) 	(</a:t>
            </a:r>
            <a:r>
              <a:rPr lang="zh-CN" altLang="en-US" sz="2000" dirty="0">
                <a:solidFill>
                  <a:schemeClr val="bg1"/>
                </a:solidFill>
              </a:rPr>
              <a:t>约</a:t>
            </a:r>
            <a:r>
              <a:rPr lang="en-US" altLang="zh-CN" sz="2000" dirty="0">
                <a:solidFill>
                  <a:schemeClr val="bg1"/>
                </a:solidFill>
              </a:rPr>
              <a:t>21</a:t>
            </a:r>
            <a:r>
              <a:rPr lang="zh-CN" altLang="en-US" sz="2000" dirty="0">
                <a:solidFill>
                  <a:schemeClr val="bg1"/>
                </a:solidFill>
              </a:rPr>
              <a:t>亿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long long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__int64 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64</a:t>
            </a:r>
            <a:r>
              <a:rPr lang="zh-CN" altLang="en-US" sz="2000" dirty="0">
                <a:solidFill>
                  <a:schemeClr val="bg1"/>
                </a:solidFill>
              </a:rPr>
              <a:t>位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</a:t>
            </a:r>
            <a:r>
              <a:rPr lang="zh-CN" altLang="en-US" sz="2000" dirty="0">
                <a:solidFill>
                  <a:schemeClr val="bg1"/>
                </a:solidFill>
              </a:rPr>
              <a:t>范围：</a:t>
            </a:r>
            <a:r>
              <a:rPr lang="en-US" altLang="zh-CN" sz="2000" dirty="0">
                <a:solidFill>
                  <a:schemeClr val="bg1"/>
                </a:solidFill>
              </a:rPr>
              <a:t>[-2^63, 2^63)	 (</a:t>
            </a:r>
            <a:r>
              <a:rPr lang="zh-CN" altLang="en-US" sz="2000" dirty="0">
                <a:solidFill>
                  <a:schemeClr val="bg1"/>
                </a:solidFill>
              </a:rPr>
              <a:t>约</a:t>
            </a:r>
            <a:r>
              <a:rPr lang="en-US" altLang="zh-CN" sz="2000" dirty="0">
                <a:solidFill>
                  <a:schemeClr val="bg1"/>
                </a:solidFill>
              </a:rPr>
              <a:t>922</a:t>
            </a:r>
            <a:r>
              <a:rPr lang="zh-CN" altLang="en-US" sz="2000" dirty="0">
                <a:solidFill>
                  <a:schemeClr val="bg1"/>
                </a:solidFill>
              </a:rPr>
              <a:t>亿亿）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06685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7" y="485635"/>
            <a:ext cx="323543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768177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同余公式求解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4E88FE2-7E6D-4041-84D0-69011DC2D7DE}"/>
              </a:ext>
            </a:extLst>
          </p:cNvPr>
          <p:cNvSpPr/>
          <p:nvPr/>
        </p:nvSpPr>
        <p:spPr>
          <a:xfrm>
            <a:off x="1231972" y="1420270"/>
            <a:ext cx="10149202" cy="444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扩展欧几里德有什么用？</a:t>
            </a: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求解形如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a*x +b*y = 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的通解，但是一般没有谁会无聊到让你写出一串通解出来，都是让你在通解中选出一些特殊的解，比如求同余公式的最小整数解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等等，同余公式又是什么？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顾名思义，两个数模同一个数的余数是一样的，它们两个同余，也就是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a%m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b%m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一般我们把它写成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(%m)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5%2 = 1, 9%2 = 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9(%2)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现在我们要求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(mod 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，是不是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ax%b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c%b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？那么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ax%b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c%b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&lt;=&gt; (ax-c) % b = 0</a:t>
            </a: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这样是不是说明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ax – 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的倍数呢？那么是不是一定存在一个整数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ax – c = by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93371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7" y="485635"/>
            <a:ext cx="3303727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768177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同余公式求解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4E0BED6-276F-4F76-8D7A-D90B1F5F5B57}"/>
              </a:ext>
            </a:extLst>
          </p:cNvPr>
          <p:cNvSpPr/>
          <p:nvPr/>
        </p:nvSpPr>
        <p:spPr>
          <a:xfrm>
            <a:off x="768177" y="1388603"/>
            <a:ext cx="9966664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推导到这里就非常简单啦，现在我们只要求出来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- c = by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这个方程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的最小整数解即可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还记得我们刚才推导出来的解吗？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EEDC927-9240-4C44-AD8E-C5AB7D0D41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8162" y="2690728"/>
            <a:ext cx="3467100" cy="49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47CBFCF-EC20-402D-A733-C1437A3C181B}"/>
              </a:ext>
            </a:extLst>
          </p:cNvPr>
          <p:cNvSpPr/>
          <p:nvPr/>
        </p:nvSpPr>
        <p:spPr>
          <a:xfrm>
            <a:off x="768177" y="3429000"/>
            <a:ext cx="10748455" cy="222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但是这个式子求出的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貌似是无限的呀，哪里有最小解？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别忘了咱们求的是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≡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(mod b)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的最小解，在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ax%b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意义下，我们求出的解其实很多都是相同的，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列出一些解你会发现，当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0~gcd(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这之间的数时，每一个解都是不同的，而其它的解都可以对应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到这个范围内的解，所以当我们求出来特解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之后，只要算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(x0+gcd(</a:t>
            </a:r>
            <a:r>
              <a:rPr lang="en-US" altLang="zh-CN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))%gcd(</a:t>
            </a:r>
            <a:r>
              <a:rPr lang="en-US" altLang="zh-CN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就可以求出最小解</a:t>
            </a:r>
          </a:p>
        </p:txBody>
      </p:sp>
    </p:spTree>
    <p:extLst>
      <p:ext uri="{BB962C8B-B14F-4D97-AF65-F5344CB8AC3E}">
        <p14:creationId xmlns:p14="http://schemas.microsoft.com/office/powerpoint/2010/main" xmlns="" val="3643703432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10">
            <a:extLst>
              <a:ext uri="{FF2B5EF4-FFF2-40B4-BE49-F238E27FC236}">
                <a16:creationId xmlns:a16="http://schemas.microsoft.com/office/drawing/2014/main" xmlns="" id="{7987C945-029F-4BDE-8354-D75B72ADCE6A}"/>
              </a:ext>
            </a:extLst>
          </p:cNvPr>
          <p:cNvSpPr/>
          <p:nvPr/>
        </p:nvSpPr>
        <p:spPr>
          <a:xfrm>
            <a:off x="682347" y="485635"/>
            <a:ext cx="2655657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xmlns="" id="{764B8C4E-B059-450E-B622-14B822A5708C}"/>
              </a:ext>
            </a:extLst>
          </p:cNvPr>
          <p:cNvSpPr txBox="1">
            <a:spLocks/>
          </p:cNvSpPr>
          <p:nvPr/>
        </p:nvSpPr>
        <p:spPr>
          <a:xfrm>
            <a:off x="768177" y="379087"/>
            <a:ext cx="31496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简单数学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模运算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4E0BED6-276F-4F76-8D7A-D90B1F5F5B57}"/>
              </a:ext>
            </a:extLst>
          </p:cNvPr>
          <p:cNvSpPr/>
          <p:nvPr/>
        </p:nvSpPr>
        <p:spPr>
          <a:xfrm>
            <a:off x="1203183" y="1762614"/>
            <a:ext cx="9966664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模运算就是求余运算，用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表示。一般用于大整数取模和快速幂。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模运算公式：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latinLnBrk="1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+ b) mod p = (a mod p + b mod p) mod p</a:t>
            </a:r>
          </a:p>
          <a:p>
            <a:pPr lvl="3" latinLnBrk="1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* b) mod p = (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mod p) * (b mod p)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p  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可能会有溢出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latinLnBrk="1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 - b) mod p = ( (a mod p) – (b mod p)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mod p  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保证结果是正数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latinLnBrk="1">
              <a:lnSpc>
                <a:spcPct val="200000"/>
              </a:lnSpc>
            </a:pP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924749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0228" y="3105150"/>
            <a:ext cx="1611543" cy="647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xmlns="" val="1266696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大整数存储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017" y="1437303"/>
            <a:ext cx="9097935" cy="177832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基本思想：用数组存储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基本步骤：定义一个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数组，例如</a:t>
            </a:r>
            <a:r>
              <a:rPr lang="en-US" altLang="zh-CN" dirty="0">
                <a:solidFill>
                  <a:schemeClr val="bg1"/>
                </a:solidFill>
              </a:rPr>
              <a:t>d[1000]</a:t>
            </a:r>
            <a:r>
              <a:rPr lang="zh-CN" altLang="en-US" dirty="0">
                <a:solidFill>
                  <a:schemeClr val="bg1"/>
                </a:solidFill>
              </a:rPr>
              <a:t>，这个数组的每一位就代表了存放的整数的每一位。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  </a:t>
            </a:r>
            <a:r>
              <a:rPr lang="zh-CN" altLang="en-US" dirty="0">
                <a:solidFill>
                  <a:schemeClr val="bg1"/>
                </a:solidFill>
              </a:rPr>
              <a:t>比如将</a:t>
            </a:r>
            <a:r>
              <a:rPr lang="en-US" altLang="zh-CN" dirty="0">
                <a:solidFill>
                  <a:schemeClr val="bg1"/>
                </a:solidFill>
              </a:rPr>
              <a:t>12345</a:t>
            </a:r>
            <a:r>
              <a:rPr lang="zh-CN" altLang="en-US" dirty="0">
                <a:solidFill>
                  <a:schemeClr val="bg1"/>
                </a:solidFill>
              </a:rPr>
              <a:t>存储到数组中，那么</a:t>
            </a:r>
            <a:r>
              <a:rPr lang="en-US" altLang="zh-CN" dirty="0">
                <a:solidFill>
                  <a:schemeClr val="bg1"/>
                </a:solidFill>
              </a:rPr>
              <a:t>d = {1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5} </a:t>
            </a:r>
            <a:r>
              <a:rPr lang="zh-CN" altLang="en-US" dirty="0">
                <a:solidFill>
                  <a:schemeClr val="bg1"/>
                </a:solidFill>
              </a:rPr>
              <a:t>。但是我们在实际应用中，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  d</a:t>
            </a:r>
            <a:r>
              <a:rPr lang="zh-CN" altLang="en-US" dirty="0">
                <a:solidFill>
                  <a:schemeClr val="bg1"/>
                </a:solidFill>
              </a:rPr>
              <a:t>数组需要存储为</a:t>
            </a:r>
            <a:r>
              <a:rPr lang="en-US" altLang="zh-CN" dirty="0">
                <a:solidFill>
                  <a:schemeClr val="bg1"/>
                </a:solidFill>
              </a:rPr>
              <a:t> {5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1}</a:t>
            </a:r>
            <a:r>
              <a:rPr lang="zh-CN" altLang="en-US" dirty="0">
                <a:solidFill>
                  <a:schemeClr val="bg1"/>
                </a:solidFill>
              </a:rPr>
              <a:t>，为什么呢？</a:t>
            </a:r>
          </a:p>
        </p:txBody>
      </p:sp>
      <p:sp>
        <p:nvSpPr>
          <p:cNvPr id="14" name="内容占位符 9">
            <a:extLst>
              <a:ext uri="{FF2B5EF4-FFF2-40B4-BE49-F238E27FC236}">
                <a16:creationId xmlns:a16="http://schemas.microsoft.com/office/drawing/2014/main" xmlns="" id="{ED17544E-B3FA-4534-9DF8-669C5C5DF2BB}"/>
              </a:ext>
            </a:extLst>
          </p:cNvPr>
          <p:cNvSpPr txBox="1">
            <a:spLocks/>
          </p:cNvSpPr>
          <p:nvPr/>
        </p:nvSpPr>
        <p:spPr>
          <a:xfrm>
            <a:off x="1444017" y="3324161"/>
            <a:ext cx="9604556" cy="70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我们在实际计算的时候都是从从低位到高位进行枚举，因此整数的高位应存储在数组的高位，整数的低位存储在数组的低位。 在上面的例子中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是最低位，应当存储在</a:t>
            </a:r>
            <a:r>
              <a:rPr lang="en-US" altLang="zh-CN" dirty="0">
                <a:solidFill>
                  <a:schemeClr val="bg1"/>
                </a:solidFill>
              </a:rPr>
              <a:t>d[0]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5" name="内容占位符 9">
            <a:extLst>
              <a:ext uri="{FF2B5EF4-FFF2-40B4-BE49-F238E27FC236}">
                <a16:creationId xmlns:a16="http://schemas.microsoft.com/office/drawing/2014/main" xmlns="" id="{CC827F89-0324-4224-8AF9-AB1022D2BAC6}"/>
              </a:ext>
            </a:extLst>
          </p:cNvPr>
          <p:cNvSpPr txBox="1">
            <a:spLocks/>
          </p:cNvSpPr>
          <p:nvPr/>
        </p:nvSpPr>
        <p:spPr>
          <a:xfrm>
            <a:off x="1444017" y="4157315"/>
            <a:ext cx="9457762" cy="70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为了方便随时获取大整数的长度，一般都会定义一个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型变量</a:t>
            </a:r>
            <a:r>
              <a:rPr lang="en-US" altLang="zh-CN" dirty="0" err="1">
                <a:solidFill>
                  <a:schemeClr val="bg1"/>
                </a:solidFill>
              </a:rPr>
              <a:t>len</a:t>
            </a:r>
            <a:r>
              <a:rPr lang="zh-CN" altLang="en-US" dirty="0">
                <a:solidFill>
                  <a:schemeClr val="bg1"/>
                </a:solidFill>
              </a:rPr>
              <a:t>来记录其长度，并和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数组组成结构体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3B9B88E-9C51-4727-AC08-1E495EFFB8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9701" y="4866303"/>
            <a:ext cx="2737780" cy="13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59547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大整数存储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7394F5A-EECD-4224-83D0-A65922A114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901" y="1497719"/>
            <a:ext cx="8984198" cy="2807562"/>
          </a:xfrm>
          <a:prstGeom prst="rect">
            <a:avLst/>
          </a:prstGeom>
        </p:spPr>
      </p:pic>
      <p:sp>
        <p:nvSpPr>
          <p:cNvPr id="13" name="内容占位符 9">
            <a:extLst>
              <a:ext uri="{FF2B5EF4-FFF2-40B4-BE49-F238E27FC236}">
                <a16:creationId xmlns:a16="http://schemas.microsoft.com/office/drawing/2014/main" xmlns="" id="{DCE8EBBF-4976-4BFA-B983-4AB7018C009E}"/>
              </a:ext>
            </a:extLst>
          </p:cNvPr>
          <p:cNvSpPr txBox="1">
            <a:spLocks/>
          </p:cNvSpPr>
          <p:nvPr/>
        </p:nvSpPr>
        <p:spPr>
          <a:xfrm>
            <a:off x="1603900" y="4742104"/>
            <a:ext cx="8984198" cy="106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为了避免每次新建一个大数都要初始化，我们为这个结构体写一个构造函数，使它的长度和</a:t>
            </a:r>
            <a:r>
              <a:rPr lang="en-US" altLang="zh-CN" sz="1800" dirty="0">
                <a:solidFill>
                  <a:schemeClr val="bg1"/>
                </a:solidFill>
              </a:rPr>
              <a:t>d</a:t>
            </a:r>
            <a:r>
              <a:rPr lang="zh-CN" altLang="en-US" sz="1800" dirty="0">
                <a:solidFill>
                  <a:schemeClr val="bg1"/>
                </a:solidFill>
              </a:rPr>
              <a:t>数组默认为</a:t>
            </a:r>
            <a:r>
              <a:rPr lang="en-US" altLang="zh-CN" sz="1800" dirty="0">
                <a:solidFill>
                  <a:schemeClr val="bg1"/>
                </a:solidFill>
              </a:rPr>
              <a:t>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640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大整数存储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990" y="1417309"/>
            <a:ext cx="10495066" cy="247174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现在我们从键盘输入一个大整数，如何将它存储到结构体中呢？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基本步骤</a:t>
            </a:r>
            <a:r>
              <a:rPr lang="en-US" altLang="zh-CN" dirty="0">
                <a:solidFill>
                  <a:schemeClr val="bg1"/>
                </a:solidFill>
              </a:rPr>
              <a:t>:  1. </a:t>
            </a:r>
            <a:r>
              <a:rPr lang="zh-CN" altLang="en-US" dirty="0">
                <a:solidFill>
                  <a:schemeClr val="bg1"/>
                </a:solidFill>
              </a:rPr>
              <a:t>首先定义一个字符串用于接收输入的大整数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     2. </a:t>
            </a:r>
            <a:r>
              <a:rPr lang="zh-CN" altLang="en-US" dirty="0">
                <a:solidFill>
                  <a:schemeClr val="bg1"/>
                </a:solidFill>
              </a:rPr>
              <a:t>将该字符串按位存储为</a:t>
            </a:r>
            <a:r>
              <a:rPr lang="en-US" altLang="zh-CN" dirty="0" err="1">
                <a:solidFill>
                  <a:schemeClr val="bg1"/>
                </a:solidFill>
              </a:rPr>
              <a:t>BigNumber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注意：在使用字符串进行读入时，整数的高位会变成字符串的低位，而整数的低位会变成字符串的高位，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zh-CN" altLang="en-US" dirty="0">
                <a:solidFill>
                  <a:schemeClr val="bg1"/>
                </a:solidFill>
              </a:rPr>
              <a:t>因此我们需要让字符串倒着赋给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数组。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E2D24DB-3D72-4E5B-9B1A-26F117A108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385" y="4020385"/>
            <a:ext cx="5636951" cy="2220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AD1C076-BE1A-4AB2-A51D-750335777E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224" y="4020385"/>
            <a:ext cx="4967507" cy="22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585580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大整数存储</a:t>
            </a:r>
          </a:p>
        </p:txBody>
      </p:sp>
      <p:sp>
        <p:nvSpPr>
          <p:cNvPr id="9" name="内容占位符 9">
            <a:extLst>
              <a:ext uri="{FF2B5EF4-FFF2-40B4-BE49-F238E27FC236}">
                <a16:creationId xmlns:a16="http://schemas.microsoft.com/office/drawing/2014/main" xmlns="" id="{03E3D2FF-8E07-4951-B853-6E788833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017" y="1437302"/>
            <a:ext cx="9097935" cy="542069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按照我们之前的写法，数组的每一个元素只存储了一位数，这样造成了极大的空间浪费，而且在时间上，数组的长度过大也会造成超时。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我们一般使用</a:t>
            </a:r>
            <a:r>
              <a:rPr lang="zh-CN" altLang="en-US" dirty="0">
                <a:solidFill>
                  <a:srgbClr val="FFFF00"/>
                </a:solidFill>
              </a:rPr>
              <a:t>压位存储</a:t>
            </a:r>
            <a:r>
              <a:rPr lang="zh-CN" altLang="en-US" dirty="0">
                <a:solidFill>
                  <a:schemeClr val="bg1"/>
                </a:solidFill>
              </a:rPr>
              <a:t>（这里以四位压位为例），下面介绍一下它的原理：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比如把</a:t>
            </a:r>
            <a:r>
              <a:rPr lang="en-US" altLang="zh-CN" dirty="0">
                <a:solidFill>
                  <a:schemeClr val="bg1"/>
                </a:solidFill>
              </a:rPr>
              <a:t>1234,5678,9</a:t>
            </a:r>
            <a:r>
              <a:rPr lang="zh-CN" altLang="en-US" dirty="0">
                <a:solidFill>
                  <a:schemeClr val="bg1"/>
                </a:solidFill>
              </a:rPr>
              <a:t>压位存储，它的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数组就是这样的：</a:t>
            </a:r>
            <a:r>
              <a:rPr lang="en-US" altLang="zh-CN" dirty="0">
                <a:solidFill>
                  <a:schemeClr val="bg1"/>
                </a:solidFill>
              </a:rPr>
              <a:t>{6789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2345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1}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zh-CN" altLang="en-US" dirty="0">
                <a:solidFill>
                  <a:srgbClr val="FFFF00"/>
                </a:solidFill>
              </a:rPr>
              <a:t>数组内的元素不需要倒序，整体倒序即可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使用压位存储特别要注意前导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的问题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比如存储</a:t>
            </a:r>
            <a:r>
              <a:rPr lang="en-US" altLang="zh-CN" dirty="0">
                <a:solidFill>
                  <a:schemeClr val="bg1"/>
                </a:solidFill>
              </a:rPr>
              <a:t>1234,0608,09</a:t>
            </a:r>
            <a:r>
              <a:rPr lang="zh-CN" altLang="en-US" dirty="0">
                <a:solidFill>
                  <a:schemeClr val="bg1"/>
                </a:solidFill>
              </a:rPr>
              <a:t>，它的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数组是这样的：</a:t>
            </a:r>
            <a:r>
              <a:rPr lang="en-US" altLang="zh-CN" dirty="0">
                <a:solidFill>
                  <a:schemeClr val="bg1"/>
                </a:solidFill>
              </a:rPr>
              <a:t>{809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3406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12}</a:t>
            </a:r>
            <a:r>
              <a:rPr lang="zh-CN" altLang="en-US" dirty="0">
                <a:solidFill>
                  <a:schemeClr val="bg1"/>
                </a:solidFill>
              </a:rPr>
              <a:t>，是不是少了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？（因为是按整数存储的）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因此经过压位存储的大数在输出时要注意补上前导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（最高位除外）。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FD004F85-CB40-4528-A303-7EE68B8864EF}"/>
              </a:ext>
            </a:extLst>
          </p:cNvPr>
          <p:cNvCxnSpPr>
            <a:cxnSpLocks/>
          </p:cNvCxnSpPr>
          <p:nvPr/>
        </p:nvCxnSpPr>
        <p:spPr>
          <a:xfrm>
            <a:off x="6667131" y="5486400"/>
            <a:ext cx="4527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13A3043A-6E8A-4A1D-B05D-9DF7573B4CC2}"/>
              </a:ext>
            </a:extLst>
          </p:cNvPr>
          <p:cNvCxnSpPr>
            <a:cxnSpLocks/>
          </p:cNvCxnSpPr>
          <p:nvPr/>
        </p:nvCxnSpPr>
        <p:spPr>
          <a:xfrm>
            <a:off x="6096000" y="5486400"/>
            <a:ext cx="3758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101211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D99577E-B19E-4BE9-A6F4-F497161D2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FDC1977F-5527-4B09-B68D-9F0EA6D163C3}"/>
              </a:ext>
            </a:extLst>
          </p:cNvPr>
          <p:cNvSpPr/>
          <p:nvPr/>
        </p:nvSpPr>
        <p:spPr>
          <a:xfrm>
            <a:off x="797757" y="521146"/>
            <a:ext cx="3149600" cy="539750"/>
          </a:xfrm>
          <a:custGeom>
            <a:avLst/>
            <a:gdLst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3149600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  <a:gd name="connsiteX0" fmla="*/ 0 w 3149600"/>
              <a:gd name="connsiteY0" fmla="*/ 0 h 647700"/>
              <a:gd name="connsiteX1" fmla="*/ 3149600 w 3149600"/>
              <a:gd name="connsiteY1" fmla="*/ 0 h 647700"/>
              <a:gd name="connsiteX2" fmla="*/ 2735263 w 3149600"/>
              <a:gd name="connsiteY2" fmla="*/ 647700 h 647700"/>
              <a:gd name="connsiteX3" fmla="*/ 0 w 3149600"/>
              <a:gd name="connsiteY3" fmla="*/ 647700 h 647700"/>
              <a:gd name="connsiteX4" fmla="*/ 0 w 31496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47700">
                <a:moveTo>
                  <a:pt x="0" y="0"/>
                </a:moveTo>
                <a:lnTo>
                  <a:pt x="3149600" y="0"/>
                </a:lnTo>
                <a:lnTo>
                  <a:pt x="27352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341" y="414598"/>
            <a:ext cx="2717800" cy="561975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高精度运算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大整数存储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5F07CC-6067-41E4-A9BA-2D48A36BBF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714" y="2137669"/>
            <a:ext cx="5791200" cy="3086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1702E8-AD42-4D63-ADA3-FAB85E2314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161" y="2412877"/>
            <a:ext cx="5149622" cy="25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5686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2443</Words>
  <Application>Microsoft Office PowerPoint</Application>
  <PresentationFormat>自定义</PresentationFormat>
  <Paragraphs>278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高精度运算和简单数学</vt:lpstr>
      <vt:lpstr>高精度运算</vt:lpstr>
      <vt:lpstr>高精度运算-大整数</vt:lpstr>
      <vt:lpstr>高精度运算-大整数</vt:lpstr>
      <vt:lpstr>高精度运算-大整数存储</vt:lpstr>
      <vt:lpstr>高精度运算-大整数存储</vt:lpstr>
      <vt:lpstr>高精度运算-大整数存储</vt:lpstr>
      <vt:lpstr>高精度运算-大整数存储</vt:lpstr>
      <vt:lpstr>高精度运算-大整数存储</vt:lpstr>
      <vt:lpstr>高精度运算-大整数比较</vt:lpstr>
      <vt:lpstr>高精度运算-大整数比较</vt:lpstr>
      <vt:lpstr>高精度运算-大整数加法</vt:lpstr>
      <vt:lpstr>高精度运算-大整数加法</vt:lpstr>
      <vt:lpstr>高精度运算-大整数减法</vt:lpstr>
      <vt:lpstr>高精度运算-大整数减法</vt:lpstr>
      <vt:lpstr>高精度运算-大整数乘法</vt:lpstr>
      <vt:lpstr>高精度运算-大整数乘法</vt:lpstr>
      <vt:lpstr>高精度运算-大整数除法</vt:lpstr>
      <vt:lpstr>高精度运算-大整数除法</vt:lpstr>
      <vt:lpstr>高精度运算-JAVA大数</vt:lpstr>
      <vt:lpstr>高精度运算-Python大数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Resume</dc:title>
  <dc:creator>Ada</dc:creator>
  <cp:lastModifiedBy>65476</cp:lastModifiedBy>
  <cp:revision>156</cp:revision>
  <dcterms:created xsi:type="dcterms:W3CDTF">2016-03-31T10:20:43Z</dcterms:created>
  <dcterms:modified xsi:type="dcterms:W3CDTF">2018-08-03T08:49:41Z</dcterms:modified>
</cp:coreProperties>
</file>