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5" r:id="rId9"/>
    <p:sldId id="266" r:id="rId10"/>
    <p:sldId id="263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76" r:id="rId24"/>
    <p:sldId id="260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518-A393-4F7E-8DB0-075412630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37BBD93-4F95-44DA-B76E-89B1F51BFA35}" type="datetime1">
              <a:rPr lang="zh-CN" altLang="en-US" smtClean="0"/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2DDBD-BE65-4966-8BA2-D79AFFF362BC}" type="slidenum">
              <a:rPr lang="zh-CN" altLang="en-US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微软雅黑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微软雅黑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4816210" y="1196845"/>
            <a:ext cx="2559579" cy="2047663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07729" y="3429000"/>
            <a:ext cx="7776541" cy="116551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659" y="4610108"/>
            <a:ext cx="7776541" cy="6910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70159"/>
            <a:ext cx="12192000" cy="21176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2370159"/>
            <a:ext cx="10515600" cy="2117681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4038600" y="1484865"/>
            <a:ext cx="4114800" cy="3291840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07730" y="2593574"/>
            <a:ext cx="7776540" cy="1670851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6"/>
            </a:gs>
            <a:gs pos="0">
              <a:schemeClr val="bg2"/>
            </a:gs>
            <a:gs pos="100000">
              <a:schemeClr val="tx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3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5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8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2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0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1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2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网络流</a:t>
            </a:r>
            <a:endParaRPr lang="zh-CN" altLang="en-US">
              <a:sym typeface="+mn-lt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制作：邓楚盟</a:t>
            </a:r>
            <a:endParaRPr lang="zh-CN" altLang="en-US"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797839" y="2132910"/>
            <a:ext cx="2592180" cy="116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 fontScale="70000"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bg1"/>
                </a:solidFill>
                <a:cs typeface="+mn-ea"/>
                <a:sym typeface="+mn-lt"/>
              </a:rPr>
              <a:t>CUC_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集训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增广路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增光路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为了得到最大流, 可以从任何一个可行流开始, 沿着增广路对网络流进行增广, 直到网络中不存在增广路为止,这样的算法称为增广路算法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首先，假如所有边上的流量都没有超过容量(不大于容量)，那么就把这一组流量，或者说，这个流，称为一个可行流。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一个最简单的例子就是，零流，即所有的流量都是0的流。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我们就从这个零流开始考虑，假如有这么一条路，这条路从源点开始一直一段一段的连到了汇点，并且，这条路上的每一段都满足流量&lt;容量，注意，是严格的&lt;,而不是&lt;=。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那么，我们一定能找到这条路上的每一段的(容量-流量)的值当中的最小值delta。我们把这条路上每一段的流量都加上这个delta，一定可以保证这个流依然是可行流，这是显然的。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这样我们就得到了一个更大的流，他的流量是之前的流量+delta，而这条路就叫做增广路。我们不断地从起点开始寻找增广路，每次都对其进行增广，直到源点和汇点不连通，也就是找不到增广路为止。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当找不到增广路的时候，当前的流量就是最大流，这个结论非常重要。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增广路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寻找增广路的时候我们可以简单的从源点开始做BFS，并不断修改这条路上的delta 量，直到找到源点或者找不到增广路。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预流推进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不讲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E-K</a:t>
            </a:r>
            <a:r>
              <a:rPr lang="zh-CN" altLang="en-US">
                <a:sym typeface="+mn-lt"/>
              </a:rPr>
              <a:t>算法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ym typeface="+mn-lt"/>
              </a:rPr>
              <a:t>Dinic</a:t>
            </a:r>
            <a:r>
              <a:rPr lang="zh-CN" altLang="en-US">
                <a:sym typeface="+mn-lt"/>
              </a:rPr>
              <a:t>算法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ym typeface="+mn-lt"/>
              </a:rPr>
              <a:t>isap</a:t>
            </a:r>
            <a:r>
              <a:rPr lang="zh-CN" altLang="en-US">
                <a:sym typeface="+mn-lt"/>
              </a:rPr>
              <a:t>算法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>
                <a:sym typeface="+mn-lt"/>
              </a:rPr>
              <a:t>例题</a:t>
            </a:r>
            <a:endParaRPr 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bzoj1305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一次舞会有n个男孩和n个女孩。每首曲子开始时，所有男孩和女孩恰好配成n对跳交谊舞。每个男孩都不会和同一个女孩跳两首（或更多）舞曲。 有一些男孩女孩相互喜欢，而其他相互不喜欢（不会“单向喜欢”）。每个男孩最多只愿意和k个不喜欢的女孩跳舞，而每个女孩也最多只愿意和k个不喜欢的男孩跳舞。 给出每对男孩女孩是否相互喜欢的信息，舞会最多能有几首舞曲？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第一行包含两个整数n和k。以下n行每行包含n个字符，其中第i行第j个字符为’Y’当且仅当男孩i和女孩j相互喜欢。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仅一个数，即舞曲数目的最大值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2126647" y="2847258"/>
            <a:ext cx="8892324" cy="1887482"/>
            <a:chOff x="4188657" y="2752643"/>
            <a:chExt cx="5155793" cy="1094367"/>
          </a:xfrm>
        </p:grpSpPr>
        <p:sp>
          <p:nvSpPr>
            <p:cNvPr id="2" name="直角三角形 1"/>
            <p:cNvSpPr/>
            <p:nvPr>
              <p:custDataLst>
                <p:tags r:id="rId2"/>
              </p:custDataLst>
            </p:nvPr>
          </p:nvSpPr>
          <p:spPr>
            <a:xfrm flipV="1">
              <a:off x="4188657" y="2752643"/>
              <a:ext cx="1094367" cy="109436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3"/>
              </p:custDataLst>
            </p:nvPr>
          </p:nvSpPr>
          <p:spPr>
            <a:xfrm rot="6977181">
              <a:off x="9117038" y="3470400"/>
              <a:ext cx="264285" cy="1905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07499" y="196049"/>
            <a:ext cx="615553" cy="3982822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da-DK" sz="28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网络流是个啥？</a:t>
            </a:r>
            <a:endParaRPr lang="zh-CN" altLang="da-DK" sz="2800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037330" y="2939415"/>
            <a:ext cx="7274560" cy="16065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10000"/>
              </a:lnSpc>
            </a:lvl1pPr>
          </a:lstStyle>
          <a:p>
            <a:r>
              <a:rPr lang="zh-CN" altLang="en-US" sz="4800">
                <a:solidFill>
                  <a:schemeClr val="bg1"/>
                </a:solidFill>
                <a:latin typeface="+mn-lt"/>
                <a:ea typeface="+mn-ea"/>
              </a:rPr>
              <a:t>基本概念</a:t>
            </a:r>
            <a:endParaRPr lang="zh-CN" altLang="en-US" sz="48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111928" y="3012185"/>
            <a:ext cx="1304772" cy="697934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2000">
                <a:solidFill>
                  <a:schemeClr val="bg1"/>
                </a:solidFill>
              </a:defRPr>
            </a:lvl1pPr>
          </a:lstStyle>
          <a:p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>
                <a:sym typeface="+mn-lt"/>
              </a:rPr>
              <a:t>网络流杂谈</a:t>
            </a:r>
            <a:endParaRPr 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关于网络流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最大流最小割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最小费用最大流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最大费用流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二分图最大匹配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难在建图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有一双健全的手，和一双发现图的眼镜，当然，还需要一些智商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网络流大法好！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网络流问题(NetWork Flow Problem):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给定指定的一个有向图,其中有两个特殊的点源S(Sources)和汇T(Sinks),每条边有指定的容量(Capacity),求满足条件的从S到T的最大流(MaxFlow).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  <p:pic>
        <p:nvPicPr>
          <p:cNvPr id="4" name="图片 3" descr="2914521514150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0" y="2875915"/>
            <a:ext cx="5620385" cy="3053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网络流三个基本性质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 1. 容量限制：对任意u,v∈V，f(u,v)≤c(u,v)。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2. 反对称性：对任意u,v∈V，f(u,v) = -f(v,u)。从u到v的流量一定是从v到u的流量的相反值。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3. 流守恒性：对任意u，若u不为S或T，一定有∑f(u,v)=0，(u,v)∈E。即u到相邻节点的流量之和为0，因为流入u的流量和u点流出的流量相等，u点本身不会"制造"和"消耗"流量。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残留网络=容量网络-流量网络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残留网络=容量网络-流量网络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增广路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增广路是这样一条从s到t的路径 路径上每条边残留容量都为正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2905"/>
            <a:ext cx="4829175" cy="2333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为什么增加反向边？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增广路是这样一条从s到t的路径 路径上每条边残留容量都为正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在做增广路时可能会阻塞后面的增广路，或者说，做增广路本来是有个顺序才能找完最大流的。但我们是任意找的，为了修正，就每次将流量加在了反向弧上，让后面的流能够进行自我调整。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割&amp;割集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无向图的割集(Cut Set):C[A,B]是将图G分为A和B两个点集 A和B之间的边的全集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网络的割集:C[S,T]是将网络G分为s和t两部分点集 S属于s且T属于t 从S到T的边的全集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带权图的割(Cut)就是割集中边或者有向边的权和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割集好比是一个恐怖分子 把你家和自来水厂之间的水管网络砍断了一些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然后自来水厂无论怎么放水 水都只能从水管断口哗哗流走了 你家就停水了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割的大小应该是恐怖分子应该关心的事 毕竟细管子好割一些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而最小割花的力气最小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最大流</a:t>
            </a:r>
            <a:r>
              <a:rPr lang="en-US" altLang="zh-CN" sz="2000" dirty="0">
                <a:sym typeface="+mn-lt"/>
              </a:rPr>
              <a:t>=</a:t>
            </a:r>
            <a:r>
              <a:rPr lang="zh-CN" altLang="en-US" sz="2000" dirty="0">
                <a:sym typeface="+mn-lt"/>
              </a:rPr>
              <a:t>最小割，证明略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解决思想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增广路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预流推进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81"/>
</p:tagLst>
</file>

<file path=ppt/tags/tag10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2"/>
  <p:tag name="KSO_WM_UNIT_ID" val="custom20184581_6*l_h_i*1_1_2"/>
  <p:tag name="KSO_WM_UNIT_LAYERLEVEL" val="1_1_1"/>
  <p:tag name="KSO_WM_DIAGRAM_GROUP_CODE" val="l1-1"/>
  <p:tag name="KSO_WM_BEAUTIFY_FLAG" val="#wm#"/>
</p:tagLst>
</file>

<file path=ppt/tags/tag1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TYPE" val="a"/>
  <p:tag name="KSO_WM_UNIT_INDEX" val="1"/>
  <p:tag name="KSO_WM_UNIT_ID" val="custom20184581_6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TYPE" val="l_h_f"/>
  <p:tag name="KSO_WM_UNIT_INDEX" val="1_1_1"/>
  <p:tag name="KSO_WM_UNIT_ID" val="custom20184581_6*l_h_f*1_1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CONSECTETUR ADIPISICING ELITSED EIUSMOD TEMPOR"/>
</p:tagLst>
</file>

<file path=ppt/tags/tag13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3"/>
  <p:tag name="KSO_WM_UNIT_ID" val="custom20184581_6*l_h_i*1_1_3"/>
  <p:tag name="KSO_WM_UNIT_LAYERLEVEL" val="1_1_1"/>
  <p:tag name="KSO_WM_DIAGRAM_GROUP_CODE" val="l1-1"/>
  <p:tag name="KSO_WM_BEAUTIFY_FLAG" val="#wm#"/>
</p:tagLst>
</file>

<file path=ppt/tags/tag14.xml><?xml version="1.0" encoding="utf-8"?>
<p:tagLst xmlns:p="http://schemas.openxmlformats.org/presentationml/2006/main">
  <p:tag name="KSO_WM_SLIDE_ID" val="custom20184581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1"/>
  <p:tag name="KSO_WM_DIAGRAM_GROUP_CODE" val="l1-1"/>
  <p:tag name="KSO_WM_TAG_VERSION" val="1.0"/>
</p:tagLst>
</file>

<file path=ppt/tags/tag1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6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1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18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9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81"/>
</p:tagLst>
</file>

<file path=ppt/tags/tag2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4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7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8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3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TEMPLATE_THUMBS_INDEX" val="1、6、11、15、4、5、12、19"/>
</p:tagLst>
</file>

<file path=ppt/tags/tag30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3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3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33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34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3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36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38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39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4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IOS风格商务汇报书"/>
</p:tagLst>
</file>

<file path=ppt/tags/tag4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4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4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4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44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4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46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47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48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20184581"/>
  <p:tag name="KSO_WM_UNIT_TYPE" val="b"/>
  <p:tag name="KSO_WM_UNIT_INDEX" val="1"/>
  <p:tag name="KSO_WM_UNIT_ID" val="custom20184581_1*b*1"/>
  <p:tag name="KSO_WM_UNIT_LAYERLEVEL" val="1"/>
  <p:tag name="KSO_WM_UNIT_VALUE" val="3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汇报人：稻壳儿"/>
</p:tagLst>
</file>

<file path=ppt/tags/tag50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5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52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54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5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56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57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5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59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0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1*i*2"/>
  <p:tag name="KSO_WM_TEMPLATE_CATEGORY" val="custom"/>
  <p:tag name="KSO_WM_TEMPLATE_INDEX" val="20184581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1"/>
  <p:tag name="KSO_WM_SLIDE_INDEX" val="11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61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62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6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64.xml><?xml version="1.0" encoding="utf-8"?>
<p:tagLst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9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65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9"/>
  <p:tag name="KSO_WM_SLIDE_INDEX" val="1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1、15、4、5、12、19、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81_6*i*0"/>
  <p:tag name="KSO_WM_TEMPLATE_CATEGORY" val="custom"/>
  <p:tag name="KSO_WM_TEMPLATE_INDEX" val="20184581"/>
  <p:tag name="KSO_WM_UNIT_INDEX" val="0"/>
</p:tagLst>
</file>

<file path=ppt/tags/tag9.xml><?xml version="1.0" encoding="utf-8"?>
<p:tagLst xmlns:p="http://schemas.openxmlformats.org/presentationml/2006/main">
  <p:tag name="KSO_WM_TEMPLATE_CATEGORY" val="custom"/>
  <p:tag name="KSO_WM_TEMPLATE_INDEX" val="20184581"/>
  <p:tag name="KSO_WM_UNIT_CLEAR" val="1"/>
  <p:tag name="KSO_WM_TAG_VERSION" val="1.0"/>
  <p:tag name="KSO_WM_UNIT_TYPE" val="l_h_i"/>
  <p:tag name="KSO_WM_UNIT_INDEX" val="1_1_1"/>
  <p:tag name="KSO_WM_UNIT_ID" val="custom20184581_6*l_h_i*1_1_1"/>
  <p:tag name="KSO_WM_UNIT_LAYERLEVEL" val="1_1_1"/>
  <p:tag name="KSO_WM_DIAGRAM_GROUP_CODE" val="l1-1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369">
      <a:dk1>
        <a:srgbClr val="000000"/>
      </a:dk1>
      <a:lt1>
        <a:srgbClr val="FFFFFF"/>
      </a:lt1>
      <a:dk2>
        <a:srgbClr val="0061A0"/>
      </a:dk2>
      <a:lt2>
        <a:srgbClr val="92D050"/>
      </a:lt2>
      <a:accent1>
        <a:srgbClr val="008FD9"/>
      </a:accent1>
      <a:accent2>
        <a:srgbClr val="92D050"/>
      </a:accent2>
      <a:accent3>
        <a:srgbClr val="0061A0"/>
      </a:accent3>
      <a:accent4>
        <a:srgbClr val="05A5AD"/>
      </a:accent4>
      <a:accent5>
        <a:srgbClr val="FFFFFF"/>
      </a:accent5>
      <a:accent6>
        <a:srgbClr val="2C92C5"/>
      </a:accent6>
      <a:hlink>
        <a:srgbClr val="008FD9"/>
      </a:hlink>
      <a:folHlink>
        <a:srgbClr val="BFBFBF"/>
      </a:folHlink>
    </a:clrScheme>
    <a:fontScheme name="snk12rea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123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2_Office 主题​​</vt:lpstr>
      <vt:lpstr>网络流</vt:lpstr>
      <vt:lpstr>PowerPoint 演示文稿</vt:lpstr>
      <vt:lpstr>网络流问题(NetWork Flow Problem):</vt:lpstr>
      <vt:lpstr>网络流三个基本性质</vt:lpstr>
      <vt:lpstr>残留网络=容量网络-流量网络</vt:lpstr>
      <vt:lpstr>增广路</vt:lpstr>
      <vt:lpstr>为什么增加反向边？</vt:lpstr>
      <vt:lpstr>割&amp;割集</vt:lpstr>
      <vt:lpstr>解决思想</vt:lpstr>
      <vt:lpstr>增广路</vt:lpstr>
      <vt:lpstr>增光路</vt:lpstr>
      <vt:lpstr>增广路</vt:lpstr>
      <vt:lpstr>预流推进</vt:lpstr>
      <vt:lpstr>不讲</vt:lpstr>
      <vt:lpstr>E-K算法</vt:lpstr>
      <vt:lpstr>Dinic算法</vt:lpstr>
      <vt:lpstr>isap算法</vt:lpstr>
      <vt:lpstr>例题</vt:lpstr>
      <vt:lpstr>bzoj1305</vt:lpstr>
      <vt:lpstr>网络流杂谈</vt:lpstr>
      <vt:lpstr>关于网络流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4</cp:revision>
  <dcterms:created xsi:type="dcterms:W3CDTF">2018-02-09T08:07:00Z</dcterms:created>
  <dcterms:modified xsi:type="dcterms:W3CDTF">2018-08-30T17:58:06Z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