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75" r:id="rId10"/>
    <p:sldId id="265" r:id="rId11"/>
    <p:sldId id="264" r:id="rId12"/>
    <p:sldId id="262" r:id="rId13"/>
    <p:sldId id="283" r:id="rId14"/>
    <p:sldId id="273" r:id="rId15"/>
    <p:sldId id="271" r:id="rId16"/>
    <p:sldId id="277" r:id="rId17"/>
    <p:sldId id="276" r:id="rId18"/>
    <p:sldId id="284" r:id="rId19"/>
    <p:sldId id="289" r:id="rId20"/>
    <p:sldId id="2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博弈（组合游戏）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en-US" altLang="zh-CN" sz="2800" dirty="0"/>
              <a:t>——xyw5vplus1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组合游戏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尼姆博弈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 err="1">
                <a:sym typeface="+mn-ea"/>
              </a:rPr>
              <a:t>Nim</a:t>
            </a:r>
            <a:r>
              <a:rPr lang="en-US" altLang="zh-CN" dirty="0">
                <a:sym typeface="+mn-ea"/>
              </a:rPr>
              <a:t> Game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堆物品，每堆个数若干，两个人轮流从</a:t>
            </a:r>
            <a:r>
              <a:rPr lang="zh-CN" altLang="en-US" u="sng" dirty="0"/>
              <a:t>某一堆</a:t>
            </a:r>
            <a:r>
              <a:rPr lang="zh-CN" altLang="en-US" dirty="0"/>
              <a:t>取任意多的</a:t>
            </a:r>
          </a:p>
          <a:p>
            <a:pPr marL="0" indent="0">
              <a:buNone/>
            </a:pPr>
            <a:r>
              <a:rPr lang="zh-CN" altLang="en-US" dirty="0"/>
              <a:t>物品，规定每次至少取一个，多者不限，最后取光者得胜。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Bouton</a:t>
            </a:r>
            <a:r>
              <a:rPr lang="zh-CN" altLang="en-US" dirty="0"/>
              <a:t>定理：在Nim游戏中，状态(x1, x2, x3)为P状态当且仅当</a:t>
            </a:r>
            <a:r>
              <a:rPr lang="en-US" altLang="zh-CN" dirty="0"/>
              <a:t>			   </a:t>
            </a:r>
            <a:r>
              <a:rPr lang="zh-CN" altLang="en-US" dirty="0"/>
              <a:t>x1 xor x2 xor x3=</a:t>
            </a:r>
            <a:r>
              <a:rPr lang="en-US" altLang="zh-CN" dirty="0"/>
              <a:t>=</a:t>
            </a:r>
            <a:r>
              <a:rPr lang="zh-CN" altLang="en-US" dirty="0"/>
              <a:t>0，其中xor为二进值异或操作。</a:t>
            </a:r>
          </a:p>
          <a:p>
            <a:pPr marL="0" indent="0">
              <a:buNone/>
            </a:pPr>
            <a:r>
              <a:rPr lang="zh-CN" altLang="en-US" dirty="0"/>
              <a:t>          将原问题推广到</a:t>
            </a:r>
            <a:r>
              <a:rPr lang="en-US" altLang="zh-CN" dirty="0"/>
              <a:t>n</a:t>
            </a:r>
            <a:r>
              <a:rPr lang="zh-CN" altLang="en-US" dirty="0"/>
              <a:t>维物品，</a:t>
            </a:r>
            <a:r>
              <a:rPr lang="en-US" altLang="zh-CN" dirty="0"/>
              <a:t>Bouton</a:t>
            </a:r>
            <a:r>
              <a:rPr lang="zh-CN" altLang="en-US" dirty="0"/>
              <a:t>定理同样成立。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——Nim</a:t>
            </a:r>
            <a:r>
              <a:rPr lang="zh-CN" altLang="en-US"/>
              <a:t>博弈 </a:t>
            </a:r>
            <a:r>
              <a:rPr lang="en-US" altLang="zh-CN"/>
              <a:t>Bouton</a:t>
            </a:r>
            <a:r>
              <a:rPr lang="zh-CN" altLang="en-US"/>
              <a:t>定理证明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038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</a:p>
          <a:p>
            <a:pPr marL="0" indent="0">
              <a:buNone/>
            </a:pPr>
            <a:r>
              <a:rPr lang="en-US" altLang="zh-CN" dirty="0"/>
              <a:t>	  1.</a:t>
            </a:r>
            <a:r>
              <a:rPr lang="zh-CN" altLang="en-US" dirty="0"/>
              <a:t>证明每个</a:t>
            </a:r>
            <a:r>
              <a:rPr lang="en-US" altLang="zh-CN" dirty="0" err="1"/>
              <a:t>Nim</a:t>
            </a:r>
            <a:r>
              <a:rPr lang="zh-CN" altLang="en-US" dirty="0"/>
              <a:t>和不等于</a:t>
            </a:r>
            <a:r>
              <a:rPr lang="en-US" altLang="zh-CN" dirty="0"/>
              <a:t>0</a:t>
            </a:r>
            <a:r>
              <a:rPr lang="zh-CN" altLang="en-US" dirty="0"/>
              <a:t>的状态总能有一种方法转移到</a:t>
            </a:r>
            <a:r>
              <a:rPr lang="en-US" altLang="zh-CN" dirty="0" err="1"/>
              <a:t>Nim</a:t>
            </a:r>
            <a:r>
              <a:rPr lang="zh-CN" altLang="en-US" dirty="0"/>
              <a:t>和等于</a:t>
            </a:r>
            <a:r>
              <a:rPr lang="en-US" altLang="zh-CN" dirty="0"/>
              <a:t>0</a:t>
            </a:r>
            <a:r>
              <a:rPr lang="zh-CN" altLang="en-US" dirty="0"/>
              <a:t>的状态。</a:t>
            </a:r>
          </a:p>
          <a:p>
            <a:pPr marL="0" indent="0">
              <a:buNone/>
            </a:pPr>
            <a:r>
              <a:rPr lang="en-US" altLang="zh-CN" dirty="0"/>
              <a:t>	  2.</a:t>
            </a:r>
            <a:r>
              <a:rPr lang="zh-CN" altLang="en-US" dirty="0"/>
              <a:t>证明每个</a:t>
            </a:r>
            <a:r>
              <a:rPr lang="en-US" altLang="zh-CN" dirty="0" err="1"/>
              <a:t>Nim</a:t>
            </a:r>
            <a:r>
              <a:rPr lang="zh-CN" altLang="en-US" dirty="0"/>
              <a:t>和等于</a:t>
            </a:r>
            <a:r>
              <a:rPr lang="en-US" altLang="zh-CN" dirty="0"/>
              <a:t>0</a:t>
            </a:r>
            <a:r>
              <a:rPr lang="zh-CN" altLang="en-US" dirty="0"/>
              <a:t>的状态一定转移到</a:t>
            </a:r>
            <a:r>
              <a:rPr lang="en-US" altLang="zh-CN" dirty="0" err="1"/>
              <a:t>Nim</a:t>
            </a:r>
            <a:r>
              <a:rPr lang="zh-CN" altLang="en-US" dirty="0"/>
              <a:t>和不等于</a:t>
            </a:r>
            <a:r>
              <a:rPr lang="en-US" altLang="zh-CN" dirty="0"/>
              <a:t>0</a:t>
            </a:r>
            <a:r>
              <a:rPr lang="zh-CN" altLang="en-US" dirty="0"/>
              <a:t>的状态。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那么，根据</a:t>
            </a:r>
            <a:r>
              <a:rPr lang="en-US" altLang="zh-CN" dirty="0"/>
              <a:t>P</a:t>
            </a:r>
            <a:r>
              <a:rPr lang="zh-CN" altLang="en-US" dirty="0"/>
              <a:t>状态和</a:t>
            </a:r>
            <a:r>
              <a:rPr lang="en-US" altLang="zh-CN" dirty="0"/>
              <a:t>N</a:t>
            </a:r>
            <a:r>
              <a:rPr lang="zh-CN" altLang="en-US" dirty="0"/>
              <a:t>状态的基本关系：</a:t>
            </a:r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Nim</a:t>
            </a:r>
            <a:r>
              <a:rPr lang="zh-CN" altLang="en-US" dirty="0"/>
              <a:t>和</a:t>
            </a:r>
            <a:r>
              <a:rPr lang="en-US" altLang="zh-CN" dirty="0"/>
              <a:t>==0-&gt;P</a:t>
            </a:r>
            <a:r>
              <a:rPr lang="zh-CN" altLang="en-US" dirty="0"/>
              <a:t>状态，</a:t>
            </a:r>
            <a:r>
              <a:rPr lang="en-US" altLang="zh-CN" dirty="0" err="1"/>
              <a:t>Nim</a:t>
            </a:r>
            <a:r>
              <a:rPr lang="zh-CN" altLang="en-US" dirty="0"/>
              <a:t>和</a:t>
            </a:r>
            <a:r>
              <a:rPr lang="en-US" altLang="zh-CN" dirty="0"/>
              <a:t>!=0-&gt;N</a:t>
            </a:r>
            <a:r>
              <a:rPr lang="zh-CN" altLang="en-US" dirty="0"/>
              <a:t>状态。</a:t>
            </a:r>
          </a:p>
          <a:p>
            <a:pPr marL="0" indent="0">
              <a:buNone/>
            </a:pPr>
            <a:r>
              <a:rPr lang="zh-CN" altLang="en-US" dirty="0"/>
              <a:t>构造性证明！！！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——misere</a:t>
            </a:r>
            <a:r>
              <a:rPr lang="zh-CN" altLang="en-US"/>
              <a:t>规则下的</a:t>
            </a:r>
            <a:r>
              <a:rPr lang="en-US" altLang="zh-CN"/>
              <a:t>Nim</a:t>
            </a:r>
            <a:r>
              <a:rPr lang="zh-CN" altLang="en-US"/>
              <a:t>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结论不那么重要，重在推理的过程。为了不与普通游戏规则下的</a:t>
            </a:r>
            <a:r>
              <a:rPr lang="en-US" altLang="zh-CN" dirty="0"/>
              <a:t>PN</a:t>
            </a:r>
            <a:r>
              <a:rPr lang="zh-CN" altLang="en-US" dirty="0"/>
              <a:t>状态搞混，这里我们用别的符号。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 err="1"/>
              <a:t>Nim</a:t>
            </a:r>
            <a:r>
              <a:rPr lang="zh-CN" altLang="en-US" dirty="0"/>
              <a:t>和</a:t>
            </a:r>
            <a:r>
              <a:rPr lang="en-US" altLang="zh-CN" dirty="0"/>
              <a:t>==0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 err="1"/>
              <a:t>Nim</a:t>
            </a:r>
            <a:r>
              <a:rPr lang="zh-CN" altLang="en-US" dirty="0"/>
              <a:t>和</a:t>
            </a:r>
            <a:r>
              <a:rPr lang="en-US" altLang="zh-CN" dirty="0"/>
              <a:t>!=0.</a:t>
            </a:r>
          </a:p>
          <a:p>
            <a:pPr marL="0" indent="0">
              <a:buNone/>
            </a:pPr>
            <a:r>
              <a:rPr lang="en-US" altLang="zh-CN" dirty="0"/>
              <a:t>若一堆中仅有1根火柴，则被称为孤单堆。若大于1根，则称为充裕堆。(</a:t>
            </a:r>
            <a:r>
              <a:rPr lang="zh-CN" altLang="en-US" dirty="0"/>
              <a:t>为什么要引入？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种状态：</a:t>
            </a:r>
            <a:r>
              <a:rPr lang="en-US" altLang="zh-CN" dirty="0"/>
              <a:t>T0,T2		S0,S1,S2</a:t>
            </a:r>
          </a:p>
          <a:p>
            <a:pPr marL="0" indent="0">
              <a:buNone/>
            </a:pPr>
            <a:r>
              <a:rPr lang="en-US" altLang="zh-CN" dirty="0"/>
              <a:t>T0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且没有充裕堆，</a:t>
            </a:r>
            <a:r>
              <a:rPr lang="en-US" altLang="zh-CN" dirty="0"/>
              <a:t>T2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r>
              <a:rPr lang="zh-CN" altLang="en-US" dirty="0"/>
              <a:t>且有大于等于</a:t>
            </a:r>
            <a:r>
              <a:rPr lang="en-US" altLang="zh-CN" dirty="0"/>
              <a:t>2</a:t>
            </a:r>
            <a:r>
              <a:rPr lang="zh-CN" altLang="en-US" dirty="0"/>
              <a:t>个充裕堆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其余类似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r>
              <a:rPr lang="en-US" altLang="zh-CN" dirty="0"/>
              <a:t>	</a:t>
            </a:r>
            <a:r>
              <a:rPr lang="zh-CN" altLang="en-US" dirty="0"/>
              <a:t>必胜：</a:t>
            </a:r>
            <a:r>
              <a:rPr lang="en-US" altLang="zh-CN" dirty="0"/>
              <a:t>T0,S1,S2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必败：</a:t>
            </a:r>
            <a:r>
              <a:rPr lang="en-US" altLang="zh-CN" dirty="0"/>
              <a:t>T2,S0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25" y="3448050"/>
            <a:ext cx="4822190" cy="166751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组合游戏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化归成</a:t>
            </a:r>
            <a:r>
              <a:rPr lang="en-US" altLang="zh-CN">
                <a:sym typeface="+mn-ea"/>
              </a:rPr>
              <a:t>Nim Game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270" y="1558925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POJ1704</a:t>
            </a:r>
          </a:p>
          <a:p>
            <a:r>
              <a:rPr lang="en-US" altLang="zh-CN" sz="3200"/>
              <a:t>	从左到右有一排石子，给出石子所在的位置。规定每个石子只能向左移动，且不能跨过前面的石子。最左边的石子最多只能移动到1位置。每次选择一个石子按规则向左移动，问先手是否能赢。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                 </a:t>
            </a:r>
            <a:r>
              <a:rPr lang="zh-CN" altLang="en-US" sz="2400"/>
              <a:t>提示：把两个石子的之间间隔了多少个位置当做</a:t>
            </a:r>
            <a:r>
              <a:rPr lang="en-US" altLang="zh-CN" sz="2400"/>
              <a:t>Nim</a:t>
            </a:r>
            <a:r>
              <a:rPr lang="zh-CN" altLang="en-US" sz="2400"/>
              <a:t>游戏中的每堆石子。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SG</a:t>
            </a:r>
            <a:r>
              <a:rPr lang="zh-CN" altLang="en-US" dirty="0"/>
              <a:t>函数：Sprague-Grundy函数</a:t>
            </a:r>
          </a:p>
          <a:p>
            <a:pPr marL="0" indent="0">
              <a:buNone/>
            </a:pPr>
            <a:r>
              <a:rPr lang="zh-CN" altLang="en-US" dirty="0"/>
              <a:t>         首先定义mex(minimal excludant)运算，这是施加于一个集合的运算，表示不属于这个集合的最小非负整数。</a:t>
            </a:r>
          </a:p>
          <a:p>
            <a:pPr marL="0" indent="0">
              <a:buNone/>
            </a:pPr>
            <a:r>
              <a:rPr lang="zh-CN" altLang="en-US" dirty="0"/>
              <a:t>         例如mex{0,1,2,4}=3、mex{1,3,5}=0、mex{}=0。</a:t>
            </a:r>
          </a:p>
          <a:p>
            <a:pPr marL="0" indent="0">
              <a:buNone/>
            </a:pPr>
            <a:r>
              <a:rPr lang="zh-CN" altLang="en-US" dirty="0"/>
              <a:t>         对于一个给定的有向无环图，定义关于图的每个顶点的</a:t>
            </a:r>
            <a:r>
              <a:rPr lang="en-US" altLang="zh-CN" dirty="0"/>
              <a:t>SG</a:t>
            </a:r>
            <a:r>
              <a:rPr lang="zh-CN" altLang="en-US" dirty="0"/>
              <a:t>函数g如下：g(x)=mex{ g(y) | y是x的后继 }。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考察</a:t>
            </a:r>
            <a:r>
              <a:rPr lang="en-US" altLang="zh-CN" dirty="0"/>
              <a:t>SG</a:t>
            </a:r>
            <a:r>
              <a:rPr lang="zh-CN" altLang="en-US" dirty="0"/>
              <a:t>函数与</a:t>
            </a:r>
            <a:r>
              <a:rPr lang="en-US" altLang="zh-CN" dirty="0"/>
              <a:t>NP</a:t>
            </a:r>
            <a:r>
              <a:rPr lang="zh-CN" altLang="en-US" dirty="0"/>
              <a:t>状态的关系：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SG(</a:t>
            </a:r>
            <a:r>
              <a:rPr lang="en-US" altLang="zh-CN" dirty="0" err="1"/>
              <a:t>pos</a:t>
            </a:r>
            <a:r>
              <a:rPr lang="en-US" altLang="zh-CN" dirty="0"/>
              <a:t>)==0  &lt;=&gt;  P </a:t>
            </a:r>
            <a:r>
              <a:rPr lang="zh-CN" altLang="en-US" dirty="0"/>
              <a:t>状态        </a:t>
            </a:r>
            <a:r>
              <a:rPr lang="en-US" altLang="zh-CN" dirty="0"/>
              <a:t>SG(</a:t>
            </a:r>
            <a:r>
              <a:rPr lang="en-US" altLang="zh-CN" dirty="0" err="1"/>
              <a:t>pos</a:t>
            </a:r>
            <a:r>
              <a:rPr lang="en-US" altLang="zh-CN" dirty="0"/>
              <a:t>)!=0  &lt;=&gt;   N </a:t>
            </a:r>
            <a:r>
              <a:rPr lang="zh-CN" altLang="en-US" dirty="0"/>
              <a:t>状态</a:t>
            </a:r>
            <a:r>
              <a:rPr lang="en-US" altLang="zh-CN" dirty="0"/>
              <a:t>	</a:t>
            </a:r>
            <a:r>
              <a:rPr lang="zh-CN" altLang="en-US" dirty="0"/>
              <a:t>！！！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让我们再来考虑一下顶点的SG值的意义。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当g(x)=k时，表明对于任意一个0&lt;=i&lt;k，都存在x的一个后继y满足g(y)=i。也就是说，当某枚棋子的SG值是k时，我们可以把它变成0、变成1、……、变成k-1，但绝对不能保持k不变。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不知道你能不能根据这个联想到                 。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 Nim游戏的规则不就是每次选择一堆数量为k的石子，可以把它变成0、变成1、……、变成k-1，但绝对不能保持k不变吗！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于是，根据</a:t>
            </a:r>
            <a:r>
              <a:rPr lang="en-US" altLang="zh-CN"/>
              <a:t>Nim</a:t>
            </a:r>
            <a:r>
              <a:rPr lang="zh-CN" altLang="en-US"/>
              <a:t>游戏的</a:t>
            </a:r>
            <a:r>
              <a:rPr lang="en-US" altLang="zh-CN"/>
              <a:t>bouton</a:t>
            </a:r>
            <a:r>
              <a:rPr lang="zh-CN" altLang="en-US"/>
              <a:t>定理，我们就有了一般性的</a:t>
            </a:r>
            <a:r>
              <a:rPr lang="en-US" altLang="zh-CN"/>
              <a:t>SG</a:t>
            </a:r>
            <a:r>
              <a:rPr lang="zh-CN" altLang="en-US"/>
              <a:t>定理</a:t>
            </a: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91325" y="3350895"/>
            <a:ext cx="16764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Nim</a:t>
            </a:r>
            <a:r>
              <a:rPr lang="zh-CN" altLang="en-US" sz="2800"/>
              <a:t>游戏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/>
              <a:t>SG</a:t>
            </a:r>
            <a:r>
              <a:rPr lang="zh-CN" altLang="en-US"/>
              <a:t>定理：</a:t>
            </a:r>
            <a:r>
              <a:rPr lang="zh-CN" altLang="en-US" u="sng"/>
              <a:t>组合游戏和（整个游戏）</a:t>
            </a:r>
            <a:r>
              <a:rPr lang="zh-CN" altLang="en-US"/>
              <a:t>的SG函数等于各个游戏SG函数的Nim和。</a:t>
            </a:r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整个游戏的</a:t>
            </a:r>
            <a:r>
              <a:rPr lang="en-US" altLang="zh-CN"/>
              <a:t>SG</a:t>
            </a:r>
            <a:r>
              <a:rPr lang="zh-CN" altLang="en-US"/>
              <a:t>函数</a:t>
            </a:r>
            <a:r>
              <a:rPr lang="en-US" altLang="zh-CN"/>
              <a:t>=0  &lt;=&gt; </a:t>
            </a:r>
            <a:r>
              <a:rPr lang="zh-CN" altLang="en-US"/>
              <a:t>必败状态 </a:t>
            </a:r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整个游戏的</a:t>
            </a:r>
            <a:r>
              <a:rPr lang="en-US" altLang="zh-CN"/>
              <a:t>SG</a:t>
            </a:r>
            <a:r>
              <a:rPr lang="zh-CN" altLang="en-US"/>
              <a:t>函数</a:t>
            </a:r>
            <a:r>
              <a:rPr lang="en-US" altLang="zh-CN"/>
              <a:t>!=0 &lt;=&gt; </a:t>
            </a:r>
            <a:r>
              <a:rPr lang="zh-CN" altLang="en-US"/>
              <a:t>必胜状态</a:t>
            </a:r>
          </a:p>
          <a:p>
            <a:pPr marL="0" indent="0">
              <a:buNone/>
            </a:pPr>
            <a:r>
              <a:rPr lang="en-US" altLang="zh-CN"/>
              <a:t>	   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初始局面包含每个子游戏的初始局面，而每次每个游戏者可以任意选一个</a:t>
            </a:r>
            <a:r>
              <a:rPr lang="zh-CN" altLang="en-US"/>
              <a:t>子</a:t>
            </a:r>
            <a:r>
              <a:rPr lang="en-US" altLang="zh-CN"/>
              <a:t>游戏，进行一次合法走步，而让其他游戏局面保持不变。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      </a:t>
            </a:r>
            <a:r>
              <a:rPr lang="zh-CN" altLang="en-US"/>
              <a:t>回过头来看</a:t>
            </a:r>
            <a:r>
              <a:rPr lang="en-US" altLang="zh-CN"/>
              <a:t>Nim</a:t>
            </a:r>
            <a:r>
              <a:rPr lang="zh-CN" altLang="en-US"/>
              <a:t>游戏的话，我们就能从一个更高的角度看</a:t>
            </a:r>
          </a:p>
          <a:p>
            <a:pPr marL="0" indent="0">
              <a:buNone/>
            </a:pPr>
            <a:r>
              <a:rPr lang="zh-CN" altLang="en-US"/>
              <a:t>因为对每一堆石子，我们有</a:t>
            </a:r>
            <a:r>
              <a:rPr lang="en-US" altLang="zh-CN"/>
              <a:t>SG(x)=x</a:t>
            </a:r>
          </a:p>
          <a:p>
            <a:pPr marL="0" indent="0">
              <a:buNone/>
            </a:pPr>
            <a:r>
              <a:rPr lang="en-US" altLang="zh-CN"/>
              <a:t>	     </a:t>
            </a:r>
            <a:r>
              <a:rPr lang="zh-CN" altLang="en-US"/>
              <a:t>一般来说，</a:t>
            </a:r>
            <a:r>
              <a:rPr lang="en-US" altLang="zh-CN">
                <a:sym typeface="+mn-ea"/>
              </a:rPr>
              <a:t>SG</a:t>
            </a:r>
            <a:r>
              <a:rPr lang="zh-CN" altLang="en-US">
                <a:sym typeface="+mn-ea"/>
              </a:rPr>
              <a:t>函数的威力需要借助</a:t>
            </a:r>
            <a:r>
              <a:rPr lang="en-US" altLang="zh-CN">
                <a:sym typeface="+mn-ea"/>
              </a:rPr>
              <a:t>SG</a:t>
            </a:r>
            <a:r>
              <a:rPr lang="zh-CN" altLang="en-US">
                <a:sym typeface="+mn-ea"/>
              </a:rPr>
              <a:t>定理才能发挥。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函数与</a:t>
            </a:r>
            <a:r>
              <a:rPr lang="en-US" altLang="zh-CN"/>
              <a:t>SG</a:t>
            </a:r>
            <a:r>
              <a:rPr lang="zh-CN" altLang="en-US"/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对当前节点建个</a:t>
            </a:r>
            <a:r>
              <a:rPr lang="en-US" altLang="zh-CN"/>
              <a:t>set</a:t>
            </a:r>
            <a:r>
              <a:rPr lang="zh-CN" altLang="en-US"/>
              <a:t>，把所有后继节点的</a:t>
            </a:r>
            <a:r>
              <a:rPr lang="en-US" altLang="zh-CN"/>
              <a:t>SG</a:t>
            </a:r>
            <a:r>
              <a:rPr lang="zh-CN" altLang="en-US"/>
              <a:t>值放入其中，      </a:t>
            </a:r>
          </a:p>
          <a:p>
            <a:pPr marL="0" indent="0">
              <a:buNone/>
            </a:pPr>
            <a:r>
              <a:rPr lang="zh-CN" altLang="en-US"/>
              <a:t>然后从</a:t>
            </a:r>
            <a:r>
              <a:rPr lang="en-US" altLang="zh-CN"/>
              <a:t>0</a:t>
            </a:r>
            <a:r>
              <a:rPr lang="zh-CN" altLang="en-US"/>
              <a:t>开始往上找，找到第一个不在集合中的自然数。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这里递推和记忆化搜索更推荐记忆化搜索，因为递推有可能会计算一些没有必要计算的节点。</a:t>
            </a:r>
          </a:p>
          <a:p>
            <a:pPr marL="0" indent="0">
              <a:buNone/>
            </a:pPr>
            <a:r>
              <a:rPr lang="zh-CN" altLang="en-US"/>
              <a:t>               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——SG</a:t>
            </a:r>
            <a:r>
              <a:rPr lang="zh-CN" altLang="en-US"/>
              <a:t>函数的求法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1825625"/>
            <a:ext cx="1112583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解题模型：</a:t>
            </a:r>
          </a:p>
          <a:p>
            <a:pPr marL="0" indent="0">
              <a:buNone/>
            </a:pPr>
            <a:r>
              <a:rPr lang="zh-CN" altLang="en-US"/>
              <a:t>1.把原游戏分解成多个</a:t>
            </a:r>
            <a:r>
              <a:rPr lang="zh-CN" altLang="en-US">
                <a:solidFill>
                  <a:srgbClr val="FF0000"/>
                </a:solidFill>
              </a:rPr>
              <a:t>独立</a:t>
            </a:r>
            <a:r>
              <a:rPr lang="zh-CN" altLang="en-US"/>
              <a:t>的子游戏，则原游戏的SG函数值是它的所有子游戏的SG函数值的</a:t>
            </a:r>
            <a:r>
              <a:rPr lang="en-US" altLang="zh-CN"/>
              <a:t>Nim</a:t>
            </a:r>
            <a:r>
              <a:rPr lang="zh-CN" altLang="en-US"/>
              <a:t>和，即</a:t>
            </a:r>
            <a:r>
              <a:rPr lang="en-US" altLang="zh-CN"/>
              <a:t>SG</a:t>
            </a:r>
            <a:r>
              <a:rPr lang="zh-CN" altLang="en-US"/>
              <a:t>(G)=</a:t>
            </a:r>
            <a:r>
              <a:rPr lang="en-US" altLang="zh-CN"/>
              <a:t>SG</a:t>
            </a:r>
            <a:r>
              <a:rPr lang="zh-CN" altLang="en-US"/>
              <a:t>(G1)^</a:t>
            </a:r>
            <a:r>
              <a:rPr lang="en-US" altLang="zh-CN"/>
              <a:t>SG</a:t>
            </a:r>
            <a:r>
              <a:rPr lang="zh-CN" altLang="en-US"/>
              <a:t>(G2)^...^</a:t>
            </a:r>
            <a:r>
              <a:rPr lang="en-US" altLang="zh-CN"/>
              <a:t>SG</a:t>
            </a:r>
            <a:r>
              <a:rPr lang="zh-CN" altLang="en-US"/>
              <a:t>(Gn)。</a:t>
            </a:r>
          </a:p>
          <a:p>
            <a:pPr marL="0" indent="0">
              <a:buNone/>
            </a:pPr>
            <a:r>
              <a:rPr lang="zh-CN" altLang="en-US"/>
              <a:t>2.分别考虑每一个子游戏，计算其SG值。</a:t>
            </a:r>
          </a:p>
          <a:p>
            <a:pPr marL="0" indent="0">
              <a:buNone/>
            </a:pPr>
            <a:r>
              <a:rPr lang="zh-CN" altLang="en-US"/>
              <a:t>对每一个子游戏求</a:t>
            </a:r>
            <a:r>
              <a:rPr lang="en-US" altLang="zh-CN"/>
              <a:t>SG</a:t>
            </a:r>
            <a:r>
              <a:rPr lang="zh-CN" altLang="en-US"/>
              <a:t>值时，一般可以选择打表找规律，实在找不到规律再老老实实用定义求</a:t>
            </a:r>
            <a:r>
              <a:rPr lang="en-US" altLang="zh-CN"/>
              <a:t>SG</a:t>
            </a:r>
            <a:r>
              <a:rPr lang="zh-CN" altLang="en-US"/>
              <a:t>值的方法。</a:t>
            </a:r>
          </a:p>
          <a:p>
            <a:pPr marL="0" indent="0">
              <a:buNone/>
            </a:pPr>
            <a:r>
              <a:rPr lang="zh-CN" altLang="en-US"/>
              <a:t>一些对时间复杂度要求较高的题，无法通过定义求</a:t>
            </a:r>
            <a:r>
              <a:rPr lang="en-US" altLang="zh-CN"/>
              <a:t>SG</a:t>
            </a:r>
            <a:r>
              <a:rPr lang="zh-CN" altLang="en-US"/>
              <a:t>值，这时只能选择找规律。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利用</a:t>
            </a:r>
            <a:r>
              <a:rPr lang="en-US" altLang="zh-CN"/>
              <a:t>SG</a:t>
            </a:r>
            <a:r>
              <a:rPr lang="zh-CN" altLang="en-US"/>
              <a:t>函数和</a:t>
            </a:r>
            <a:r>
              <a:rPr lang="en-US" altLang="zh-CN"/>
              <a:t>SG</a:t>
            </a:r>
            <a:r>
              <a:rPr lang="zh-CN" altLang="en-US"/>
              <a:t>定理解题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3070" y="1501140"/>
            <a:ext cx="11325860" cy="480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/>
              <a:t>1.</a:t>
            </a:r>
            <a:r>
              <a:rPr lang="zh-CN" altLang="en-US" sz="2400"/>
              <a:t>主人公：</a:t>
            </a:r>
            <a:r>
              <a:rPr lang="en-US" altLang="zh-CN" sz="2400"/>
              <a:t>Alice Bob</a:t>
            </a:r>
          </a:p>
          <a:p>
            <a:pPr marL="0" indent="0">
              <a:buNone/>
            </a:pPr>
            <a:r>
              <a:rPr lang="en-US" altLang="zh-CN" sz="2400"/>
              <a:t>2.</a:t>
            </a:r>
            <a:r>
              <a:rPr lang="zh-CN" altLang="en-US" sz="2400"/>
              <a:t>蛮多题目都是以基本游戏模型为背景的</a:t>
            </a:r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zh-CN" altLang="en-US" sz="2400"/>
              <a:t>对于单个的游戏，用</a:t>
            </a:r>
            <a:r>
              <a:rPr lang="en-US" altLang="zh-CN" sz="2400"/>
              <a:t>P</a:t>
            </a:r>
            <a:r>
              <a:rPr lang="zh-CN" altLang="en-US" sz="2400"/>
              <a:t>状态和</a:t>
            </a:r>
            <a:r>
              <a:rPr lang="en-US" altLang="zh-CN" sz="2400"/>
              <a:t>N</a:t>
            </a:r>
            <a:r>
              <a:rPr lang="zh-CN" altLang="en-US" sz="2400"/>
              <a:t>状态去判断会更方便一些，但要处理组合游戏的和时，</a:t>
            </a:r>
            <a:r>
              <a:rPr lang="en-US" altLang="zh-CN" sz="2400"/>
              <a:t>SG</a:t>
            </a:r>
            <a:r>
              <a:rPr lang="zh-CN" altLang="en-US" sz="2400"/>
              <a:t>函数和</a:t>
            </a:r>
            <a:r>
              <a:rPr lang="en-US" altLang="zh-CN" sz="2400"/>
              <a:t>SG</a:t>
            </a:r>
            <a:r>
              <a:rPr lang="zh-CN" altLang="en-US" sz="2400"/>
              <a:t>定理就凸显出优势了</a:t>
            </a:r>
          </a:p>
          <a:p>
            <a:pPr marL="0" indent="0">
              <a:buNone/>
            </a:pPr>
            <a:r>
              <a:rPr lang="en-US" altLang="zh-CN" sz="2400"/>
              <a:t>4.</a:t>
            </a:r>
            <a:r>
              <a:rPr lang="zh-CN" altLang="en-US" sz="2400"/>
              <a:t>需要有一双会打表的手和一双能发现规律的眼睛</a:t>
            </a:r>
          </a:p>
          <a:p>
            <a:pPr marL="0" indent="0">
              <a:buNone/>
            </a:pPr>
            <a:r>
              <a:rPr lang="en-US" altLang="zh-CN" sz="2400"/>
              <a:t>5.</a:t>
            </a:r>
            <a:r>
              <a:rPr lang="zh-CN" altLang="en-US" sz="2400"/>
              <a:t>对于一些没有办法用</a:t>
            </a:r>
            <a:r>
              <a:rPr lang="en-US" altLang="zh-CN" sz="2400"/>
              <a:t>SG</a:t>
            </a:r>
            <a:r>
              <a:rPr lang="zh-CN" altLang="en-US" sz="2400"/>
              <a:t>函数和</a:t>
            </a:r>
            <a:r>
              <a:rPr lang="en-US" altLang="zh-CN" sz="2400"/>
              <a:t>SG</a:t>
            </a:r>
            <a:r>
              <a:rPr lang="zh-CN" altLang="en-US" sz="2400"/>
              <a:t>定理的题，要学会用定义去思考哪些情况会是必胜状态，哪些情况是必败状态。一些题中只有</a:t>
            </a:r>
            <a:r>
              <a:rPr lang="en-US" altLang="zh-CN" sz="2400"/>
              <a:t>1</a:t>
            </a:r>
            <a:r>
              <a:rPr lang="zh-CN" altLang="en-US" sz="2400"/>
              <a:t>个元素的堆的个数会是一个分类讨论点</a:t>
            </a:r>
          </a:p>
          <a:p>
            <a:pPr marL="0" indent="0">
              <a:buNone/>
            </a:pPr>
            <a:r>
              <a:rPr lang="en-US" altLang="zh-CN" sz="2400"/>
              <a:t>6.</a:t>
            </a:r>
            <a:r>
              <a:rPr lang="zh-CN" altLang="en-US" sz="2400"/>
              <a:t>还有一些题与上面讲的一些辅助性知识没有任何关系，完全要靠思维能力和一些思考的技巧去解决。常见的在组合游戏中的技巧是对称性的考虑，就是说与对面采用一种完全争锋相对的做法，并且保证无论对面如何出招，自己都有可以采用的应对招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/>
              <a:t>杂谈</a:t>
            </a:r>
            <a:r>
              <a:rPr lang="en-US" altLang="zh-CN"/>
              <a:t>+</a:t>
            </a:r>
            <a:r>
              <a:rPr lang="zh-CN" altLang="en-US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1.有两个游戏者,两个游戏者轮流走步。</a:t>
            </a:r>
          </a:p>
          <a:p>
            <a:r>
              <a:rPr lang="en-US" altLang="zh-CN"/>
              <a:t>2.</a:t>
            </a:r>
            <a:r>
              <a:rPr lang="zh-CN" altLang="en-US"/>
              <a:t>通常是有限的游戏状态集。</a:t>
            </a:r>
          </a:p>
          <a:p>
            <a:r>
              <a:rPr lang="en-US" altLang="zh-CN"/>
              <a:t>3.当到达一个没有后继状态的状态后，游戏结束。</a:t>
            </a:r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在普通游戏规则下，最后一个走步的游戏者胜；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在misere游戏规则下，最后一个走步的游戏者输。</a:t>
            </a:r>
            <a:endParaRPr lang="en-US" altLang="zh-CN"/>
          </a:p>
          <a:p>
            <a:r>
              <a:rPr lang="en-US" altLang="zh-CN"/>
              <a:t>4.P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——End……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740" y="1937385"/>
            <a:ext cx="968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谢谢大家</a:t>
            </a:r>
            <a:r>
              <a:rPr lang="en-US" altLang="zh-CN" sz="360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——P</a:t>
            </a:r>
            <a:r>
              <a:rPr lang="zh-CN" altLang="en-US"/>
              <a:t>状态和</a:t>
            </a:r>
            <a:r>
              <a:rPr lang="en-US" altLang="zh-CN"/>
              <a:t>N</a:t>
            </a:r>
            <a:r>
              <a:rPr lang="zh-CN" altLang="en-US"/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523365"/>
            <a:ext cx="11269980" cy="467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假设双方都采取</a:t>
            </a:r>
            <a:r>
              <a:rPr lang="zh-CN" altLang="en-US" u="sng" dirty="0">
                <a:solidFill>
                  <a:srgbClr val="FF0000"/>
                </a:solidFill>
              </a:rPr>
              <a:t>最明智</a:t>
            </a:r>
            <a:r>
              <a:rPr lang="zh-CN" altLang="en-US" dirty="0"/>
              <a:t>的策略，则对于一些状态：</a:t>
            </a:r>
          </a:p>
          <a:p>
            <a:pPr marL="0" indent="0">
              <a:buNone/>
            </a:pPr>
            <a:r>
              <a:rPr lang="zh-CN" altLang="en-US" dirty="0"/>
              <a:t>   刚完成走步的游戏者(Previous Player) </a:t>
            </a:r>
            <a:r>
              <a:rPr lang="zh-CN" altLang="en-US" u="sng" dirty="0">
                <a:solidFill>
                  <a:srgbClr val="FF0000"/>
                </a:solidFill>
              </a:rPr>
              <a:t>一定</a:t>
            </a:r>
            <a:r>
              <a:rPr lang="zh-CN" altLang="en-US" dirty="0"/>
              <a:t>胜利，而对于其他状态，       </a:t>
            </a:r>
          </a:p>
          <a:p>
            <a:pPr marL="0" indent="0">
              <a:buNone/>
            </a:pPr>
            <a:r>
              <a:rPr lang="zh-CN" altLang="en-US" dirty="0"/>
              <a:t>   下一个走步的游戏者(Next Player) </a:t>
            </a:r>
            <a:r>
              <a:rPr lang="zh-CN" altLang="en-US" u="sng" dirty="0">
                <a:solidFill>
                  <a:srgbClr val="FF0000"/>
                </a:solidFill>
              </a:rPr>
              <a:t>一定</a:t>
            </a:r>
            <a:r>
              <a:rPr lang="zh-CN" altLang="en-US" dirty="0"/>
              <a:t>胜利。</a:t>
            </a:r>
          </a:p>
          <a:p>
            <a:pPr marL="0" indent="0">
              <a:buNone/>
            </a:pPr>
            <a:r>
              <a:rPr lang="zh-CN" altLang="en-US" dirty="0"/>
              <a:t>   我们把两种状态称为P状态(P position) 和N状态(N position)</a:t>
            </a:r>
          </a:p>
          <a:p>
            <a:pPr marL="0" indent="0">
              <a:buNone/>
            </a:pPr>
            <a:r>
              <a:rPr lang="zh-CN" altLang="en-US" dirty="0"/>
              <a:t>   通俗来说，P状态可以认为是</a:t>
            </a:r>
            <a:r>
              <a:rPr lang="zh-CN" altLang="en-US" u="sng" dirty="0"/>
              <a:t>必败状态</a:t>
            </a:r>
            <a:r>
              <a:rPr lang="zh-CN" altLang="en-US" dirty="0"/>
              <a:t>，N状态可以认为是</a:t>
            </a:r>
            <a:r>
              <a:rPr lang="zh-CN" altLang="en-US" u="sng" dirty="0"/>
              <a:t>必胜状态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基本关系：</a:t>
            </a:r>
          </a:p>
          <a:p>
            <a:pPr marL="0" indent="0">
              <a:buNone/>
            </a:pPr>
            <a:r>
              <a:rPr lang="zh-CN" altLang="en-US" dirty="0"/>
              <a:t>   1. 所有终止状态是P状态（在普通游戏规则下试用）</a:t>
            </a:r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en-US" altLang="zh-CN" dirty="0" err="1">
                <a:solidFill>
                  <a:srgbClr val="FF0000"/>
                </a:solidFill>
              </a:rPr>
              <a:t>能一步到达P状态的状态为N状态</a:t>
            </a:r>
            <a:r>
              <a:rPr lang="zh-CN" altLang="en-US" sz="1400" dirty="0"/>
              <a:t>（</a:t>
            </a:r>
            <a:r>
              <a:rPr lang="en-US" altLang="zh-CN" sz="1400" dirty="0"/>
              <a:t>N-&gt;P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dirty="0"/>
              <a:t>   3. </a:t>
            </a:r>
            <a:r>
              <a:rPr lang="en-US" altLang="zh-CN" dirty="0" err="1">
                <a:solidFill>
                  <a:srgbClr val="FF0000"/>
                </a:solidFill>
              </a:rPr>
              <a:t>每一步都将到达N状态的状态为P状态</a:t>
            </a:r>
            <a:r>
              <a:rPr lang="zh-CN" altLang="en-US" dirty="0"/>
              <a:t> </a:t>
            </a:r>
            <a:r>
              <a:rPr lang="zh-CN" altLang="en-US" sz="1400" dirty="0"/>
              <a:t>（无论我怎么走，留给对手的都是必胜状态，拿我当？）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对于所给的问题，构建一个有向无环图</a:t>
            </a:r>
            <a:r>
              <a:rPr lang="en-US" altLang="zh-CN" dirty="0"/>
              <a:t>——DAG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可以利用上述</a:t>
            </a:r>
            <a:r>
              <a:rPr lang="en-US" altLang="zh-CN" dirty="0"/>
              <a:t>P</a:t>
            </a:r>
            <a:r>
              <a:rPr lang="zh-CN" altLang="en-US" dirty="0"/>
              <a:t>状态和</a:t>
            </a:r>
            <a:r>
              <a:rPr lang="en-US" altLang="zh-CN" dirty="0"/>
              <a:t>N</a:t>
            </a:r>
            <a:r>
              <a:rPr lang="zh-CN" altLang="en-US" dirty="0"/>
              <a:t>状态的关系设计一个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动态规划</a:t>
            </a:r>
            <a:r>
              <a:rPr lang="zh-CN" altLang="en-US" dirty="0"/>
              <a:t>算法：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对于每个状态，考察它的后继状态，如果其中有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状态，则当前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状态为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状态，否则，当前状态为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状态。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1——</a:t>
            </a:r>
            <a:r>
              <a:rPr lang="zh-CN" altLang="en-US"/>
              <a:t>硬币游戏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/>
              <a:t>x</a:t>
            </a:r>
            <a:r>
              <a:rPr lang="zh-CN" altLang="en-US" dirty="0"/>
              <a:t>枚硬币，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轮流从中取硬币。每次取的个数一定要在给定的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r>
              <a:rPr lang="en-US" altLang="zh-CN" dirty="0"/>
              <a:t>a1,a2,……,</a:t>
            </a:r>
            <a:r>
              <a:rPr lang="en-US" altLang="zh-CN" dirty="0" err="1"/>
              <a:t>ak</a:t>
            </a:r>
            <a:r>
              <a:rPr lang="zh-CN" altLang="en-US" dirty="0"/>
              <a:t>之中。</a:t>
            </a:r>
            <a:r>
              <a:rPr lang="en-US" altLang="zh-CN" dirty="0"/>
              <a:t>Alice</a:t>
            </a:r>
            <a:r>
              <a:rPr lang="zh-CN" altLang="en-US" dirty="0"/>
              <a:t>先取，取走最后一枚硬币的一方获胜。当双方都采取最优策略时候，谁会获胜？</a:t>
            </a:r>
          </a:p>
          <a:p>
            <a:pPr marL="0" indent="0">
              <a:buNone/>
            </a:pPr>
            <a:r>
              <a:rPr lang="zh-CN" altLang="en-US" dirty="0"/>
              <a:t>（假设</a:t>
            </a:r>
            <a:r>
              <a:rPr lang="en-US" altLang="zh-CN" dirty="0"/>
              <a:t>a1,a2,……,</a:t>
            </a:r>
            <a:r>
              <a:rPr lang="en-US" altLang="zh-CN" dirty="0" err="1"/>
              <a:t>ak</a:t>
            </a:r>
            <a:r>
              <a:rPr lang="zh-CN" altLang="en-US" dirty="0"/>
              <a:t>中一定有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数据范围：</a:t>
            </a:r>
          </a:p>
          <a:p>
            <a:pPr marL="0" indent="0">
              <a:buNone/>
            </a:pPr>
            <a:r>
              <a:rPr lang="en-US" altLang="zh-CN" dirty="0"/>
              <a:t>	1&lt;=x&lt;=10^4</a:t>
            </a:r>
          </a:p>
          <a:p>
            <a:pPr marL="0" indent="0">
              <a:buNone/>
            </a:pPr>
            <a:r>
              <a:rPr lang="en-US" altLang="zh-CN" dirty="0"/>
              <a:t>	1&lt;=k&lt;=100</a:t>
            </a:r>
          </a:p>
          <a:p>
            <a:pPr marL="0" indent="0">
              <a:buNone/>
            </a:pPr>
            <a:r>
              <a:rPr lang="en-US" altLang="zh-CN" dirty="0"/>
              <a:t>	1&lt;=</a:t>
            </a:r>
            <a:r>
              <a:rPr lang="en-US" altLang="zh-CN" dirty="0" err="1"/>
              <a:t>ai</a:t>
            </a:r>
            <a:r>
              <a:rPr lang="en-US" altLang="zh-CN" dirty="0"/>
              <a:t>&lt;=x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619885"/>
            <a:ext cx="11065510" cy="47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bool win[MAX_X+1];//</a:t>
            </a:r>
            <a:r>
              <a:rPr lang="zh-CN" altLang="en-US" dirty="0"/>
              <a:t>用于判断</a:t>
            </a:r>
            <a:r>
              <a:rPr lang="en-US" altLang="zh-CN" dirty="0"/>
              <a:t>P</a:t>
            </a:r>
            <a:r>
              <a:rPr lang="zh-CN" altLang="en-US" dirty="0"/>
              <a:t>状态和</a:t>
            </a:r>
            <a:r>
              <a:rPr lang="en-US" altLang="zh-CN" dirty="0"/>
              <a:t>N</a:t>
            </a:r>
            <a:r>
              <a:rPr lang="zh-CN" altLang="en-US" dirty="0"/>
              <a:t>状态的数组</a:t>
            </a:r>
          </a:p>
          <a:p>
            <a:pPr marL="0" indent="0">
              <a:buNone/>
            </a:pPr>
            <a:r>
              <a:rPr lang="en-US" altLang="zh-CN" dirty="0"/>
              <a:t>			       false</a:t>
            </a:r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状态，</a:t>
            </a:r>
            <a:r>
              <a:rPr lang="en-US" altLang="zh-CN" dirty="0"/>
              <a:t>true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状态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solve()</a:t>
            </a:r>
          </a:p>
          <a:p>
            <a:pPr marL="0" indent="0">
              <a:buNone/>
            </a:pPr>
            <a:r>
              <a:rPr lang="en-US" altLang="zh-CN" dirty="0"/>
              <a:t>     win[0]=false;</a:t>
            </a:r>
          </a:p>
          <a:p>
            <a:pPr marL="0" indent="0">
              <a:buNone/>
            </a:pPr>
            <a:r>
              <a:rPr lang="en-US" altLang="zh-CN" dirty="0"/>
              <a:t>     for (j=1;j&lt;=</a:t>
            </a:r>
            <a:r>
              <a:rPr lang="en-US" altLang="zh-CN" dirty="0" err="1"/>
              <a:t>x;j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   win[j]=false;</a:t>
            </a:r>
          </a:p>
          <a:p>
            <a:pPr marL="0" indent="0">
              <a:buNone/>
            </a:pPr>
            <a:r>
              <a:rPr lang="en-US" altLang="zh-CN" dirty="0"/>
              <a:t>           for 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k;i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           if (j&gt;=a[</a:t>
            </a:r>
            <a:r>
              <a:rPr lang="en-US" altLang="zh-CN" dirty="0" err="1"/>
              <a:t>i</a:t>
            </a:r>
            <a:r>
              <a:rPr lang="en-US" altLang="zh-CN" dirty="0"/>
              <a:t>]&amp;&amp;!win[j-a[</a:t>
            </a:r>
            <a:r>
              <a:rPr lang="en-US" altLang="zh-CN" dirty="0" err="1"/>
              <a:t>i</a:t>
            </a:r>
            <a:r>
              <a:rPr lang="en-US" altLang="zh-CN" dirty="0"/>
              <a:t>]]) win[j]=true; </a:t>
            </a:r>
          </a:p>
          <a:p>
            <a:pPr marL="0" indent="0">
              <a:buNone/>
            </a:pPr>
            <a:r>
              <a:rPr lang="en-US" altLang="zh-CN" dirty="0"/>
              <a:t>     if (win[x]) </a:t>
            </a:r>
            <a:r>
              <a:rPr lang="en-US" altLang="zh-CN" dirty="0" err="1"/>
              <a:t>cout</a:t>
            </a:r>
            <a:r>
              <a:rPr lang="en-US" altLang="zh-CN" dirty="0"/>
              <a:t>&lt;&lt;”Alice”&lt;&lt;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else </a:t>
            </a:r>
            <a:r>
              <a:rPr lang="en-US" altLang="zh-CN" dirty="0" err="1"/>
              <a:t>cout</a:t>
            </a:r>
            <a:r>
              <a:rPr lang="en-US" altLang="zh-CN" dirty="0"/>
              <a:t>&lt;&lt;”Bob”&lt;&lt;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1——</a:t>
            </a:r>
            <a:r>
              <a:rPr lang="zh-CN" altLang="en-US"/>
              <a:t>硬币游戏</a:t>
            </a:r>
            <a:r>
              <a:rPr lang="en-US" altLang="zh-CN"/>
              <a:t>1</a:t>
            </a:r>
            <a:r>
              <a:rPr lang="zh-CN" altLang="en-US"/>
              <a:t>（主体代码）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6535" y="3361690"/>
            <a:ext cx="5183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时间复杂度：</a:t>
            </a:r>
            <a:r>
              <a:rPr lang="en-US" altLang="zh-CN" sz="3200"/>
              <a:t>O</a:t>
            </a:r>
            <a:r>
              <a:rPr lang="zh-CN" altLang="en-US" sz="3200"/>
              <a:t>（</a:t>
            </a:r>
            <a:r>
              <a:rPr lang="en-US" altLang="zh-CN" sz="3200"/>
              <a:t>MAX_X*k</a:t>
            </a:r>
            <a:r>
              <a:rPr lang="zh-CN" altLang="en-US" sz="32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组合游戏</a:t>
            </a:r>
            <a:r>
              <a:rPr lang="en-US" altLang="zh-CN"/>
              <a:t>——</a:t>
            </a:r>
            <a:r>
              <a:rPr lang="zh-CN" altLang="en-US"/>
              <a:t>基本模型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之前的例题状态数还算善良，因此用动态规划在时间上得到允许。</a:t>
            </a:r>
          </a:p>
          <a:p>
            <a:pPr marL="0" indent="0">
              <a:buNone/>
            </a:pPr>
            <a:r>
              <a:rPr lang="zh-CN" altLang="en-US"/>
              <a:t>     但是对于绝大部分题目，庞大的状态数让我们无法使用动态规划。因此，我们不得不去思考，能否对于某些题目，我们找出题目中的规律，用</a:t>
            </a:r>
            <a:r>
              <a:rPr lang="zh-CN" altLang="en-US" u="sng"/>
              <a:t>数学方法</a:t>
            </a:r>
            <a:r>
              <a:rPr lang="zh-CN" altLang="en-US"/>
              <a:t>去直接判断各个状态的</a:t>
            </a:r>
            <a:r>
              <a:rPr lang="en-US" altLang="zh-CN"/>
              <a:t>PN</a:t>
            </a:r>
            <a:r>
              <a:rPr lang="zh-CN" altLang="en-US"/>
              <a:t>性。</a:t>
            </a:r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其中，有一些比较经典的模型，在他们的基础上演化出了不少题目，因此我们有必要去了解这些模型以及他们的一些性质。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组合游戏</a:t>
            </a:r>
            <a:r>
              <a:rPr lang="en-US" altLang="zh-CN" dirty="0"/>
              <a:t>——</a:t>
            </a:r>
            <a:r>
              <a:rPr lang="en-US" altLang="zh-CN" b="1" dirty="0" err="1"/>
              <a:t>巴什博奕</a:t>
            </a:r>
            <a:r>
              <a:rPr lang="en-US" altLang="zh-CN" dirty="0" err="1"/>
              <a:t>（Bash</a:t>
            </a:r>
            <a:r>
              <a:rPr lang="en-US" altLang="zh-CN" dirty="0"/>
              <a:t> Game）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有一堆n个物品，两个人轮流从这堆物品中取，规定每次至少取一个，最多取m个。最后取光者得胜。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463040" y="4232275"/>
          <a:ext cx="8864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63040" y="3536315"/>
            <a:ext cx="7068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</a:t>
            </a:r>
            <a:r>
              <a:rPr lang="en-US" altLang="zh-CN" sz="2000"/>
              <a:t>n=19,m=5</a:t>
            </a:r>
            <a:r>
              <a:rPr lang="zh-CN" altLang="en-US" sz="2000"/>
              <a:t>为例：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3040" y="5413375"/>
            <a:ext cx="969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结论：当</a:t>
            </a:r>
            <a:r>
              <a:rPr lang="en-US" altLang="zh-CN" sz="2800"/>
              <a:t>n%(m+1)==0</a:t>
            </a:r>
            <a:r>
              <a:rPr lang="zh-CN" altLang="en-US" sz="2800"/>
              <a:t>时，先手必负，否则先手必胜。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（不是特别常用，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直接记结论</a:t>
            </a:r>
            <a:r>
              <a:rPr lang="zh-CN" altLang="en-US" dirty="0"/>
              <a:t>）有两堆各若干个物品，两个人轮流从</a:t>
            </a:r>
            <a:r>
              <a:rPr lang="zh-CN" altLang="en-US" u="sng" dirty="0"/>
              <a:t>某一堆或同时从两堆中取同样多</a:t>
            </a:r>
            <a:r>
              <a:rPr lang="zh-CN" altLang="en-US" dirty="0"/>
              <a:t>的物品，规定每次至少取一个，多者不限，最后取光者得胜。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组合游戏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威佐夫博弈（</a:t>
            </a:r>
            <a:r>
              <a:rPr lang="en-US" altLang="zh-CN" dirty="0" err="1">
                <a:sym typeface="+mn-ea"/>
              </a:rPr>
              <a:t>Wythoff</a:t>
            </a:r>
            <a:r>
              <a:rPr lang="en-US" altLang="zh-CN" dirty="0">
                <a:sym typeface="+mn-ea"/>
              </a:rPr>
              <a:t> Game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5200" y="3242945"/>
            <a:ext cx="104616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800" dirty="0"/>
              <a:t> 先从比较少的数找规律，比较小的必败状态为</a:t>
            </a:r>
          </a:p>
          <a:p>
            <a:r>
              <a:rPr lang="en-US" altLang="zh-CN" sz="2800" dirty="0"/>
              <a:t>      (</a:t>
            </a:r>
            <a:r>
              <a:rPr lang="zh-CN" altLang="en-US" sz="2800" dirty="0"/>
              <a:t>0</a:t>
            </a:r>
            <a:r>
              <a:rPr lang="en-US" altLang="zh-CN" sz="2800" dirty="0"/>
              <a:t>,</a:t>
            </a:r>
            <a:r>
              <a:rPr lang="zh-CN" altLang="en-US" sz="2800" dirty="0"/>
              <a:t>0</a:t>
            </a:r>
            <a:r>
              <a:rPr lang="en-US" altLang="zh-CN" sz="2800" dirty="0"/>
              <a:t>),(</a:t>
            </a:r>
            <a:r>
              <a:rPr lang="zh-CN" altLang="en-US" sz="2800" dirty="0"/>
              <a:t>1</a:t>
            </a:r>
            <a:r>
              <a:rPr lang="en-US" altLang="zh-CN" sz="2800" dirty="0"/>
              <a:t>,</a:t>
            </a:r>
            <a:r>
              <a:rPr lang="zh-CN" altLang="en-US" sz="2800" dirty="0"/>
              <a:t>2</a:t>
            </a:r>
            <a:r>
              <a:rPr lang="en-US" altLang="zh-CN" sz="2800" dirty="0"/>
              <a:t>),(</a:t>
            </a:r>
            <a:r>
              <a:rPr lang="zh-CN" altLang="en-US" sz="2800" dirty="0"/>
              <a:t>3</a:t>
            </a:r>
            <a:r>
              <a:rPr lang="en-US" altLang="zh-CN" sz="2800" dirty="0"/>
              <a:t>,</a:t>
            </a:r>
            <a:r>
              <a:rPr lang="zh-CN" altLang="en-US" sz="2800" dirty="0"/>
              <a:t>5</a:t>
            </a:r>
            <a:r>
              <a:rPr lang="en-US" altLang="zh-CN" sz="2800" dirty="0"/>
              <a:t>),(</a:t>
            </a:r>
            <a:r>
              <a:rPr lang="zh-CN" altLang="en-US" sz="2800" dirty="0"/>
              <a:t>4</a:t>
            </a:r>
            <a:r>
              <a:rPr lang="en-US" altLang="zh-CN" sz="2800" dirty="0"/>
              <a:t>,</a:t>
            </a:r>
            <a:r>
              <a:rPr lang="zh-CN" altLang="en-US" sz="2800" dirty="0"/>
              <a:t>7</a:t>
            </a:r>
            <a:r>
              <a:rPr lang="en-US" altLang="zh-CN" sz="2800" dirty="0"/>
              <a:t>),(</a:t>
            </a:r>
            <a:r>
              <a:rPr lang="zh-CN" altLang="en-US" sz="2800" dirty="0"/>
              <a:t>6</a:t>
            </a:r>
            <a:r>
              <a:rPr lang="en-US" altLang="zh-CN" sz="2800" dirty="0"/>
              <a:t>,</a:t>
            </a:r>
            <a:r>
              <a:rPr lang="zh-CN" altLang="en-US" sz="2800" dirty="0"/>
              <a:t>10</a:t>
            </a:r>
            <a:r>
              <a:rPr lang="en-US" altLang="zh-CN" sz="2800" dirty="0"/>
              <a:t>),(</a:t>
            </a:r>
            <a:r>
              <a:rPr lang="zh-CN" altLang="en-US" sz="2800" dirty="0"/>
              <a:t>8</a:t>
            </a:r>
            <a:r>
              <a:rPr lang="en-US" altLang="zh-CN" sz="2800" dirty="0"/>
              <a:t>,</a:t>
            </a:r>
            <a:r>
              <a:rPr lang="zh-CN" altLang="en-US" sz="2800" dirty="0"/>
              <a:t>13</a:t>
            </a:r>
            <a:r>
              <a:rPr lang="en-US" altLang="zh-CN" sz="2800" dirty="0"/>
              <a:t>),(</a:t>
            </a:r>
            <a:r>
              <a:rPr lang="zh-CN" altLang="en-US" sz="2800" dirty="0"/>
              <a:t>9</a:t>
            </a:r>
            <a:r>
              <a:rPr lang="en-US" altLang="zh-CN" sz="2800" dirty="0"/>
              <a:t>,</a:t>
            </a:r>
            <a:r>
              <a:rPr lang="zh-CN" altLang="en-US" sz="2800" dirty="0"/>
              <a:t>15</a:t>
            </a:r>
            <a:r>
              <a:rPr lang="en-US" altLang="zh-CN" sz="2800" dirty="0"/>
              <a:t>),(</a:t>
            </a:r>
            <a:r>
              <a:rPr lang="zh-CN" altLang="en-US" sz="2800" dirty="0"/>
              <a:t>11</a:t>
            </a:r>
            <a:r>
              <a:rPr lang="en-US" altLang="zh-CN" sz="2800" dirty="0"/>
              <a:t>,</a:t>
            </a:r>
            <a:r>
              <a:rPr lang="zh-CN" altLang="en-US" sz="2800" dirty="0"/>
              <a:t>18</a:t>
            </a:r>
            <a:r>
              <a:rPr lang="en-US" altLang="zh-CN" sz="2800" dirty="0"/>
              <a:t>),(</a:t>
            </a:r>
            <a:r>
              <a:rPr lang="zh-CN" altLang="en-US" sz="2800" dirty="0"/>
              <a:t>12</a:t>
            </a:r>
            <a:r>
              <a:rPr lang="en-US" altLang="zh-CN" sz="2800" dirty="0"/>
              <a:t>,</a:t>
            </a:r>
            <a:r>
              <a:rPr lang="zh-CN" altLang="en-US" sz="2800" dirty="0"/>
              <a:t>20</a:t>
            </a:r>
            <a:r>
              <a:rPr lang="en-US" altLang="zh-CN" sz="2800" dirty="0"/>
              <a:t>)……</a:t>
            </a:r>
            <a:endParaRPr lang="zh-CN" altLang="en-US" sz="2800" dirty="0"/>
          </a:p>
          <a:p>
            <a:r>
              <a:rPr lang="zh-CN" altLang="en-US" sz="2800" dirty="0"/>
              <a:t>      还是可以看出一些规律的，把必败状态记为(ak,bk)的话，ak是未在前面出现过的最小自然数,而 bk= ak + k</a:t>
            </a:r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公式：ak=[k</a:t>
            </a:r>
            <a:r>
              <a:rPr lang="en-US" altLang="zh-CN" sz="2800" dirty="0"/>
              <a:t>(</a:t>
            </a:r>
            <a:r>
              <a:rPr lang="zh-CN" altLang="en-US" sz="2800" dirty="0"/>
              <a:t>1+√5</a:t>
            </a:r>
            <a:r>
              <a:rPr lang="en-US" altLang="zh-CN" sz="2800" dirty="0"/>
              <a:t>)</a:t>
            </a:r>
            <a:r>
              <a:rPr lang="zh-CN" altLang="en-US" sz="2800" dirty="0"/>
              <a:t>/2]，bk=ak + k  </a:t>
            </a:r>
            <a:r>
              <a:rPr lang="en-US" altLang="zh-CN" sz="2800" dirty="0"/>
              <a:t>(</a:t>
            </a:r>
            <a:r>
              <a:rPr lang="zh-CN" altLang="en-US" sz="2800" dirty="0"/>
              <a:t>k=0</a:t>
            </a:r>
            <a:r>
              <a:rPr lang="en-US" altLang="zh-CN" sz="2800" dirty="0"/>
              <a:t>,</a:t>
            </a:r>
            <a:r>
              <a:rPr lang="zh-CN" altLang="en-US" sz="2800" dirty="0"/>
              <a:t>1</a:t>
            </a:r>
            <a:r>
              <a:rPr lang="en-US" altLang="zh-CN" sz="2800" dirty="0"/>
              <a:t>,</a:t>
            </a:r>
            <a:r>
              <a:rPr lang="zh-CN" altLang="en-US" sz="2800" dirty="0"/>
              <a:t>2</a:t>
            </a:r>
            <a:r>
              <a:rPr lang="en-US" altLang="zh-CN" sz="2800" dirty="0"/>
              <a:t>,</a:t>
            </a:r>
            <a:r>
              <a:rPr lang="zh-CN" altLang="en-US" sz="2800" dirty="0"/>
              <a:t>…,n</a:t>
            </a:r>
            <a:r>
              <a:rPr lang="en-US" altLang="zh-CN" sz="2800" dirty="0"/>
              <a:t>,</a:t>
            </a:r>
            <a:r>
              <a:rPr lang="zh-CN" altLang="en-US" sz="2800" dirty="0"/>
              <a:t>方括号表示向下取整函数)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1578</Words>
  <Application>Microsoft Office PowerPoint</Application>
  <PresentationFormat>宽屏</PresentationFormat>
  <Paragraphs>184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主题</vt:lpstr>
      <vt:lpstr>博弈（组合游戏）</vt:lpstr>
      <vt:lpstr>组合游戏——基本概念</vt:lpstr>
      <vt:lpstr>组合游戏——P状态和N状态</vt:lpstr>
      <vt:lpstr>组合游戏——动态规划</vt:lpstr>
      <vt:lpstr>例题1——硬币游戏1</vt:lpstr>
      <vt:lpstr>例题1——硬币游戏1（主体代码）</vt:lpstr>
      <vt:lpstr>组合游戏——基本模型</vt:lpstr>
      <vt:lpstr>组合游戏——巴什博奕（Bash Game）</vt:lpstr>
      <vt:lpstr>PowerPoint 演示文稿</vt:lpstr>
      <vt:lpstr>组合游戏——尼姆博弈（Nim Game）</vt:lpstr>
      <vt:lpstr>组合游戏——Nim博弈 Bouton定理证明</vt:lpstr>
      <vt:lpstr>组合游戏——misere规则下的Nim博弈</vt:lpstr>
      <vt:lpstr>组合游戏——化归成Nim Game</vt:lpstr>
      <vt:lpstr>组合游戏——SG函数与SG定理</vt:lpstr>
      <vt:lpstr>组合游戏——SG函数与SG定理</vt:lpstr>
      <vt:lpstr>组合游戏——SG函数与SG定理</vt:lpstr>
      <vt:lpstr>组合游戏——SG函数的求法</vt:lpstr>
      <vt:lpstr>组合游戏——利用SG函数和SG定理解题</vt:lpstr>
      <vt:lpstr>组合游戏——杂谈+总结</vt:lpstr>
      <vt:lpstr>组合游戏——End……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博弈（组合游戏）</dc:title>
  <dc:creator/>
  <cp:lastModifiedBy>赵 紫如</cp:lastModifiedBy>
  <cp:revision>29</cp:revision>
  <dcterms:created xsi:type="dcterms:W3CDTF">2018-07-17T10:31:00Z</dcterms:created>
  <dcterms:modified xsi:type="dcterms:W3CDTF">2019-05-25T08:41:07Z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