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41"/>
  </p:notesMasterIdLst>
  <p:sldIdLst>
    <p:sldId id="256" r:id="rId2"/>
    <p:sldId id="258" r:id="rId3"/>
    <p:sldId id="259" r:id="rId4"/>
    <p:sldId id="261" r:id="rId5"/>
    <p:sldId id="262" r:id="rId6"/>
    <p:sldId id="267" r:id="rId7"/>
    <p:sldId id="265" r:id="rId8"/>
    <p:sldId id="266" r:id="rId9"/>
    <p:sldId id="271" r:id="rId10"/>
    <p:sldId id="270" r:id="rId11"/>
    <p:sldId id="268" r:id="rId12"/>
    <p:sldId id="287" r:id="rId13"/>
    <p:sldId id="289" r:id="rId14"/>
    <p:sldId id="272" r:id="rId15"/>
    <p:sldId id="288" r:id="rId16"/>
    <p:sldId id="264" r:id="rId17"/>
    <p:sldId id="274" r:id="rId18"/>
    <p:sldId id="276" r:id="rId19"/>
    <p:sldId id="279" r:id="rId20"/>
    <p:sldId id="280" r:id="rId21"/>
    <p:sldId id="281" r:id="rId22"/>
    <p:sldId id="283" r:id="rId23"/>
    <p:sldId id="285" r:id="rId24"/>
    <p:sldId id="286" r:id="rId25"/>
    <p:sldId id="290" r:id="rId26"/>
    <p:sldId id="299" r:id="rId27"/>
    <p:sldId id="282" r:id="rId28"/>
    <p:sldId id="302" r:id="rId29"/>
    <p:sldId id="303" r:id="rId30"/>
    <p:sldId id="300" r:id="rId31"/>
    <p:sldId id="301" r:id="rId32"/>
    <p:sldId id="284" r:id="rId33"/>
    <p:sldId id="291" r:id="rId34"/>
    <p:sldId id="292" r:id="rId35"/>
    <p:sldId id="297" r:id="rId36"/>
    <p:sldId id="298" r:id="rId37"/>
    <p:sldId id="295" r:id="rId38"/>
    <p:sldId id="296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84230" autoAdjust="0"/>
  </p:normalViewPr>
  <p:slideViewPr>
    <p:cSldViewPr snapToGrid="0">
      <p:cViewPr varScale="1">
        <p:scale>
          <a:sx n="48" d="100"/>
          <a:sy n="48" d="100"/>
        </p:scale>
        <p:origin x="58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FAE82-130C-453A-9C85-62C3680460A2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B3384-7F9D-4B91-BBD4-58C57E50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6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2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2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9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4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B3384-7F9D-4B91-BBD4-58C57E50AD7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0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4F93-C31F-48A2-A6AD-5598D0766998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E167-8B20-4E16-953A-EEFC3AFFA306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3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5B97-36A2-4493-B7E6-6520058627CE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FBA4-2CCD-44C5-B7CE-FEC8C5637421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B254-C9F9-402C-992D-80A36F5D537A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DE11-9C1A-496C-9A09-8E0DF8AF860B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7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1DB8-CC8E-4DAD-945B-6B06279F45AE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610A-561C-4A20-B203-A43878CF4CAE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7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B30-BDC3-4E97-87B1-769128B5A095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B1EF8C-1613-49B8-9737-2698BEF25E12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9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E08-5CF2-4ABE-A963-547738797795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625EEE-2DB8-4A50-B041-301E3356CDF7}" type="datetime1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ACM </a:t>
            </a:r>
            <a:r>
              <a:rPr lang="zh-CN" altLang="en-US"/>
              <a:t>高精度计算 </a:t>
            </a:r>
            <a:r>
              <a:rPr lang="en-US" altLang="zh-CN"/>
              <a:t>C-force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709706-8793-46BE-A639-5BBA75872E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24750" y="2324100"/>
            <a:ext cx="3962400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高精度计算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小</a:t>
            </a:r>
            <a:r>
              <a:rPr lang="en-US" altLang="zh-CN" dirty="0"/>
              <a:t>C</a:t>
            </a:r>
            <a:r>
              <a:rPr lang="zh-CN" altLang="en-US" dirty="0"/>
              <a:t>同学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04</a:t>
            </a:r>
            <a:r>
              <a:rPr lang="zh-CN" altLang="en-US" dirty="0"/>
              <a:t>月</a:t>
            </a:r>
            <a:r>
              <a:rPr lang="en-US" altLang="zh-CN" dirty="0"/>
              <a:t>04</a:t>
            </a:r>
            <a:r>
              <a:rPr lang="zh-CN" altLang="en-US" dirty="0"/>
              <a:t>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057650"/>
            <a:ext cx="1257300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778286" y="725214"/>
            <a:ext cx="10635428" cy="55179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以上是大数的压位存储的原理，至于代码实现其实非常容易。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只需要在之前代码的基础之上，把求和之后取模的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BASE</a:t>
            </a:r>
            <a:r>
              <a:rPr lang="zh-CN" altLang="en-US" sz="2400" dirty="0">
                <a:latin typeface="+mn-ea"/>
              </a:rPr>
              <a:t>变量（或者是最开始写的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mod</a:t>
            </a:r>
            <a:r>
              <a:rPr lang="zh-CN" altLang="en-US" sz="2400" dirty="0">
                <a:latin typeface="+mn-ea"/>
              </a:rPr>
              <a:t>变量）的值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从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调整为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10^m</a:t>
            </a:r>
            <a:r>
              <a:rPr lang="zh-CN" altLang="en-US" sz="2400" dirty="0">
                <a:latin typeface="+mn-ea"/>
              </a:rPr>
              <a:t>就可以了。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例如：以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位存储的方式计算</a:t>
            </a:r>
            <a:r>
              <a:rPr lang="en-US" altLang="zh-CN" sz="2400" dirty="0">
                <a:latin typeface="+mn-ea"/>
              </a:rPr>
              <a:t>12345+67890=?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数组</a:t>
            </a:r>
            <a:r>
              <a:rPr lang="en-US" altLang="zh-CN" sz="2400" dirty="0">
                <a:latin typeface="+mn-ea"/>
              </a:rPr>
              <a:t>a[2]={2345,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000</a:t>
            </a:r>
            <a:r>
              <a:rPr lang="en-US" altLang="zh-CN" sz="2400" dirty="0">
                <a:latin typeface="+mn-ea"/>
              </a:rPr>
              <a:t>1}</a:t>
            </a:r>
            <a:r>
              <a:rPr lang="zh-CN" altLang="en-US" sz="2400" dirty="0">
                <a:latin typeface="+mn-ea"/>
              </a:rPr>
              <a:t>，数组</a:t>
            </a:r>
            <a:r>
              <a:rPr lang="en-US" altLang="zh-CN" sz="2400" dirty="0">
                <a:latin typeface="+mn-ea"/>
              </a:rPr>
              <a:t>b[2]={7890,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000</a:t>
            </a:r>
            <a:r>
              <a:rPr lang="en-US" altLang="zh-CN" sz="2400" dirty="0">
                <a:latin typeface="+mn-ea"/>
              </a:rPr>
              <a:t>6}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首先对“个位”进行运算，</a:t>
            </a:r>
            <a:r>
              <a:rPr lang="en-US" altLang="zh-CN" sz="2400" dirty="0">
                <a:latin typeface="+mn-ea"/>
              </a:rPr>
              <a:t>2345+7890=10235</a:t>
            </a:r>
            <a:r>
              <a:rPr lang="zh-CN" altLang="en-US" sz="2400" dirty="0">
                <a:latin typeface="+mn-ea"/>
              </a:rPr>
              <a:t>，将得到的结果对</a:t>
            </a:r>
            <a:r>
              <a:rPr lang="en-US" altLang="zh-CN" sz="2400" dirty="0">
                <a:latin typeface="+mn-ea"/>
              </a:rPr>
              <a:t>10000</a:t>
            </a:r>
            <a:r>
              <a:rPr lang="zh-CN" altLang="en-US" sz="2400" dirty="0">
                <a:latin typeface="+mn-ea"/>
              </a:rPr>
              <a:t>取模（之前是对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取模），得到</a:t>
            </a:r>
            <a:r>
              <a:rPr lang="en-US" altLang="zh-CN" sz="2400" dirty="0">
                <a:latin typeface="+mn-ea"/>
              </a:rPr>
              <a:t>235</a:t>
            </a:r>
            <a:r>
              <a:rPr lang="zh-CN" altLang="en-US" sz="2400" dirty="0">
                <a:latin typeface="+mn-ea"/>
              </a:rPr>
              <a:t>，存在</a:t>
            </a:r>
            <a:r>
              <a:rPr lang="en-US" altLang="zh-CN" sz="2400" dirty="0">
                <a:latin typeface="+mn-ea"/>
              </a:rPr>
              <a:t>c[0]</a:t>
            </a:r>
            <a:r>
              <a:rPr lang="zh-CN" altLang="en-US" sz="2400" dirty="0">
                <a:latin typeface="+mn-ea"/>
              </a:rPr>
              <a:t>的位置。然后向高位进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，计算</a:t>
            </a:r>
            <a:r>
              <a:rPr lang="en-US" altLang="zh-CN" sz="2400" dirty="0">
                <a:latin typeface="+mn-ea"/>
              </a:rPr>
              <a:t>1+6+1=8</a:t>
            </a:r>
            <a:r>
              <a:rPr lang="zh-CN" altLang="en-US" sz="2400" dirty="0">
                <a:latin typeface="+mn-ea"/>
              </a:rPr>
              <a:t>，存在</a:t>
            </a:r>
            <a:r>
              <a:rPr lang="en-US" altLang="zh-CN" sz="2400" dirty="0">
                <a:latin typeface="+mn-ea"/>
              </a:rPr>
              <a:t>c[1]</a:t>
            </a:r>
            <a:r>
              <a:rPr lang="zh-CN" altLang="en-US" sz="2400" dirty="0">
                <a:latin typeface="+mn-ea"/>
              </a:rPr>
              <a:t>的位置。最终结果：数组</a:t>
            </a:r>
            <a:r>
              <a:rPr lang="en-US" altLang="zh-CN" sz="2400" dirty="0">
                <a:latin typeface="+mn-ea"/>
              </a:rPr>
              <a:t>c[2]={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>
                <a:latin typeface="+mn-ea"/>
              </a:rPr>
              <a:t>235,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000</a:t>
            </a:r>
            <a:r>
              <a:rPr lang="en-US" altLang="zh-CN" sz="2400" dirty="0">
                <a:latin typeface="+mn-ea"/>
              </a:rPr>
              <a:t>8}</a:t>
            </a:r>
            <a:r>
              <a:rPr lang="zh-CN" altLang="en-US" sz="2400" dirty="0">
                <a:latin typeface="+mn-ea"/>
              </a:rPr>
              <a:t>，所以答案是</a:t>
            </a:r>
            <a:r>
              <a:rPr lang="en-US" altLang="zh-CN" sz="2400" dirty="0">
                <a:latin typeface="+mn-ea"/>
              </a:rPr>
              <a:t>80235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在压位的情况下需要特别注意补零的问题。（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%04d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输出）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4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848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4. </a:t>
            </a:r>
            <a:r>
              <a:rPr lang="zh-CN" altLang="en-US" sz="4800" b="1" cap="none" dirty="0"/>
              <a:t>大数的输入和输出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如果要使用大数的话，就不能直接用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scanf</a:t>
            </a:r>
            <a:r>
              <a:rPr lang="en-US" altLang="zh-CN" sz="2400" cap="none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printf</a:t>
            </a:r>
            <a:r>
              <a:rPr lang="zh-CN" altLang="en-US" sz="2400" cap="none" dirty="0">
                <a:latin typeface="+mn-ea"/>
              </a:rPr>
              <a:t>或者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cin</a:t>
            </a:r>
            <a:r>
              <a:rPr lang="en-US" altLang="zh-CN" sz="2400" cap="none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cout</a:t>
            </a:r>
            <a:r>
              <a:rPr lang="zh-CN" altLang="en-US" sz="2400" cap="none" dirty="0">
                <a:latin typeface="+mn-ea"/>
              </a:rPr>
              <a:t>来进行输入输出了。我们需要自己来编写输入输出函数。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首先可以明确的是，大数要以字符串的形式来输入输出，那我们可以写一个字符串转大数的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str2num()</a:t>
            </a:r>
            <a:r>
              <a:rPr lang="zh-CN" altLang="en-US" sz="2400" cap="none" dirty="0">
                <a:latin typeface="+mn-ea"/>
              </a:rPr>
              <a:t>函数，以及大数输出的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output()</a:t>
            </a:r>
            <a:r>
              <a:rPr lang="zh-CN" altLang="en-US" sz="2400" cap="none" dirty="0">
                <a:latin typeface="+mn-ea"/>
              </a:rPr>
              <a:t>函数。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solidFill>
                  <a:srgbClr val="C00000"/>
                </a:solidFill>
                <a:latin typeface="+mn-ea"/>
              </a:rPr>
              <a:t>注意：大数的倒序存储和倒序输出。</a:t>
            </a:r>
          </a:p>
        </p:txBody>
      </p:sp>
    </p:spTree>
    <p:extLst>
      <p:ext uri="{BB962C8B-B14F-4D97-AF65-F5344CB8AC3E}">
        <p14:creationId xmlns:p14="http://schemas.microsoft.com/office/powerpoint/2010/main" val="310795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517152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2-a】</a:t>
            </a:r>
            <a:r>
              <a:rPr lang="zh-CN" altLang="en-US" sz="2400" cap="none" dirty="0">
                <a:latin typeface="+mn-ea"/>
              </a:rPr>
              <a:t>字符串转大数函数</a:t>
            </a:r>
            <a:r>
              <a:rPr lang="en-US" altLang="zh-CN" sz="2400" cap="none" dirty="0">
                <a:latin typeface="+mn-ea"/>
              </a:rPr>
              <a:t>Ⅰ</a:t>
            </a:r>
            <a:r>
              <a:rPr lang="zh-CN" altLang="en-US" sz="2400" cap="none" dirty="0">
                <a:latin typeface="+mn-ea"/>
              </a:rPr>
              <a:t>。（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位存储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zh-CN" altLang="en-US" sz="2400" cap="none" dirty="0">
                <a:latin typeface="+mn-ea"/>
              </a:rPr>
              <a:t>数组）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2-b】</a:t>
            </a:r>
            <a:r>
              <a:rPr lang="zh-CN" altLang="en-US" sz="2400" cap="none" dirty="0">
                <a:latin typeface="+mn-ea"/>
              </a:rPr>
              <a:t>大数的输出函数</a:t>
            </a:r>
            <a:r>
              <a:rPr lang="en-US" altLang="zh-CN" sz="2400" cap="none" dirty="0">
                <a:latin typeface="+mn-ea"/>
              </a:rPr>
              <a:t>Ⅰ</a:t>
            </a:r>
            <a:r>
              <a:rPr lang="zh-CN" altLang="en-US" sz="2400" cap="none" dirty="0">
                <a:latin typeface="+mn-ea"/>
              </a:rPr>
              <a:t>。（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位存储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zh-CN" altLang="en-US" sz="2400" cap="none" dirty="0">
                <a:latin typeface="+mn-ea"/>
              </a:rPr>
              <a:t>数组）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275" y="1542874"/>
            <a:ext cx="10038029" cy="22131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4375" y="246860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注意倒序存储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674375" y="1868568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字符串的长度就是大数的长度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86" y="4680441"/>
            <a:ext cx="10009318" cy="97155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49759" y="498155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这真没啥可说的</a:t>
            </a:r>
          </a:p>
        </p:txBody>
      </p:sp>
    </p:spTree>
    <p:extLst>
      <p:ext uri="{BB962C8B-B14F-4D97-AF65-F5344CB8AC3E}">
        <p14:creationId xmlns:p14="http://schemas.microsoft.com/office/powerpoint/2010/main" val="167329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压位存储大数的输入输出原理：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输入字符串：“</a:t>
            </a:r>
            <a:r>
              <a:rPr lang="en-US" altLang="zh-CN" sz="2400" dirty="0">
                <a:latin typeface="+mn-ea"/>
              </a:rPr>
              <a:t>1234567890</a:t>
            </a:r>
            <a:r>
              <a:rPr lang="zh-CN" altLang="en-US" sz="2400" dirty="0">
                <a:latin typeface="+mn-ea"/>
              </a:rPr>
              <a:t>”（从字符串的最后一位开始压位存储）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数组中的存储形式：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输出字符串：“</a:t>
            </a:r>
            <a:r>
              <a:rPr lang="en-US" altLang="zh-CN" sz="2400" dirty="0">
                <a:latin typeface="+mn-ea"/>
              </a:rPr>
              <a:t>12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>
                <a:latin typeface="+mn-ea"/>
              </a:rPr>
              <a:t>3456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>
                <a:latin typeface="+mn-ea"/>
              </a:rPr>
              <a:t>7890</a:t>
            </a:r>
            <a:r>
              <a:rPr lang="zh-CN" altLang="en-US" sz="2400" dirty="0">
                <a:latin typeface="+mn-ea"/>
              </a:rPr>
              <a:t>”（从最高位开始逐个输出）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注意：输出时最高位去除前导零，中间位补充占位零。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70440"/>
              </p:ext>
            </p:extLst>
          </p:nvPr>
        </p:nvGraphicFramePr>
        <p:xfrm>
          <a:off x="3791735" y="2537461"/>
          <a:ext cx="5468544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7890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3456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4187458" y="1873250"/>
            <a:ext cx="67505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05200" y="1873250"/>
            <a:ext cx="59055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105150" y="1873250"/>
            <a:ext cx="330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317236" y="1879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624979" y="1879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062501" y="18794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032494" y="2977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935288" y="29669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838082" y="2977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015251" y="4020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447014" y="4009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089702" y="4020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765300" y="1968520"/>
            <a:ext cx="0" cy="466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765300" y="3035768"/>
            <a:ext cx="0" cy="4669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2-c】</a:t>
            </a:r>
            <a:r>
              <a:rPr lang="zh-CN" altLang="en-US" sz="2400" cap="none" dirty="0">
                <a:latin typeface="+mn-ea"/>
              </a:rPr>
              <a:t>字符串转大数函数</a:t>
            </a:r>
            <a:r>
              <a:rPr lang="en-US" altLang="zh-CN" sz="2400" cap="none" dirty="0">
                <a:latin typeface="+mn-ea"/>
              </a:rPr>
              <a:t>Ⅱ</a:t>
            </a:r>
            <a:r>
              <a:rPr lang="zh-CN" altLang="en-US" sz="2400" cap="none" dirty="0">
                <a:latin typeface="+mn-ea"/>
              </a:rPr>
              <a:t>。（压位存储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400" cap="none" dirty="0">
                <a:latin typeface="+mn-ea"/>
              </a:rPr>
              <a:t>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9" y="1430337"/>
            <a:ext cx="10301542" cy="39544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77166" y="2620126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每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en-US" dirty="0">
                <a:solidFill>
                  <a:srgbClr val="FFFF00"/>
                </a:solidFill>
              </a:rPr>
              <a:t>位倒序存储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977166" y="1696757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压位的长度为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en-US" dirty="0">
                <a:solidFill>
                  <a:srgbClr val="FFFF00"/>
                </a:solidFill>
              </a:rPr>
              <a:t>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77165" y="354077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if</a:t>
            </a:r>
            <a:r>
              <a:rPr lang="zh-CN" altLang="en-US" dirty="0">
                <a:solidFill>
                  <a:srgbClr val="FFFF00"/>
                </a:solidFill>
              </a:rPr>
              <a:t>语句防止越界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77165" y="294074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缓存计算结果</a:t>
            </a:r>
          </a:p>
        </p:txBody>
      </p:sp>
    </p:spTree>
    <p:extLst>
      <p:ext uri="{BB962C8B-B14F-4D97-AF65-F5344CB8AC3E}">
        <p14:creationId xmlns:p14="http://schemas.microsoft.com/office/powerpoint/2010/main" val="301394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代码</a:t>
            </a:r>
            <a:r>
              <a:rPr lang="en-US" altLang="zh-CN" sz="2400" dirty="0">
                <a:latin typeface="+mn-ea"/>
              </a:rPr>
              <a:t>2-d】</a:t>
            </a:r>
            <a:r>
              <a:rPr lang="zh-CN" altLang="en-US" sz="2400" dirty="0">
                <a:latin typeface="+mn-ea"/>
              </a:rPr>
              <a:t>大数的输出函数</a:t>
            </a:r>
            <a:r>
              <a:rPr lang="en-US" altLang="zh-CN" sz="2400" dirty="0">
                <a:latin typeface="+mn-ea"/>
              </a:rPr>
              <a:t>Ⅱ</a:t>
            </a:r>
            <a:r>
              <a:rPr lang="zh-CN" altLang="en-US" sz="2400" dirty="0">
                <a:latin typeface="+mn-ea"/>
              </a:rPr>
              <a:t>。（压位存储</a:t>
            </a:r>
            <a:r>
              <a:rPr lang="en-US" altLang="zh-CN" sz="2400" dirty="0">
                <a:latin typeface="+mn-ea"/>
              </a:rPr>
              <a:t>+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如果大数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的长度为零，直接输出零。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然后输出大数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的最高位，不能补充前导零。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接下来从高到低循环输出大数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的其他位，用“</a:t>
            </a:r>
            <a:r>
              <a:rPr lang="en-US" altLang="zh-CN" sz="2400" dirty="0">
                <a:latin typeface="+mn-ea"/>
              </a:rPr>
              <a:t>%04d</a:t>
            </a:r>
            <a:r>
              <a:rPr lang="zh-CN" altLang="en-US" sz="2400" dirty="0">
                <a:latin typeface="+mn-ea"/>
              </a:rPr>
              <a:t>”补充占位零。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8" y="1615965"/>
            <a:ext cx="10041744" cy="21742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900965" y="281922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中间位必须补零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00965" y="1924294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长度为</a:t>
            </a:r>
            <a:r>
              <a:rPr lang="en-US" altLang="zh-CN" dirty="0">
                <a:solidFill>
                  <a:srgbClr val="FFFF00"/>
                </a:solidFill>
              </a:rPr>
              <a:t>0</a:t>
            </a:r>
            <a:r>
              <a:rPr lang="zh-CN" altLang="en-US" dirty="0">
                <a:solidFill>
                  <a:srgbClr val="FFFF00"/>
                </a:solidFill>
              </a:rPr>
              <a:t>的特判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00965" y="2236719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最高位不补零</a:t>
            </a:r>
          </a:p>
        </p:txBody>
      </p:sp>
    </p:spTree>
    <p:extLst>
      <p:ext uri="{BB962C8B-B14F-4D97-AF65-F5344CB8AC3E}">
        <p14:creationId xmlns:p14="http://schemas.microsoft.com/office/powerpoint/2010/main" val="366792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54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思考几个小问题：</a:t>
            </a:r>
            <a:endParaRPr lang="en-US" altLang="zh-CN" sz="40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63801"/>
            <a:ext cx="9905998" cy="32766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高精度计算的原理是什么？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大整数的输入和输出是如何实现的？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大整数压位时需要注意的问题有哪些？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如何通过列竖式的方法实现高精度乘法？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如何对负数进行高精度计算？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90" y="3177201"/>
            <a:ext cx="3882390" cy="28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9918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154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5. </a:t>
            </a:r>
            <a:r>
              <a:rPr lang="zh-CN" altLang="en-US" sz="4800" b="1" cap="none" dirty="0"/>
              <a:t>高精度乘法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能否类比高精度加法，通过列竖式的方法，实现高精度乘法呢？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先看一个多位乘一位的例子“</a:t>
            </a:r>
            <a:r>
              <a:rPr lang="en-US" altLang="zh-CN" sz="2400" cap="none" dirty="0">
                <a:latin typeface="+mn-ea"/>
              </a:rPr>
              <a:t>235x7=1645</a:t>
            </a:r>
            <a:r>
              <a:rPr lang="zh-CN" altLang="en-US" sz="2400" cap="none" dirty="0">
                <a:latin typeface="+mn-ea"/>
              </a:rPr>
              <a:t>”。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首先计算个位数字，</a:t>
            </a:r>
            <a:r>
              <a:rPr lang="en-US" altLang="zh-CN" sz="2400" cap="none" dirty="0">
                <a:latin typeface="+mn-ea"/>
              </a:rPr>
              <a:t>5x7=35</a:t>
            </a:r>
            <a:r>
              <a:rPr lang="zh-CN" altLang="en-US" sz="2400" cap="none" dirty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5</a:t>
            </a:r>
            <a:r>
              <a:rPr lang="zh-CN" altLang="en-US" sz="2400" cap="none" dirty="0">
                <a:latin typeface="+mn-ea"/>
              </a:rPr>
              <a:t>写在个位，向前进</a:t>
            </a:r>
            <a:r>
              <a:rPr lang="en-US" altLang="zh-CN" sz="2400" cap="none" dirty="0">
                <a:latin typeface="+mn-ea"/>
              </a:rPr>
              <a:t>3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然后计算十位数字，</a:t>
            </a:r>
            <a:r>
              <a:rPr lang="en-US" altLang="zh-CN" sz="2400" cap="none" dirty="0">
                <a:latin typeface="+mn-ea"/>
              </a:rPr>
              <a:t>3x7+3=24</a:t>
            </a:r>
            <a:r>
              <a:rPr lang="zh-CN" altLang="en-US" sz="2400" cap="none" dirty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4</a:t>
            </a:r>
            <a:r>
              <a:rPr lang="zh-CN" altLang="en-US" sz="2400" cap="none" dirty="0">
                <a:latin typeface="+mn-ea"/>
              </a:rPr>
              <a:t>写在十位，向前进</a:t>
            </a:r>
            <a:r>
              <a:rPr lang="en-US" altLang="zh-CN" sz="2400" cap="none" dirty="0">
                <a:latin typeface="+mn-ea"/>
              </a:rPr>
              <a:t>2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然后计算百位数字，</a:t>
            </a:r>
            <a:r>
              <a:rPr lang="en-US" altLang="zh-CN" sz="2400" cap="none" dirty="0">
                <a:latin typeface="+mn-ea"/>
              </a:rPr>
              <a:t>2x7+2=16</a:t>
            </a:r>
            <a:r>
              <a:rPr lang="zh-CN" altLang="en-US" sz="2400" cap="none" dirty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6</a:t>
            </a:r>
            <a:r>
              <a:rPr lang="zh-CN" altLang="en-US" sz="2400" cap="none" dirty="0">
                <a:latin typeface="+mn-ea"/>
              </a:rPr>
              <a:t>写在百位，向前进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最后在千位数字补充进位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776"/>
              </p:ext>
            </p:extLst>
          </p:nvPr>
        </p:nvGraphicFramePr>
        <p:xfrm>
          <a:off x="9511704" y="319870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5322"/>
              </p:ext>
            </p:extLst>
          </p:nvPr>
        </p:nvGraphicFramePr>
        <p:xfrm>
          <a:off x="9507304" y="386896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82455" y="4477302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82455" y="38927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00472"/>
              </p:ext>
            </p:extLst>
          </p:nvPr>
        </p:nvGraphicFramePr>
        <p:xfrm>
          <a:off x="9507304" y="460965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41697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/>
              <a:t>【</a:t>
            </a:r>
            <a:r>
              <a:rPr lang="zh-CN" altLang="en-US" sz="2400"/>
              <a:t>代码</a:t>
            </a:r>
            <a:r>
              <a:rPr lang="en-US" altLang="zh-CN" sz="2400"/>
              <a:t>3-a】</a:t>
            </a:r>
            <a:r>
              <a:rPr lang="zh-CN" altLang="en-US" sz="2400"/>
              <a:t>多位乘一位的高精度乘法。</a:t>
            </a: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/>
              <a:t>代码基本与高精度加法一致，只需要把加号改成乘号就可以了。</a:t>
            </a:r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68311" y="1557745"/>
            <a:ext cx="9855378" cy="323703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03086" y="253498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与高精度加法类似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703086" y="2838991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求和取模（这里的</a:t>
            </a:r>
            <a:r>
              <a:rPr lang="en-US" altLang="zh-CN" dirty="0">
                <a:solidFill>
                  <a:srgbClr val="FFFF00"/>
                </a:solidFill>
              </a:rPr>
              <a:t>mod</a:t>
            </a:r>
            <a:r>
              <a:rPr lang="zh-CN" altLang="en-US" dirty="0">
                <a:solidFill>
                  <a:srgbClr val="FFFF00"/>
                </a:solidFill>
              </a:rPr>
              <a:t>是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703086" y="313677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处理进位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703086" y="3799243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最高位计算完成之后可能进位</a:t>
            </a:r>
          </a:p>
        </p:txBody>
      </p:sp>
    </p:spTree>
    <p:extLst>
      <p:ext uri="{BB962C8B-B14F-4D97-AF65-F5344CB8AC3E}">
        <p14:creationId xmlns:p14="http://schemas.microsoft.com/office/powerpoint/2010/main" val="323035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接下来看一个多位乘多位的例子“</a:t>
            </a:r>
            <a:r>
              <a:rPr lang="en-US" altLang="zh-CN" sz="2400" dirty="0">
                <a:latin typeface="+mn-ea"/>
              </a:rPr>
              <a:t>284x37=10508</a:t>
            </a:r>
            <a:r>
              <a:rPr lang="zh-CN" altLang="en-US" sz="2400" dirty="0">
                <a:latin typeface="+mn-ea"/>
              </a:rPr>
              <a:t>”。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首先计算</a:t>
            </a:r>
            <a:r>
              <a:rPr lang="en-US" altLang="zh-CN" sz="2400" dirty="0">
                <a:latin typeface="+mn-ea"/>
              </a:rPr>
              <a:t>284x7=1988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然后计算</a:t>
            </a:r>
            <a:r>
              <a:rPr lang="en-US" altLang="zh-CN" sz="2400" dirty="0">
                <a:latin typeface="+mn-ea"/>
              </a:rPr>
              <a:t>284x3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(0)</a:t>
            </a:r>
            <a:r>
              <a:rPr lang="en-US" altLang="zh-CN" sz="2400" dirty="0">
                <a:latin typeface="+mn-ea"/>
              </a:rPr>
              <a:t>=852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(0)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注意要给末尾零留出位置，否则会算错，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最后计算</a:t>
            </a:r>
            <a:r>
              <a:rPr lang="en-US" altLang="zh-CN" sz="2400" dirty="0">
                <a:latin typeface="+mn-ea"/>
              </a:rPr>
              <a:t>1988+852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0</a:t>
            </a:r>
            <a:r>
              <a:rPr lang="en-US" altLang="zh-CN" sz="2400" dirty="0">
                <a:latin typeface="+mn-ea"/>
              </a:rPr>
              <a:t>=10508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总共进行了</a:t>
            </a:r>
            <a:r>
              <a:rPr lang="en-US" altLang="zh-CN" sz="2400" dirty="0">
                <a:latin typeface="+mn-ea"/>
              </a:rPr>
              <a:t>2x3=6</a:t>
            </a:r>
            <a:r>
              <a:rPr lang="zh-CN" altLang="en-US" sz="2400" dirty="0">
                <a:latin typeface="+mn-ea"/>
              </a:rPr>
              <a:t>次乘法运算，因此高精度乘法要通过两层循环来实现。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最后一步的加法也可以在乘法运算的过程中实现。</a:t>
            </a:r>
            <a:endParaRPr lang="en-US" altLang="zh-CN" sz="2400" dirty="0">
              <a:latin typeface="+mn-ea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3157"/>
              </p:ext>
            </p:extLst>
          </p:nvPr>
        </p:nvGraphicFramePr>
        <p:xfrm>
          <a:off x="8977106" y="89763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6432"/>
              </p:ext>
            </p:extLst>
          </p:nvPr>
        </p:nvGraphicFramePr>
        <p:xfrm>
          <a:off x="8972706" y="156789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7725103" y="2176232"/>
            <a:ext cx="315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547857" y="1591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25781"/>
              </p:ext>
            </p:extLst>
          </p:nvPr>
        </p:nvGraphicFramePr>
        <p:xfrm>
          <a:off x="8071946" y="2308580"/>
          <a:ext cx="275737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89710"/>
              </p:ext>
            </p:extLst>
          </p:nvPr>
        </p:nvGraphicFramePr>
        <p:xfrm>
          <a:off x="8071946" y="2918455"/>
          <a:ext cx="275737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7725102" y="3542576"/>
            <a:ext cx="315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96558"/>
              </p:ext>
            </p:extLst>
          </p:nvPr>
        </p:nvGraphicFramePr>
        <p:xfrm>
          <a:off x="8071946" y="3713176"/>
          <a:ext cx="275737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05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A+B Problem</a:t>
            </a:r>
            <a:endParaRPr lang="zh-CN" altLang="en-US" sz="4800" b="1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1939159"/>
            <a:ext cx="10635428" cy="3852042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例题</a:t>
            </a:r>
            <a:r>
              <a:rPr lang="en-US" altLang="zh-CN" sz="2400" cap="none" dirty="0">
                <a:latin typeface="+mn-ea"/>
              </a:rPr>
              <a:t>】</a:t>
            </a:r>
            <a:r>
              <a:rPr lang="zh-CN" altLang="en-US" sz="2400" cap="none" dirty="0">
                <a:latin typeface="+mn-ea"/>
              </a:rPr>
              <a:t>输入两个大整数</a:t>
            </a:r>
            <a:r>
              <a:rPr lang="en-US" altLang="zh-CN" sz="2400" cap="none" dirty="0">
                <a:latin typeface="+mn-ea"/>
              </a:rPr>
              <a:t>A</a:t>
            </a:r>
            <a:r>
              <a:rPr lang="zh-CN" altLang="en-US" sz="2400" cap="none" dirty="0">
                <a:latin typeface="+mn-ea"/>
              </a:rPr>
              <a:t>和</a:t>
            </a:r>
            <a:r>
              <a:rPr lang="en-US" altLang="zh-CN" sz="2400" cap="none" dirty="0">
                <a:latin typeface="+mn-ea"/>
              </a:rPr>
              <a:t>B</a:t>
            </a:r>
            <a:r>
              <a:rPr lang="zh-CN" altLang="en-US" sz="2400" cap="none" dirty="0">
                <a:latin typeface="+mn-ea"/>
              </a:rPr>
              <a:t>，输出</a:t>
            </a:r>
            <a:r>
              <a:rPr lang="en-US" altLang="zh-CN" sz="2400" cap="none" dirty="0">
                <a:latin typeface="+mn-ea"/>
              </a:rPr>
              <a:t>A+B</a:t>
            </a:r>
            <a:r>
              <a:rPr lang="zh-CN" altLang="en-US" sz="2400" cap="none" dirty="0">
                <a:latin typeface="+mn-ea"/>
              </a:rPr>
              <a:t>的值。（</a:t>
            </a:r>
            <a:r>
              <a:rPr lang="en-US" altLang="zh-CN" sz="2400" cap="none" dirty="0">
                <a:latin typeface="+mn-ea"/>
              </a:rPr>
              <a:t>0&lt;A,B&lt;10^100000</a:t>
            </a:r>
            <a:r>
              <a:rPr lang="zh-CN" altLang="en-US" sz="2400" cap="none" dirty="0">
                <a:latin typeface="+mn-ea"/>
              </a:rPr>
              <a:t>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Input: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1415926535897932384626433832 2158462039472866932175806468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Output: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3574388575370799316802240300</a:t>
            </a:r>
            <a:endParaRPr lang="zh-CN" altLang="en-US" sz="2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61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/>
              <a:t>【</a:t>
            </a:r>
            <a:r>
              <a:rPr lang="zh-CN" altLang="en-US" sz="2400" cap="none" dirty="0"/>
              <a:t>代码</a:t>
            </a:r>
            <a:r>
              <a:rPr lang="en-US" altLang="zh-CN" sz="2400" cap="none" dirty="0"/>
              <a:t>3-b】</a:t>
            </a:r>
            <a:r>
              <a:rPr lang="zh-CN" altLang="en-US" sz="2400" cap="none" dirty="0"/>
              <a:t>多位乘多位的高精度乘法。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735" y="1523382"/>
            <a:ext cx="10784530" cy="411784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99391" y="2777683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多位乘一位的内层循环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99391" y="3096223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计算时直接与原先结果相加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99391" y="3414000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要求初始化</a:t>
            </a:r>
            <a:r>
              <a:rPr lang="en-US" altLang="zh-CN" dirty="0">
                <a:solidFill>
                  <a:srgbClr val="FF0000"/>
                </a:solidFill>
              </a:rPr>
              <a:t>c[]</a:t>
            </a:r>
            <a:r>
              <a:rPr lang="zh-CN" altLang="en-US" dirty="0">
                <a:solidFill>
                  <a:srgbClr val="FF0000"/>
                </a:solidFill>
              </a:rPr>
              <a:t>数组为零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06143" y="466906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去除前导零（长度减少）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99390" y="2127089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这里先把长度设为最大值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06143" y="498684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例如 </a:t>
            </a:r>
            <a:r>
              <a:rPr lang="en-US" altLang="zh-CN" dirty="0">
                <a:solidFill>
                  <a:srgbClr val="FF0000"/>
                </a:solidFill>
              </a:rPr>
              <a:t>12345x0=00000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6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/>
              <a:t>【</a:t>
            </a:r>
            <a:r>
              <a:rPr lang="zh-CN" altLang="en-US" sz="2400" cap="none" dirty="0"/>
              <a:t>代码</a:t>
            </a:r>
            <a:r>
              <a:rPr lang="en-US" altLang="zh-CN" sz="2400" cap="none" dirty="0"/>
              <a:t>3-c】</a:t>
            </a:r>
            <a:r>
              <a:rPr lang="zh-CN" altLang="en-US" sz="2400" cap="none" dirty="0"/>
              <a:t>大数乘法的结构体实现。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36" y="1428750"/>
            <a:ext cx="10863729" cy="4197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99391" y="228440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这里先把长度设为最大值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406143" y="3821385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这里的</a:t>
            </a:r>
            <a:r>
              <a:rPr lang="en-US" altLang="zh-CN" dirty="0">
                <a:solidFill>
                  <a:srgbClr val="FFFF00"/>
                </a:solidFill>
              </a:rPr>
              <a:t>BASE</a:t>
            </a:r>
            <a:r>
              <a:rPr lang="zh-CN" altLang="en-US" dirty="0">
                <a:solidFill>
                  <a:srgbClr val="FFFF00"/>
                </a:solidFill>
              </a:rPr>
              <a:t>仍然是压位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06143" y="4669064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去除前导零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406143" y="1985578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初始化计算结果为零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06143" y="4115237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en-US" altLang="zh-CN" dirty="0">
                <a:solidFill>
                  <a:srgbClr val="FF0000"/>
                </a:solidFill>
              </a:rPr>
              <a:t>BASE</a:t>
            </a:r>
            <a:r>
              <a:rPr lang="zh-CN" altLang="en-US" dirty="0">
                <a:solidFill>
                  <a:srgbClr val="FF0000"/>
                </a:solidFill>
              </a:rPr>
              <a:t>太大会导致溢出（</a:t>
            </a:r>
            <a:r>
              <a:rPr lang="en-US" altLang="zh-CN" dirty="0">
                <a:solidFill>
                  <a:srgbClr val="FF0000"/>
                </a:solidFill>
              </a:rPr>
              <a:t>1e+4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1187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6. </a:t>
            </a:r>
            <a:r>
              <a:rPr lang="zh-CN" altLang="en-US" sz="4800" b="1" cap="none" dirty="0"/>
              <a:t>高精度减法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减法的处理要用到一个“借位”的标记。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例如“</a:t>
            </a:r>
            <a:r>
              <a:rPr lang="en-US" altLang="zh-CN" sz="2400" cap="none" dirty="0">
                <a:latin typeface="+mn-ea"/>
              </a:rPr>
              <a:t>2014-18=1996</a:t>
            </a:r>
            <a:r>
              <a:rPr lang="zh-CN" altLang="en-US" sz="2400" cap="none" dirty="0">
                <a:latin typeface="+mn-ea"/>
              </a:rPr>
              <a:t>”。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首先计算</a:t>
            </a:r>
            <a:r>
              <a:rPr lang="en-US" altLang="zh-CN" sz="2400" cap="none" dirty="0">
                <a:latin typeface="+mn-ea"/>
              </a:rPr>
              <a:t>4-8=-4&lt;0</a:t>
            </a:r>
            <a:r>
              <a:rPr lang="zh-CN" altLang="en-US" sz="2400" cap="none" dirty="0">
                <a:latin typeface="+mn-ea"/>
              </a:rPr>
              <a:t>，从高位借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(0)</a:t>
            </a:r>
            <a:r>
              <a:rPr lang="zh-CN" altLang="en-US" sz="2400" cap="none" dirty="0">
                <a:latin typeface="+mn-ea"/>
              </a:rPr>
              <a:t>，得到</a:t>
            </a:r>
            <a:r>
              <a:rPr lang="en-US" altLang="zh-CN" sz="2400" cap="none" dirty="0">
                <a:latin typeface="+mn-ea"/>
              </a:rPr>
              <a:t>10-4=6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然后计算（</a:t>
            </a:r>
            <a:r>
              <a:rPr lang="en-US" altLang="zh-CN" sz="2400" cap="none" dirty="0">
                <a:latin typeface="+mn-ea"/>
              </a:rPr>
              <a:t>1-1</a:t>
            </a:r>
            <a:r>
              <a:rPr lang="zh-CN" altLang="en-US" sz="2400" cap="none" dirty="0">
                <a:latin typeface="+mn-ea"/>
              </a:rPr>
              <a:t>）</a:t>
            </a:r>
            <a:r>
              <a:rPr lang="en-US" altLang="zh-CN" sz="2400" cap="none" dirty="0">
                <a:latin typeface="+mn-ea"/>
              </a:rPr>
              <a:t>-1=-1</a:t>
            </a:r>
            <a:r>
              <a:rPr lang="zh-CN" altLang="en-US" sz="2400" cap="none" dirty="0">
                <a:latin typeface="+mn-ea"/>
              </a:rPr>
              <a:t>，还要从高位借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，得到</a:t>
            </a:r>
            <a:r>
              <a:rPr lang="en-US" altLang="zh-CN" sz="2400" cap="none" dirty="0">
                <a:latin typeface="+mn-ea"/>
              </a:rPr>
              <a:t>10-1=9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然后计算（</a:t>
            </a:r>
            <a:r>
              <a:rPr lang="en-US" altLang="zh-CN" sz="2400" cap="none" dirty="0">
                <a:latin typeface="+mn-ea"/>
              </a:rPr>
              <a:t>0-1</a:t>
            </a:r>
            <a:r>
              <a:rPr lang="zh-CN" altLang="en-US" sz="2400" cap="none" dirty="0">
                <a:latin typeface="+mn-ea"/>
              </a:rPr>
              <a:t>）</a:t>
            </a:r>
            <a:r>
              <a:rPr lang="en-US" altLang="zh-CN" sz="2400" cap="none" dirty="0">
                <a:latin typeface="+mn-ea"/>
              </a:rPr>
              <a:t>-0=-1</a:t>
            </a:r>
            <a:r>
              <a:rPr lang="zh-CN" altLang="en-US" sz="2400" cap="none" dirty="0">
                <a:latin typeface="+mn-ea"/>
              </a:rPr>
              <a:t>，继续从高位借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，得到</a:t>
            </a:r>
            <a:r>
              <a:rPr lang="en-US" altLang="zh-CN" sz="2400" cap="none" dirty="0">
                <a:latin typeface="+mn-ea"/>
              </a:rPr>
              <a:t>10-1=9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最后计算（</a:t>
            </a:r>
            <a:r>
              <a:rPr lang="en-US" altLang="zh-CN" sz="2400" cap="none" dirty="0">
                <a:latin typeface="+mn-ea"/>
              </a:rPr>
              <a:t>2-1</a:t>
            </a:r>
            <a:r>
              <a:rPr lang="zh-CN" altLang="en-US" sz="2400" cap="none" dirty="0">
                <a:latin typeface="+mn-ea"/>
              </a:rPr>
              <a:t>）</a:t>
            </a:r>
            <a:r>
              <a:rPr lang="en-US" altLang="zh-CN" sz="2400" cap="none" dirty="0">
                <a:latin typeface="+mn-ea"/>
              </a:rPr>
              <a:t>-0=1</a:t>
            </a:r>
            <a:r>
              <a:rPr lang="zh-CN" altLang="en-US" sz="2400" cap="none" dirty="0">
                <a:latin typeface="+mn-ea"/>
              </a:rPr>
              <a:t>，不需要借位，把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写在千位即可。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01935"/>
              </p:ext>
            </p:extLst>
          </p:nvPr>
        </p:nvGraphicFramePr>
        <p:xfrm>
          <a:off x="9511704" y="319870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71948"/>
              </p:ext>
            </p:extLst>
          </p:nvPr>
        </p:nvGraphicFramePr>
        <p:xfrm>
          <a:off x="9507304" y="386896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9082455" y="4477302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82455" y="38927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-</a:t>
            </a:r>
            <a:endParaRPr lang="zh-CN" altLang="en-US" sz="24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111"/>
              </p:ext>
            </p:extLst>
          </p:nvPr>
        </p:nvGraphicFramePr>
        <p:xfrm>
          <a:off x="9507304" y="460965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90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/>
              <a:t>【</a:t>
            </a:r>
            <a:r>
              <a:rPr lang="zh-CN" altLang="en-US" sz="2400" cap="none" dirty="0"/>
              <a:t>代码</a:t>
            </a:r>
            <a:r>
              <a:rPr lang="en-US" altLang="zh-CN" sz="2400" cap="none" dirty="0"/>
              <a:t>4-a】</a:t>
            </a:r>
            <a:r>
              <a:rPr lang="zh-CN" altLang="en-US" sz="2400" cap="none" dirty="0"/>
              <a:t>类比得到高精度减法的代码。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11" y="1620813"/>
            <a:ext cx="10432178" cy="367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89160" y="3444806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这里借来的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其实是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en-US" altLang="zh-CN" dirty="0">
                <a:solidFill>
                  <a:srgbClr val="FFFF00"/>
                </a:solidFill>
              </a:rPr>
              <a:t>BASE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89160" y="3748810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如果差小于零就要借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89160" y="435681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去除前导零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89160" y="2200407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类比之前的代码</a:t>
            </a:r>
          </a:p>
        </p:txBody>
      </p:sp>
    </p:spTree>
    <p:extLst>
      <p:ext uri="{BB962C8B-B14F-4D97-AF65-F5344CB8AC3E}">
        <p14:creationId xmlns:p14="http://schemas.microsoft.com/office/powerpoint/2010/main" val="247393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但是目前实现的高精度减法，无法处理一些更复杂的情况：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latin typeface="+mn-ea"/>
              </a:rPr>
              <a:t>例如“</a:t>
            </a:r>
            <a:r>
              <a:rPr lang="en-US" altLang="zh-CN" sz="2200" dirty="0">
                <a:latin typeface="+mn-ea"/>
              </a:rPr>
              <a:t>3-5=-2</a:t>
            </a:r>
            <a:r>
              <a:rPr lang="zh-CN" altLang="en-US" sz="2200" dirty="0">
                <a:latin typeface="+mn-ea"/>
              </a:rPr>
              <a:t>”，或者“</a:t>
            </a:r>
            <a:r>
              <a:rPr lang="en-US" altLang="zh-CN" sz="2200" dirty="0">
                <a:latin typeface="+mn-ea"/>
              </a:rPr>
              <a:t>3+(-5)=-2</a:t>
            </a:r>
            <a:r>
              <a:rPr lang="zh-CN" altLang="en-US" sz="2200" dirty="0">
                <a:latin typeface="+mn-ea"/>
              </a:rPr>
              <a:t>”。</a:t>
            </a:r>
            <a:endParaRPr lang="en-US" altLang="zh-CN" sz="22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latin typeface="+mn-ea"/>
              </a:rPr>
              <a:t>我们需要给</a:t>
            </a:r>
            <a:r>
              <a:rPr lang="en-US" altLang="zh-CN" sz="2200" b="1" dirty="0" err="1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200" dirty="0">
                <a:latin typeface="+mn-ea"/>
              </a:rPr>
              <a:t>增加一个</a:t>
            </a:r>
            <a:r>
              <a:rPr lang="en-US" altLang="zh-CN" sz="2200" b="1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zh-CN" altLang="en-US" sz="2200" dirty="0">
                <a:latin typeface="+mn-ea"/>
              </a:rPr>
              <a:t>型的符号变量</a:t>
            </a:r>
            <a:r>
              <a:rPr lang="en-US" altLang="zh-CN" sz="2200" b="1" dirty="0" err="1">
                <a:solidFill>
                  <a:srgbClr val="C00000"/>
                </a:solidFill>
                <a:latin typeface="+mn-ea"/>
              </a:rPr>
              <a:t>sgn</a:t>
            </a:r>
            <a:r>
              <a:rPr lang="zh-CN" altLang="en-US" sz="2200" dirty="0">
                <a:latin typeface="+mn-ea"/>
              </a:rPr>
              <a:t>。当</a:t>
            </a:r>
            <a:r>
              <a:rPr lang="en-US" altLang="zh-CN" sz="2200" b="1" dirty="0" err="1">
                <a:solidFill>
                  <a:srgbClr val="C00000"/>
                </a:solidFill>
                <a:latin typeface="+mn-ea"/>
              </a:rPr>
              <a:t>sgn</a:t>
            </a:r>
            <a:r>
              <a:rPr lang="en-US" altLang="zh-CN" sz="2200" dirty="0">
                <a:latin typeface="+mn-ea"/>
              </a:rPr>
              <a:t>==-1</a:t>
            </a:r>
            <a:r>
              <a:rPr lang="zh-CN" altLang="en-US" sz="2200" dirty="0">
                <a:latin typeface="+mn-ea"/>
              </a:rPr>
              <a:t>时，表示存储的大数是负整数；当</a:t>
            </a:r>
            <a:r>
              <a:rPr lang="en-US" altLang="zh-CN" sz="2200" b="1" dirty="0" err="1">
                <a:solidFill>
                  <a:srgbClr val="C00000"/>
                </a:solidFill>
                <a:latin typeface="+mn-ea"/>
              </a:rPr>
              <a:t>sgn</a:t>
            </a:r>
            <a:r>
              <a:rPr lang="en-US" altLang="zh-CN" sz="2200" dirty="0">
                <a:latin typeface="+mn-ea"/>
              </a:rPr>
              <a:t>==1</a:t>
            </a:r>
            <a:r>
              <a:rPr lang="zh-CN" altLang="en-US" sz="2200" dirty="0">
                <a:latin typeface="+mn-ea"/>
              </a:rPr>
              <a:t>时，表示存储的大数是非负整数。</a:t>
            </a:r>
            <a:endParaRPr lang="en-US" altLang="zh-CN" sz="22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latin typeface="+mn-ea"/>
              </a:rPr>
              <a:t>同时，输入和输出函数也要增加对负号的特判。</a:t>
            </a:r>
            <a:endParaRPr lang="en-US" altLang="zh-CN" sz="22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latin typeface="+mn-ea"/>
              </a:rPr>
              <a:t>在计算大数减法之前，首先要比较两个数的绝对值大小。（自定义</a:t>
            </a:r>
            <a:r>
              <a:rPr lang="en-US" altLang="zh-CN" sz="2200" b="1" dirty="0" err="1">
                <a:solidFill>
                  <a:srgbClr val="C00000"/>
                </a:solidFill>
                <a:latin typeface="+mn-ea"/>
              </a:rPr>
              <a:t>cmp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()</a:t>
            </a:r>
            <a:r>
              <a:rPr lang="zh-CN" altLang="en-US" sz="2200" dirty="0">
                <a:latin typeface="+mn-ea"/>
              </a:rPr>
              <a:t>函数）</a:t>
            </a:r>
            <a:endParaRPr lang="en-US" altLang="zh-CN" sz="22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latin typeface="+mn-ea"/>
              </a:rPr>
              <a:t>如果</a:t>
            </a:r>
            <a:r>
              <a:rPr lang="en-US" altLang="zh-CN" sz="2200" dirty="0">
                <a:latin typeface="+mn-ea"/>
              </a:rPr>
              <a:t>A&gt;=B</a:t>
            </a:r>
            <a:r>
              <a:rPr lang="zh-CN" altLang="en-US" sz="2200" dirty="0">
                <a:latin typeface="+mn-ea"/>
              </a:rPr>
              <a:t>，返回</a:t>
            </a:r>
            <a:r>
              <a:rPr lang="en-US" altLang="zh-CN" sz="2200" dirty="0">
                <a:latin typeface="+mn-ea"/>
              </a:rPr>
              <a:t>C=(+1)*(A-B)</a:t>
            </a:r>
            <a:r>
              <a:rPr lang="zh-CN" altLang="en-US" sz="2200" dirty="0">
                <a:latin typeface="+mn-ea"/>
              </a:rPr>
              <a:t>；如果</a:t>
            </a:r>
            <a:r>
              <a:rPr lang="en-US" altLang="zh-CN" sz="2200" dirty="0">
                <a:latin typeface="+mn-ea"/>
              </a:rPr>
              <a:t>A&lt;B</a:t>
            </a:r>
            <a:r>
              <a:rPr lang="zh-CN" altLang="en-US" sz="2200" dirty="0">
                <a:latin typeface="+mn-ea"/>
              </a:rPr>
              <a:t>，返回</a:t>
            </a:r>
            <a:r>
              <a:rPr lang="en-US" altLang="zh-CN" sz="2200" dirty="0">
                <a:latin typeface="+mn-ea"/>
              </a:rPr>
              <a:t>C=(-1)*(B-A)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200" dirty="0">
              <a:solidFill>
                <a:srgbClr val="C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那么，如何比较两个大数的大小呢？？？（例如：</a:t>
            </a:r>
            <a:r>
              <a:rPr lang="en-US" altLang="zh-CN" sz="2200" dirty="0">
                <a:solidFill>
                  <a:srgbClr val="C00000"/>
                </a:solidFill>
                <a:latin typeface="+mn-ea"/>
              </a:rPr>
              <a:t>2147483648&gt;2147483548</a:t>
            </a:r>
            <a:r>
              <a:rPr lang="zh-CN" altLang="en-US" sz="2200" dirty="0">
                <a:solidFill>
                  <a:srgbClr val="C00000"/>
                </a:solidFill>
                <a:latin typeface="+mn-ea"/>
              </a:rPr>
              <a:t>）</a:t>
            </a:r>
            <a:endParaRPr lang="en-US" altLang="zh-CN" sz="22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7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8528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7. 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高精度除法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高精度除法与前三种运算相比较为复杂。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以多位除以一位的“</a:t>
            </a:r>
            <a:r>
              <a:rPr lang="en-US" altLang="zh-CN" sz="2400" cap="none" dirty="0">
                <a:latin typeface="+mn-ea"/>
              </a:rPr>
              <a:t>259/7=37</a:t>
            </a:r>
            <a:r>
              <a:rPr lang="zh-CN" altLang="en-US" sz="2400" cap="none" dirty="0">
                <a:latin typeface="+mn-ea"/>
              </a:rPr>
              <a:t>”为例：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从最高位开始，计算</a:t>
            </a:r>
            <a:r>
              <a:rPr lang="en-US" altLang="zh-CN" sz="2400" cap="none" dirty="0">
                <a:latin typeface="+mn-ea"/>
              </a:rPr>
              <a:t>2/7=0…2</a:t>
            </a:r>
            <a:r>
              <a:rPr lang="zh-CN" altLang="en-US" sz="2400" cap="none" dirty="0">
                <a:latin typeface="+mn-ea"/>
              </a:rPr>
              <a:t>，把余数</a:t>
            </a:r>
            <a:r>
              <a:rPr lang="en-US" altLang="zh-CN" sz="2400" cap="none" dirty="0">
                <a:latin typeface="+mn-ea"/>
              </a:rPr>
              <a:t>2</a:t>
            </a:r>
            <a:r>
              <a:rPr lang="zh-CN" altLang="en-US" sz="2400" cap="none" dirty="0">
                <a:latin typeface="+mn-ea"/>
              </a:rPr>
              <a:t>落下来。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然后计算十位数字</a:t>
            </a:r>
            <a:r>
              <a:rPr lang="en-US" altLang="zh-CN" sz="2400" cap="none" dirty="0">
                <a:latin typeface="+mn-ea"/>
              </a:rPr>
              <a:t>(2*10+5)/7=3…4</a:t>
            </a:r>
            <a:r>
              <a:rPr lang="zh-CN" altLang="en-US" sz="2400" cap="none" dirty="0">
                <a:latin typeface="+mn-ea"/>
              </a:rPr>
              <a:t>，把余数</a:t>
            </a:r>
            <a:r>
              <a:rPr lang="en-US" altLang="zh-CN" sz="2400" cap="none" dirty="0">
                <a:latin typeface="+mn-ea"/>
              </a:rPr>
              <a:t>4</a:t>
            </a:r>
            <a:r>
              <a:rPr lang="zh-CN" altLang="en-US" sz="2400" cap="none" dirty="0">
                <a:latin typeface="+mn-ea"/>
              </a:rPr>
              <a:t>落下来。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最后计算个位数字</a:t>
            </a:r>
            <a:r>
              <a:rPr lang="en-US" altLang="zh-CN" sz="2400" cap="none" dirty="0">
                <a:latin typeface="+mn-ea"/>
              </a:rPr>
              <a:t>(4*10+9)/7=7…0</a:t>
            </a:r>
            <a:r>
              <a:rPr lang="zh-CN" altLang="en-US" sz="2400" cap="none" dirty="0">
                <a:latin typeface="+mn-ea"/>
              </a:rPr>
              <a:t>，把余数</a:t>
            </a:r>
            <a:r>
              <a:rPr lang="en-US" altLang="zh-CN" sz="2400" cap="none" dirty="0">
                <a:latin typeface="+mn-ea"/>
              </a:rPr>
              <a:t>0</a:t>
            </a:r>
            <a:r>
              <a:rPr lang="zh-CN" altLang="en-US" sz="2400" cap="none" dirty="0">
                <a:latin typeface="+mn-ea"/>
              </a:rPr>
              <a:t>落下来。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计算结果：商为</a:t>
            </a:r>
            <a:r>
              <a:rPr lang="en-US" altLang="zh-CN" sz="2400" cap="none" dirty="0">
                <a:latin typeface="+mn-ea"/>
              </a:rPr>
              <a:t>37</a:t>
            </a:r>
            <a:r>
              <a:rPr lang="zh-CN" altLang="en-US" sz="2400" cap="none" dirty="0">
                <a:latin typeface="+mn-ea"/>
              </a:rPr>
              <a:t>，余数为</a:t>
            </a:r>
            <a:r>
              <a:rPr lang="en-US" altLang="zh-CN" sz="2400" cap="none" dirty="0">
                <a:latin typeface="+mn-ea"/>
              </a:rPr>
              <a:t>0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60114"/>
              </p:ext>
            </p:extLst>
          </p:nvPr>
        </p:nvGraphicFramePr>
        <p:xfrm>
          <a:off x="9259452" y="2875058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98922"/>
              </p:ext>
            </p:extLst>
          </p:nvPr>
        </p:nvGraphicFramePr>
        <p:xfrm>
          <a:off x="9255052" y="3399998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8967535" y="3962284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06653"/>
              </p:ext>
            </p:extLst>
          </p:nvPr>
        </p:nvGraphicFramePr>
        <p:xfrm>
          <a:off x="9719206" y="4062699"/>
          <a:ext cx="1392462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8967535" y="2785135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弧形 12"/>
          <p:cNvSpPr/>
          <p:nvPr/>
        </p:nvSpPr>
        <p:spPr>
          <a:xfrm rot="5400000">
            <a:off x="7848097" y="2312169"/>
            <a:ext cx="1292945" cy="945931"/>
          </a:xfrm>
          <a:prstGeom prst="arc">
            <a:avLst>
              <a:gd name="adj1" fmla="val 16200000"/>
              <a:gd name="adj2" fmla="val 212871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12370"/>
              </p:ext>
            </p:extLst>
          </p:nvPr>
        </p:nvGraphicFramePr>
        <p:xfrm>
          <a:off x="8295995" y="2715124"/>
          <a:ext cx="464154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46292"/>
              </p:ext>
            </p:extLst>
          </p:nvPr>
        </p:nvGraphicFramePr>
        <p:xfrm>
          <a:off x="9259317" y="2241353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80656"/>
              </p:ext>
            </p:extLst>
          </p:nvPr>
        </p:nvGraphicFramePr>
        <p:xfrm>
          <a:off x="9719206" y="4625090"/>
          <a:ext cx="1392462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8967534" y="5139440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87874"/>
              </p:ext>
            </p:extLst>
          </p:nvPr>
        </p:nvGraphicFramePr>
        <p:xfrm>
          <a:off x="10183360" y="5208322"/>
          <a:ext cx="928308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0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6" y="1529485"/>
            <a:ext cx="10458450" cy="44386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/>
              <a:t>【</a:t>
            </a:r>
            <a:r>
              <a:rPr lang="zh-CN" altLang="en-US" sz="2400" cap="none" dirty="0"/>
              <a:t>代码</a:t>
            </a:r>
            <a:r>
              <a:rPr lang="en-US" altLang="zh-CN" sz="2400" dirty="0"/>
              <a:t>5</a:t>
            </a:r>
            <a:r>
              <a:rPr lang="en-US" altLang="zh-CN" sz="2400" cap="none" dirty="0"/>
              <a:t>-a】</a:t>
            </a:r>
            <a:r>
              <a:rPr lang="zh-CN" altLang="en-US" sz="2400" cap="none" dirty="0"/>
              <a:t>高精度除以低精度的代码。</a:t>
            </a:r>
            <a:endParaRPr lang="en-US" altLang="zh-CN" sz="2400" cap="none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/>
          </a:p>
        </p:txBody>
      </p:sp>
      <p:sp>
        <p:nvSpPr>
          <p:cNvPr id="11" name="文本框 10"/>
          <p:cNvSpPr txBox="1"/>
          <p:nvPr/>
        </p:nvSpPr>
        <p:spPr>
          <a:xfrm>
            <a:off x="7889160" y="2054929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rest</a:t>
            </a:r>
            <a:r>
              <a:rPr lang="zh-CN" altLang="en-US" dirty="0">
                <a:solidFill>
                  <a:srgbClr val="FFFF00"/>
                </a:solidFill>
              </a:rPr>
              <a:t>存放余数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89160" y="4470885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计算余数并传递给低位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889160" y="5095981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去除前导零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889160" y="260119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防止除数为零</a:t>
            </a:r>
          </a:p>
        </p:txBody>
      </p:sp>
    </p:spTree>
    <p:extLst>
      <p:ext uri="{BB962C8B-B14F-4D97-AF65-F5344CB8AC3E}">
        <p14:creationId xmlns:p14="http://schemas.microsoft.com/office/powerpoint/2010/main" val="308492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14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8. 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高精度小数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高精度小数可以通过</a:t>
            </a:r>
            <a:r>
              <a:rPr lang="zh-CN" altLang="en-US" sz="2400" b="1" cap="none" dirty="0">
                <a:latin typeface="+mn-ea"/>
              </a:rPr>
              <a:t>小数点的移动</a:t>
            </a:r>
            <a:r>
              <a:rPr lang="zh-CN" altLang="en-US" sz="2400" cap="none" dirty="0">
                <a:latin typeface="+mn-ea"/>
              </a:rPr>
              <a:t>转化为高精度整数。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例如计算“</a:t>
            </a:r>
            <a:r>
              <a:rPr lang="en-US" altLang="zh-CN" sz="2400" cap="none" dirty="0">
                <a:latin typeface="+mn-ea"/>
              </a:rPr>
              <a:t>3.4641-3.14159=0.32251</a:t>
            </a:r>
            <a:r>
              <a:rPr lang="zh-CN" altLang="en-US" sz="2400" cap="none" dirty="0">
                <a:latin typeface="+mn-ea"/>
              </a:rPr>
              <a:t>”。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首先将小数点右移至少</a:t>
            </a:r>
            <a:r>
              <a:rPr lang="en-US" altLang="zh-CN" sz="2400" cap="none" dirty="0">
                <a:latin typeface="+mn-ea"/>
              </a:rPr>
              <a:t>5</a:t>
            </a:r>
            <a:r>
              <a:rPr lang="zh-CN" altLang="en-US" sz="2400" cap="none" dirty="0">
                <a:latin typeface="+mn-ea"/>
              </a:rPr>
              <a:t>位，得到的两个数分别是 </a:t>
            </a:r>
            <a:r>
              <a:rPr lang="en-US" altLang="zh-CN" sz="2400" cap="none" dirty="0">
                <a:latin typeface="+mn-ea"/>
              </a:rPr>
              <a:t>346410 </a:t>
            </a:r>
            <a:r>
              <a:rPr lang="zh-CN" altLang="en-US" sz="2400" cap="none" dirty="0">
                <a:latin typeface="+mn-ea"/>
              </a:rPr>
              <a:t>和 </a:t>
            </a:r>
            <a:r>
              <a:rPr lang="en-US" altLang="zh-CN" sz="2400" cap="none" dirty="0">
                <a:latin typeface="+mn-ea"/>
              </a:rPr>
              <a:t>314159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用高精度整数的方法计算“</a:t>
            </a:r>
            <a:r>
              <a:rPr lang="en-US" altLang="zh-CN" sz="2400" cap="none" dirty="0">
                <a:latin typeface="+mn-ea"/>
              </a:rPr>
              <a:t>346410-314159=32251</a:t>
            </a:r>
            <a:r>
              <a:rPr lang="zh-CN" altLang="en-US" sz="2400" cap="none" dirty="0">
                <a:latin typeface="+mn-ea"/>
              </a:rPr>
              <a:t>”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最后将小数点左移至初始位置，所以计算结果为</a:t>
            </a:r>
            <a:r>
              <a:rPr lang="en-US" altLang="zh-CN" sz="2400" cap="none" dirty="0">
                <a:latin typeface="+mn-ea"/>
              </a:rPr>
              <a:t>0.32251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14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14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9. 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高精度模运算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1860330"/>
            <a:ext cx="10635428" cy="4225159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高精度整数对低精度整数取模，结果一定在模的大小范围内。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具体的做法是：首先用字符串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s</a:t>
            </a:r>
            <a:r>
              <a:rPr lang="zh-CN" altLang="en-US" sz="2400" cap="none" dirty="0">
                <a:latin typeface="+mn-ea"/>
              </a:rPr>
              <a:t>存储高精度整数，然后从高精度整数的最高位</a:t>
            </a:r>
            <a:r>
              <a:rPr lang="zh-CN" altLang="en-US" sz="2400" dirty="0">
                <a:latin typeface="+mn-ea"/>
              </a:rPr>
              <a:t>开始，向低位逐个数位去</a:t>
            </a:r>
            <a:r>
              <a:rPr lang="zh-CN" altLang="en-US" sz="2400" cap="none" dirty="0">
                <a:latin typeface="+mn-ea"/>
              </a:rPr>
              <a:t>考虑。如果令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dirty="0">
                <a:latin typeface="+mn-ea"/>
              </a:rPr>
              <a:t>[k]</a:t>
            </a:r>
            <a:r>
              <a:rPr lang="zh-CN" altLang="en-US" sz="2400" cap="none" dirty="0">
                <a:latin typeface="+mn-ea"/>
              </a:rPr>
              <a:t>表示由前</a:t>
            </a:r>
            <a:r>
              <a:rPr lang="en-US" altLang="zh-CN" sz="2400" cap="none" dirty="0">
                <a:latin typeface="+mn-ea"/>
              </a:rPr>
              <a:t>k</a:t>
            </a:r>
            <a:r>
              <a:rPr lang="zh-CN" altLang="en-US" sz="2400" cap="none" dirty="0">
                <a:latin typeface="+mn-ea"/>
              </a:rPr>
              <a:t>位构成的高精度整数取模的结果，则有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cap="none" dirty="0">
                <a:latin typeface="+mn-ea"/>
              </a:rPr>
              <a:t>[0]=0</a:t>
            </a:r>
            <a:r>
              <a:rPr lang="zh-CN" altLang="en-US" sz="2400" cap="none" dirty="0">
                <a:latin typeface="+mn-ea"/>
              </a:rPr>
              <a:t>，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cap="none" dirty="0">
                <a:latin typeface="+mn-ea"/>
              </a:rPr>
              <a:t>[k+1]=(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ans</a:t>
            </a:r>
            <a:r>
              <a:rPr lang="en-US" altLang="zh-CN" sz="2400" cap="none" dirty="0">
                <a:latin typeface="+mn-ea"/>
              </a:rPr>
              <a:t>[k]*10+(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>
                <a:latin typeface="+mn-ea"/>
              </a:rPr>
              <a:t>[k]-</a:t>
            </a:r>
            <a:r>
              <a:rPr lang="en-US" altLang="zh-CN" sz="2400" cap="none" dirty="0"/>
              <a:t>’</a:t>
            </a:r>
            <a:r>
              <a:rPr lang="en-US" altLang="zh-CN" sz="2400" cap="none" dirty="0">
                <a:latin typeface="+mn-ea"/>
              </a:rPr>
              <a:t>0</a:t>
            </a:r>
            <a:r>
              <a:rPr lang="en-US" altLang="zh-CN" sz="2400" cap="none" dirty="0"/>
              <a:t>’</a:t>
            </a:r>
            <a:r>
              <a:rPr lang="en-US" altLang="zh-CN" sz="2400" cap="none" dirty="0">
                <a:latin typeface="+mn-ea"/>
              </a:rPr>
              <a:t>))%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MOD</a:t>
            </a:r>
            <a:r>
              <a:rPr lang="zh-CN" altLang="en-US" sz="2400" cap="none" dirty="0">
                <a:latin typeface="+mn-ea"/>
              </a:rPr>
              <a:t>，在实际计算的过程中可以省略一维空间。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原理：</a:t>
            </a:r>
            <a:r>
              <a:rPr lang="en-US" altLang="zh-CN" sz="2400" cap="none" dirty="0">
                <a:latin typeface="+mn-ea"/>
              </a:rPr>
              <a:t>(</a:t>
            </a:r>
            <a:r>
              <a:rPr lang="en-US" altLang="zh-CN" sz="2400" cap="none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>
                <a:latin typeface="+mn-ea"/>
              </a:rPr>
              <a:t>[0]*10</a:t>
            </a:r>
            <a:r>
              <a:rPr lang="en-US" altLang="zh-CN" sz="2400" cap="none" baseline="30000" dirty="0">
                <a:latin typeface="+mn-ea"/>
              </a:rPr>
              <a:t>n-1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en-US" altLang="zh-CN" sz="2400" cap="none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>
                <a:latin typeface="+mn-ea"/>
              </a:rPr>
              <a:t>[1]*10</a:t>
            </a:r>
            <a:r>
              <a:rPr lang="en-US" altLang="zh-CN" sz="2400" cap="none" baseline="30000" dirty="0">
                <a:latin typeface="+mn-ea"/>
              </a:rPr>
              <a:t>n-2</a:t>
            </a:r>
            <a:r>
              <a:rPr lang="en-US" altLang="zh-CN" sz="2400" cap="none" dirty="0">
                <a:latin typeface="+mn-ea"/>
              </a:rPr>
              <a:t>+…+</a:t>
            </a:r>
            <a:r>
              <a:rPr lang="en-US" altLang="zh-CN" sz="2400" cap="none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cap="none" dirty="0">
                <a:latin typeface="+mn-ea"/>
              </a:rPr>
              <a:t>[n-1]*10</a:t>
            </a:r>
            <a:r>
              <a:rPr lang="en-US" altLang="zh-CN" sz="2400" cap="none" baseline="30000" dirty="0">
                <a:latin typeface="+mn-ea"/>
              </a:rPr>
              <a:t>0</a:t>
            </a:r>
            <a:r>
              <a:rPr lang="en-US" altLang="zh-CN" sz="2400" cap="none" dirty="0">
                <a:latin typeface="+mn-ea"/>
              </a:rPr>
              <a:t>)%</a:t>
            </a:r>
            <a:r>
              <a:rPr lang="en-US" altLang="zh-CN" sz="2400" cap="none" dirty="0">
                <a:solidFill>
                  <a:srgbClr val="C00000"/>
                </a:solidFill>
                <a:latin typeface="+mn-ea"/>
              </a:rPr>
              <a:t>MOD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>
                <a:latin typeface="+mn-ea"/>
              </a:rPr>
              <a:t>=(…(10*(10*(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[0]%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MOD</a:t>
            </a:r>
            <a:r>
              <a:rPr lang="en-US" altLang="zh-CN" sz="2400" dirty="0">
                <a:latin typeface="+mn-ea"/>
              </a:rPr>
              <a:t>)+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[1])%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MOD</a:t>
            </a:r>
            <a:r>
              <a:rPr lang="en-US" altLang="zh-CN" sz="2400" dirty="0">
                <a:latin typeface="+mn-ea"/>
              </a:rPr>
              <a:t>+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[2])+…)%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MOD</a:t>
            </a:r>
            <a:endParaRPr lang="en-US" altLang="zh-CN" sz="2400" cap="none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06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778286" y="520262"/>
            <a:ext cx="10635428" cy="55652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例如，求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1234567%43=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[0]=0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[1]=(10*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[0]+1)%43=1%43=1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[2]=(10*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[1]+2)%43=12%43=12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[3]=(10*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[2]+3)%43=123%43=37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[4]=(10*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[3]+4)%43=364%43=30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[5]=(10*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[4]+5)%43=305%43=4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[6]=(10*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[5]+6)%43=46%43=3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[7]=(10*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[6]+7)%43=37%43=37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所以最终答案：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1234567%43=37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99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类型的数据范围：</a:t>
            </a:r>
            <a:r>
              <a:rPr lang="en-US" altLang="zh-CN" sz="2400" dirty="0">
                <a:latin typeface="+mn-ea"/>
              </a:rPr>
              <a:t>[-2^31 , 2^31-1]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其中 </a:t>
            </a:r>
            <a:r>
              <a:rPr lang="en-US" altLang="zh-CN" sz="2400" dirty="0">
                <a:latin typeface="+mn-ea"/>
              </a:rPr>
              <a:t>2^31-1 </a:t>
            </a:r>
            <a:r>
              <a:rPr lang="zh-CN" altLang="en-US" sz="2400" dirty="0">
                <a:latin typeface="+mn-ea"/>
              </a:rPr>
              <a:t>的值为 </a:t>
            </a:r>
            <a:r>
              <a:rPr lang="en-US" altLang="zh-CN" sz="2400" dirty="0">
                <a:latin typeface="+mn-ea"/>
              </a:rPr>
              <a:t>2147483647</a:t>
            </a:r>
            <a:r>
              <a:rPr lang="zh-CN" altLang="en-US" sz="2400" dirty="0">
                <a:latin typeface="+mn-ea"/>
              </a:rPr>
              <a:t>，约等于 </a:t>
            </a:r>
            <a:r>
              <a:rPr lang="en-US" altLang="zh-CN" sz="2400" dirty="0">
                <a:latin typeface="+mn-ea"/>
              </a:rPr>
              <a:t>2.1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10^9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unsigned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类型的数据上限可以达到 </a:t>
            </a:r>
            <a:r>
              <a:rPr lang="en-US" altLang="zh-CN" sz="2400" dirty="0">
                <a:latin typeface="+mn-ea"/>
              </a:rPr>
              <a:t>4.3</a:t>
            </a:r>
            <a:r>
              <a:rPr lang="zh-CN" altLang="en-US" sz="24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10^9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long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long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类型的数据范围：</a:t>
            </a:r>
            <a:r>
              <a:rPr lang="en-US" altLang="zh-CN" sz="2400" dirty="0">
                <a:latin typeface="+mn-ea"/>
              </a:rPr>
              <a:t>[-2^63 , 2^63-1]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其中 </a:t>
            </a:r>
            <a:r>
              <a:rPr lang="en-US" altLang="zh-CN" sz="2400" dirty="0">
                <a:latin typeface="+mn-ea"/>
              </a:rPr>
              <a:t>2^63-1 </a:t>
            </a:r>
            <a:r>
              <a:rPr lang="zh-CN" altLang="en-US" sz="2400" dirty="0">
                <a:latin typeface="+mn-ea"/>
              </a:rPr>
              <a:t>的值约等于 </a:t>
            </a:r>
            <a:r>
              <a:rPr lang="en-US" altLang="zh-CN" sz="2400" dirty="0">
                <a:latin typeface="+mn-ea"/>
              </a:rPr>
              <a:t>9.2*10^18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unsigned long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long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类型的数据上限可以达到 </a:t>
            </a:r>
            <a:r>
              <a:rPr lang="en-US" altLang="zh-CN" sz="2400" dirty="0">
                <a:latin typeface="+mn-ea"/>
              </a:rPr>
              <a:t>1.84*10^19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504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1424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10</a:t>
            </a:r>
            <a:r>
              <a:rPr lang="en-US" altLang="zh-CN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. 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进制转换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033752"/>
            <a:ext cx="10635428" cy="3957145"/>
          </a:xfrm>
        </p:spPr>
        <p:txBody>
          <a:bodyPr numCol="1"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进制转换的原理：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（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）将十进制数</a:t>
            </a:r>
            <a:r>
              <a:rPr lang="en-US" altLang="zh-CN" sz="2400" cap="none" dirty="0">
                <a:latin typeface="+mn-ea"/>
              </a:rPr>
              <a:t>19</a:t>
            </a:r>
            <a:r>
              <a:rPr lang="zh-CN" altLang="en-US" sz="2400" cap="none" dirty="0">
                <a:latin typeface="+mn-ea"/>
              </a:rPr>
              <a:t>转化成二进制：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因为</a:t>
            </a:r>
            <a:r>
              <a:rPr lang="en-US" altLang="zh-CN" sz="2400" dirty="0">
                <a:latin typeface="+mn-ea"/>
              </a:rPr>
              <a:t>19=1x1+1x2+0x4+0x8+1x16</a:t>
            </a:r>
            <a:r>
              <a:rPr lang="zh-CN" altLang="en-US" sz="2400" dirty="0">
                <a:latin typeface="+mn-ea"/>
              </a:rPr>
              <a:t>，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所以用二进制来表示</a:t>
            </a:r>
            <a:r>
              <a:rPr lang="en-US" altLang="zh-CN" sz="2400" cap="none" dirty="0">
                <a:latin typeface="+mn-ea"/>
              </a:rPr>
              <a:t>19</a:t>
            </a:r>
            <a:r>
              <a:rPr lang="zh-CN" altLang="en-US" sz="2400" cap="none" dirty="0">
                <a:latin typeface="+mn-ea"/>
              </a:rPr>
              <a:t>是</a:t>
            </a:r>
            <a:r>
              <a:rPr lang="en-US" altLang="zh-CN" sz="2400" cap="none" dirty="0">
                <a:latin typeface="+mn-ea"/>
              </a:rPr>
              <a:t>[10011]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（</a:t>
            </a:r>
            <a:r>
              <a:rPr lang="en-US" altLang="zh-CN" sz="2400" cap="none" dirty="0">
                <a:latin typeface="+mn-ea"/>
              </a:rPr>
              <a:t>2</a:t>
            </a:r>
            <a:r>
              <a:rPr lang="zh-CN" altLang="en-US" sz="2400" cap="none" dirty="0">
                <a:latin typeface="+mn-ea"/>
              </a:rPr>
              <a:t>）将二进制数</a:t>
            </a:r>
            <a:r>
              <a:rPr lang="en-US" altLang="zh-CN" sz="2400" cap="none" dirty="0">
                <a:latin typeface="+mn-ea"/>
              </a:rPr>
              <a:t>[110100]</a:t>
            </a:r>
            <a:r>
              <a:rPr lang="zh-CN" altLang="en-US" sz="2400" cap="none" dirty="0">
                <a:latin typeface="+mn-ea"/>
              </a:rPr>
              <a:t>转化成十进制：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因为</a:t>
            </a:r>
            <a:r>
              <a:rPr lang="en-US" altLang="zh-CN" sz="2400" cap="none" dirty="0">
                <a:latin typeface="+mn-ea"/>
              </a:rPr>
              <a:t>0x1+0x2+1x4+0x8+1x16+1x32=52</a:t>
            </a:r>
            <a:r>
              <a:rPr lang="zh-CN" altLang="en-US" sz="2400" cap="none" dirty="0">
                <a:latin typeface="+mn-ea"/>
              </a:rPr>
              <a:t>，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所以用十进制来表示</a:t>
            </a:r>
            <a:r>
              <a:rPr lang="en-US" altLang="zh-CN" sz="2400" cap="none" dirty="0">
                <a:latin typeface="+mn-ea"/>
              </a:rPr>
              <a:t>[110100]</a:t>
            </a:r>
            <a:r>
              <a:rPr lang="zh-CN" altLang="en-US" sz="2400" cap="none" dirty="0">
                <a:latin typeface="+mn-ea"/>
              </a:rPr>
              <a:t>是</a:t>
            </a:r>
            <a:r>
              <a:rPr lang="en-US" altLang="zh-CN" sz="2400" cap="none" dirty="0">
                <a:latin typeface="+mn-ea"/>
              </a:rPr>
              <a:t>52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261" y="2225237"/>
            <a:ext cx="3486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84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646386" y="1229713"/>
            <a:ext cx="11072848" cy="4009696"/>
          </a:xfrm>
          <a:prstGeom prst="rect">
            <a:avLst/>
          </a:prstGeom>
        </p:spPr>
        <p:txBody>
          <a:bodyPr numCol="1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进制转换的代码实现：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将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进制数转化成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进制数：                 将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进制数转化成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进制数：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12" y="2422799"/>
            <a:ext cx="4962525" cy="2238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73" y="2422799"/>
            <a:ext cx="4514850" cy="2247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90" y="4891419"/>
            <a:ext cx="5083557" cy="12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53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高精度计算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56" y="2180647"/>
            <a:ext cx="5796685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cap="none" dirty="0">
                <a:latin typeface="+mn-ea"/>
              </a:rPr>
              <a:t>Java</a:t>
            </a:r>
            <a:r>
              <a:rPr lang="zh-CN" altLang="en-US" sz="2400" cap="none" dirty="0">
                <a:latin typeface="+mn-ea"/>
              </a:rPr>
              <a:t>语言的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math</a:t>
            </a:r>
            <a:r>
              <a:rPr lang="zh-CN" altLang="en-US" sz="2400" cap="none" dirty="0">
                <a:latin typeface="+mn-ea"/>
              </a:rPr>
              <a:t>包里有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BigInteger</a:t>
            </a:r>
            <a:r>
              <a:rPr lang="zh-CN" altLang="en-US" sz="2400" cap="none" dirty="0">
                <a:latin typeface="+mn-ea"/>
              </a:rPr>
              <a:t>类和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BigDecimal</a:t>
            </a:r>
            <a:r>
              <a:rPr lang="zh-CN" altLang="en-US" sz="2400" cap="none" dirty="0">
                <a:latin typeface="+mn-ea"/>
              </a:rPr>
              <a:t>类，在</a:t>
            </a:r>
            <a:r>
              <a:rPr lang="en-US" altLang="zh-CN" sz="2400" cap="none" dirty="0">
                <a:latin typeface="+mn-ea"/>
              </a:rPr>
              <a:t>ACM</a:t>
            </a:r>
            <a:r>
              <a:rPr lang="zh-CN" altLang="en-US" sz="2400" cap="none" dirty="0">
                <a:latin typeface="+mn-ea"/>
              </a:rPr>
              <a:t>比赛中可以直接调用类里封装好的函数。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（推荐会写</a:t>
            </a:r>
            <a:r>
              <a:rPr lang="en-US" altLang="zh-CN" sz="2400" cap="none" dirty="0">
                <a:latin typeface="+mn-ea"/>
              </a:rPr>
              <a:t>Java</a:t>
            </a:r>
            <a:r>
              <a:rPr lang="zh-CN" altLang="en-US" sz="2400" cap="none" dirty="0">
                <a:latin typeface="+mn-ea"/>
              </a:rPr>
              <a:t>的同学使用）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solidFill>
                  <a:srgbClr val="C00000"/>
                </a:solidFill>
                <a:latin typeface="+mn-ea"/>
              </a:rPr>
              <a:t>注意：</a:t>
            </a:r>
            <a:r>
              <a:rPr lang="en-US" altLang="zh-CN" sz="2400" cap="none" dirty="0">
                <a:solidFill>
                  <a:srgbClr val="C00000"/>
                </a:solidFill>
                <a:latin typeface="+mn-ea"/>
              </a:rPr>
              <a:t>Java</a:t>
            </a:r>
            <a:r>
              <a:rPr lang="zh-CN" altLang="en-US" sz="2400" cap="none" dirty="0">
                <a:solidFill>
                  <a:srgbClr val="C00000"/>
                </a:solidFill>
                <a:latin typeface="+mn-ea"/>
              </a:rPr>
              <a:t>有时会把较大的实数以科学计数法的形式输出。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2953" y="2116408"/>
            <a:ext cx="4539400" cy="369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9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CN" altLang="en-US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高精度计算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56" y="2180647"/>
            <a:ext cx="10572137" cy="1335063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>
                <a:latin typeface="+mn-ea"/>
              </a:rPr>
              <a:t>Python</a:t>
            </a:r>
            <a:r>
              <a:rPr lang="en-US" altLang="zh-CN" sz="2800" b="1" cap="none" dirty="0">
                <a:latin typeface="+mn-ea"/>
              </a:rPr>
              <a:t>3</a:t>
            </a:r>
            <a:r>
              <a:rPr lang="zh-CN" altLang="en-US" sz="2400" cap="none" dirty="0">
                <a:latin typeface="+mn-ea"/>
              </a:rPr>
              <a:t>里边的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int</a:t>
            </a:r>
            <a:r>
              <a:rPr lang="zh-CN" altLang="en-US" sz="2400" cap="none" dirty="0">
                <a:latin typeface="+mn-ea"/>
              </a:rPr>
              <a:t>类型的数据是无上限的（</a:t>
            </a:r>
            <a:r>
              <a:rPr lang="en-US" altLang="zh-CN" sz="2400" cap="none" dirty="0">
                <a:latin typeface="+mn-ea"/>
              </a:rPr>
              <a:t>Python2</a:t>
            </a:r>
            <a:r>
              <a:rPr lang="zh-CN" altLang="en-US" sz="2400" cap="none" dirty="0">
                <a:latin typeface="+mn-ea"/>
              </a:rPr>
              <a:t>里边是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long</a:t>
            </a:r>
            <a:r>
              <a:rPr lang="zh-CN" altLang="en-US" sz="2400" cap="none" dirty="0">
                <a:latin typeface="+mn-ea"/>
              </a:rPr>
              <a:t>类型），于是高精度计算也可以写出非常简洁的代码来实现：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709902"/>
            <a:ext cx="6441035" cy="178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CN" sz="4800" b="1" cap="none" dirty="0"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__INT128</a:t>
            </a:r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952456" y="1966170"/>
            <a:ext cx="10619434" cy="4042743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在某些情况下，虽然数据范围超出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long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long</a:t>
            </a:r>
            <a:r>
              <a:rPr lang="zh-CN" altLang="en-US" sz="2400" dirty="0">
                <a:latin typeface="+mn-ea"/>
              </a:rPr>
              <a:t>，但是并没有超出很多。（比如取值范围最大可以达到</a:t>
            </a:r>
            <a:r>
              <a:rPr lang="en-US" altLang="zh-CN" sz="2400" b="1" dirty="0">
                <a:latin typeface="+mn-ea"/>
              </a:rPr>
              <a:t>10^20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long long10^19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，或者在</a:t>
            </a:r>
            <a:r>
              <a:rPr lang="en-US" altLang="zh-CN" sz="2400" dirty="0">
                <a:latin typeface="+mn-ea"/>
              </a:rPr>
              <a:t>10^30</a:t>
            </a:r>
            <a:r>
              <a:rPr lang="zh-CN" altLang="en-US" sz="2400" dirty="0">
                <a:latin typeface="+mn-ea"/>
              </a:rPr>
              <a:t>左右）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为了避免使用高精度，可以改用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__int128</a:t>
            </a:r>
            <a:r>
              <a:rPr lang="zh-CN" altLang="en-US" sz="2400" dirty="0">
                <a:latin typeface="+mn-ea"/>
              </a:rPr>
              <a:t>类型。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典型的应用是使用树状数组进行</a:t>
            </a:r>
            <a:r>
              <a:rPr lang="zh-CN" altLang="en-US" sz="2400" u="sng" dirty="0">
                <a:latin typeface="+mn-ea"/>
              </a:rPr>
              <a:t>区间修改与区间查询</a:t>
            </a:r>
            <a:r>
              <a:rPr lang="zh-CN" altLang="en-US" sz="2400" dirty="0">
                <a:latin typeface="+mn-ea"/>
              </a:rPr>
              <a:t>，需要开</a:t>
            </a:r>
            <a:r>
              <a:rPr lang="zh-CN" altLang="en-US" sz="2400" u="sng" dirty="0">
                <a:latin typeface="+mn-ea"/>
              </a:rPr>
              <a:t>辅助数组</a:t>
            </a:r>
            <a:r>
              <a:rPr lang="zh-CN" altLang="en-US" sz="2400" dirty="0">
                <a:latin typeface="+mn-ea"/>
              </a:rPr>
              <a:t>，但是辅助数组的范围有可能超出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long 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long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注意：使用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__int128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类型需要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单独写输入输出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函数，以字符串的形式进行输入输出，提交要用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G++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322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457326"/>
            <a:ext cx="8248650" cy="433387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6-a】__int128</a:t>
            </a:r>
            <a:r>
              <a:rPr lang="zh-CN" altLang="en-US" sz="2400" dirty="0"/>
              <a:t>类型数据的输入函数。</a:t>
            </a:r>
            <a:endParaRPr lang="en-US" altLang="zh-CN" sz="24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4461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6-b】__int128</a:t>
            </a:r>
            <a:r>
              <a:rPr lang="zh-CN" altLang="en-US" sz="2400" dirty="0"/>
              <a:t>类型数据的输出函数和使用方法。</a:t>
            </a:r>
            <a:endParaRPr lang="en-US" altLang="zh-CN" sz="24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80" y="1575567"/>
            <a:ext cx="7229475" cy="4400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45117" y="4880789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使用方法与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zh-CN" altLang="en-US" dirty="0">
                <a:solidFill>
                  <a:srgbClr val="FFFF00"/>
                </a:solidFill>
              </a:rPr>
              <a:t>类型完全一样</a:t>
            </a:r>
          </a:p>
        </p:txBody>
      </p:sp>
    </p:spTree>
    <p:extLst>
      <p:ext uri="{BB962C8B-B14F-4D97-AF65-F5344CB8AC3E}">
        <p14:creationId xmlns:p14="http://schemas.microsoft.com/office/powerpoint/2010/main" val="12891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45779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输入输出</a:t>
            </a:r>
            <a:r>
              <a:rPr lang="zh-CN" altLang="en-US" sz="4800" b="1" cap="none" dirty="0">
                <a:solidFill>
                  <a:srgbClr val="FF000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456" y="1966171"/>
            <a:ext cx="10619434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如果题目的输入数据量过高，使用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scanf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printf</a:t>
            </a:r>
            <a:r>
              <a:rPr lang="zh-CN" altLang="en-US" sz="2400" dirty="0">
                <a:latin typeface="+mn-ea"/>
              </a:rPr>
              <a:t>或者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cin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cout</a:t>
            </a:r>
            <a:r>
              <a:rPr lang="zh-CN" altLang="en-US" sz="2400" dirty="0">
                <a:latin typeface="+mn-ea"/>
              </a:rPr>
              <a:t>可能会超时，因此需要更高效的输入输出方式。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一般题目都会说明需要</a:t>
            </a:r>
            <a:r>
              <a:rPr lang="zh-CN" altLang="en-US" sz="2400" b="1" dirty="0">
                <a:latin typeface="+mn-ea"/>
              </a:rPr>
              <a:t>加速输入</a:t>
            </a:r>
            <a:r>
              <a:rPr lang="zh-CN" altLang="en-US" sz="2400" dirty="0">
                <a:latin typeface="+mn-ea"/>
              </a:rPr>
              <a:t>，比如：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56" y="3647170"/>
            <a:ext cx="7827142" cy="25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1051143"/>
            <a:ext cx="11906250" cy="512105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zh-CN" altLang="en-US" sz="1400" b="1" dirty="0"/>
              <a:t>namespace fastIO{</a:t>
            </a:r>
          </a:p>
          <a:p>
            <a:r>
              <a:rPr lang="zh-CN" altLang="en-US" sz="1400" b="1" dirty="0"/>
              <a:t>	const int BUF_SIZE=4e7; // 估算输入数据的大小，每个char占1个字节。</a:t>
            </a:r>
          </a:p>
          <a:p>
            <a:r>
              <a:rPr lang="zh-CN" altLang="en-US" sz="1400" b="1" dirty="0"/>
              <a:t>	char buf[BUF_SIZE];</a:t>
            </a:r>
          </a:p>
          <a:p>
            <a:r>
              <a:rPr lang="zh-CN" altLang="en-US" sz="1400" b="1" dirty="0"/>
              <a:t>	int _fc,_fsize;</a:t>
            </a:r>
          </a:p>
          <a:p>
            <a:r>
              <a:rPr lang="zh-CN" altLang="en-US" sz="1400" b="1" dirty="0"/>
              <a:t>	// 注意要在main()函数的最开始加入begin()函数。</a:t>
            </a:r>
          </a:p>
          <a:p>
            <a:r>
              <a:rPr lang="zh-CN" altLang="en-US" sz="1400" b="1" dirty="0"/>
              <a:t>	void begin(){</a:t>
            </a:r>
          </a:p>
          <a:p>
            <a:r>
              <a:rPr lang="zh-CN" altLang="en-US" sz="1400" b="1" dirty="0"/>
              <a:t>		_fc=0;</a:t>
            </a:r>
          </a:p>
          <a:p>
            <a:r>
              <a:rPr lang="zh-CN" altLang="en-US" sz="1400" b="1" dirty="0"/>
              <a:t>		_fsize=fread(buf,1,BUF_SIZE,stdin);</a:t>
            </a:r>
          </a:p>
          <a:p>
            <a:r>
              <a:rPr lang="zh-CN" altLang="en-US" sz="1400" b="1" dirty="0"/>
              <a:t>	}</a:t>
            </a:r>
          </a:p>
          <a:p>
            <a:r>
              <a:rPr lang="zh-CN" altLang="en-US" sz="1400" b="1" dirty="0"/>
              <a:t>	template&lt;typename T&gt;</a:t>
            </a:r>
          </a:p>
          <a:p>
            <a:r>
              <a:rPr lang="zh-CN" altLang="en-US" sz="1400" b="1" dirty="0"/>
              <a:t>	inline bool read(T &amp;t){</a:t>
            </a:r>
          </a:p>
          <a:p>
            <a:r>
              <a:rPr lang="zh-CN" altLang="en-US" sz="1400" b="1" dirty="0"/>
              <a:t>		while(_fc&lt;_fsize &amp;&amp; buf[_fc]!='-' &amp;&amp; (buf[_fc]&lt;'0'||buf[_fc]&gt;'9')) _fc++;</a:t>
            </a:r>
          </a:p>
          <a:p>
            <a:r>
              <a:rPr lang="zh-CN" altLang="en-US" sz="1400" b="1" dirty="0"/>
              <a:t>		if(_fc&gt;=_fsize) return false;</a:t>
            </a:r>
          </a:p>
          <a:p>
            <a:r>
              <a:rPr lang="zh-CN" altLang="en-US" sz="1400" b="1" dirty="0"/>
              <a:t>		bool sgn=0; if(buf[_fc]=='-'){ sgn=1; _fc++; }</a:t>
            </a:r>
          </a:p>
          <a:p>
            <a:r>
              <a:rPr lang="zh-CN" altLang="en-US" sz="1400" b="1" dirty="0"/>
              <a:t>		for(t=0;_fc&lt;_fsize&amp;&amp;'0'&lt;=buf[_fc]&amp;&amp;buf[_fc]&lt;='9';_fc++) t=t*10+buf[_fc]-'0';</a:t>
            </a:r>
          </a:p>
          <a:p>
            <a:r>
              <a:rPr lang="zh-CN" altLang="en-US" sz="1400" b="1" dirty="0"/>
              <a:t>		if(sgn) t=-t;</a:t>
            </a:r>
          </a:p>
          <a:p>
            <a:r>
              <a:rPr lang="zh-CN" altLang="en-US" sz="1400" b="1" dirty="0"/>
              <a:t>		return true;</a:t>
            </a:r>
          </a:p>
          <a:p>
            <a:r>
              <a:rPr lang="zh-CN" altLang="en-US" sz="1400" b="1" dirty="0"/>
              <a:t>	}</a:t>
            </a:r>
          </a:p>
          <a:p>
            <a:r>
              <a:rPr lang="zh-CN" altLang="en-US" sz="1400" b="1" dirty="0"/>
              <a:t>	template&lt;typename T&gt;</a:t>
            </a:r>
          </a:p>
          <a:p>
            <a:r>
              <a:rPr lang="zh-CN" altLang="en-US" sz="1400" b="1" dirty="0"/>
              <a:t>	void print(T x){</a:t>
            </a:r>
          </a:p>
          <a:p>
            <a:r>
              <a:rPr lang="zh-CN" altLang="en-US" sz="1400" b="1" dirty="0"/>
              <a:t>  		static char _ss[33],*st; st=_ss;</a:t>
            </a:r>
          </a:p>
          <a:p>
            <a:r>
              <a:rPr lang="zh-CN" altLang="en-US" sz="1400" b="1" dirty="0"/>
              <a:t> 		if(!x) *st++='0';</a:t>
            </a:r>
          </a:p>
          <a:p>
            <a:r>
              <a:rPr lang="zh-CN" altLang="en-US" sz="1400" b="1" dirty="0"/>
              <a:t>		if(x&lt;0){ putchar('-'); x=-x;}</a:t>
            </a:r>
          </a:p>
          <a:p>
            <a:r>
              <a:rPr lang="zh-CN" altLang="en-US" sz="1400" b="1" dirty="0"/>
              <a:t> 		while(x){ *st++=('0'+x%10); x/=10; }</a:t>
            </a:r>
          </a:p>
          <a:p>
            <a:r>
              <a:rPr lang="zh-CN" altLang="en-US" sz="1400" b="1" dirty="0"/>
              <a:t>		while((st--)!=_ss) putchar(*st);</a:t>
            </a:r>
          </a:p>
          <a:p>
            <a:r>
              <a:rPr lang="zh-CN" altLang="en-US" sz="1400" b="1" dirty="0"/>
              <a:t>		return ;</a:t>
            </a:r>
          </a:p>
          <a:p>
            <a:r>
              <a:rPr lang="zh-CN" altLang="en-US" sz="1400" b="1" dirty="0"/>
              <a:t>	}</a:t>
            </a:r>
          </a:p>
          <a:p>
            <a:r>
              <a:rPr lang="zh-CN" altLang="en-US" sz="1400" b="1" dirty="0"/>
              <a:t>	inline bool reads(char _ss[]){</a:t>
            </a:r>
          </a:p>
          <a:p>
            <a:r>
              <a:rPr lang="zh-CN" altLang="en-US" sz="1400" b="1" dirty="0"/>
              <a:t>		while(_fc&lt;_fsize &amp;&amp; (buf[_fc]==' ' || buf[_fc]=='\n')) _fc++;</a:t>
            </a:r>
          </a:p>
          <a:p>
            <a:r>
              <a:rPr lang="zh-CN" altLang="en-US" sz="1400" b="1" dirty="0"/>
              <a:t>		if(_fc&gt;=_fsize) return false;</a:t>
            </a:r>
          </a:p>
          <a:p>
            <a:r>
              <a:rPr lang="zh-CN" altLang="en-US" sz="1400" b="1" dirty="0"/>
              <a:t>		int len=0;</a:t>
            </a:r>
          </a:p>
          <a:p>
            <a:r>
              <a:rPr lang="zh-CN" altLang="en-US" sz="1400" b="1" dirty="0"/>
              <a:t>		for(len=0;_fc&lt;_fsize&amp;&amp;buf[_fc]!=' '&amp;&amp;buf[_fc]!='\n';_fc++)</a:t>
            </a:r>
          </a:p>
          <a:p>
            <a:r>
              <a:rPr lang="zh-CN" altLang="en-US" sz="1400" b="1" dirty="0"/>
              <a:t>			_ss[len++]=buf[_fc];</a:t>
            </a:r>
          </a:p>
          <a:p>
            <a:r>
              <a:rPr lang="zh-CN" altLang="en-US" sz="1400" b="1" dirty="0"/>
              <a:t>		_ss[len]='\0';</a:t>
            </a:r>
          </a:p>
          <a:p>
            <a:r>
              <a:rPr lang="zh-CN" altLang="en-US" sz="1400" b="1" dirty="0"/>
              <a:t>		return true;</a:t>
            </a:r>
          </a:p>
          <a:p>
            <a:r>
              <a:rPr lang="zh-CN" altLang="en-US" sz="1400" b="1" dirty="0"/>
              <a:t>	}</a:t>
            </a:r>
          </a:p>
          <a:p>
            <a:r>
              <a:rPr lang="zh-CN" altLang="en-US" sz="1400" b="1" dirty="0"/>
              <a:t>}</a:t>
            </a:r>
          </a:p>
          <a:p>
            <a:r>
              <a:rPr lang="zh-CN" altLang="en-US" sz="1400" b="1" dirty="0"/>
              <a:t>using namespace fastIO;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2400" y="301843"/>
            <a:ext cx="10635428" cy="555407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】</a:t>
            </a:r>
            <a:r>
              <a:rPr lang="zh-CN" altLang="en-US" sz="2400" dirty="0"/>
              <a:t>下边是可以直接复制粘贴的模板：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9414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326524"/>
            <a:ext cx="12192000" cy="2999962"/>
          </a:xfrm>
          <a:prstGeom prst="rect">
            <a:avLst/>
          </a:prstGeom>
          <a:gradFill>
            <a:gsLst>
              <a:gs pos="77000">
                <a:schemeClr val="bg1">
                  <a:alpha val="90000"/>
                </a:schemeClr>
              </a:gs>
              <a:gs pos="0">
                <a:srgbClr val="CCFF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最后，祝大家六一儿童节快乐！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74" y="4466568"/>
            <a:ext cx="5911412" cy="17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49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051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1. </a:t>
            </a:r>
            <a:r>
              <a:rPr lang="zh-CN" altLang="en-US" sz="4800" b="1" cap="none" dirty="0"/>
              <a:t>高精度加法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我们可以通过列竖式的方法，理解加法运算是如何实现的：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例如：</a:t>
            </a:r>
            <a:r>
              <a:rPr lang="en-US" altLang="zh-CN" sz="2400" cap="none" dirty="0">
                <a:latin typeface="+mn-ea"/>
              </a:rPr>
              <a:t>167+325=492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首先计算个位数字，</a:t>
            </a:r>
            <a:r>
              <a:rPr lang="en-US" altLang="zh-CN" sz="2400" cap="none" dirty="0">
                <a:latin typeface="+mn-ea"/>
              </a:rPr>
              <a:t>7+5=12</a:t>
            </a:r>
            <a:r>
              <a:rPr lang="zh-CN" altLang="en-US" sz="2400" cap="none" dirty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2</a:t>
            </a:r>
            <a:r>
              <a:rPr lang="zh-CN" altLang="en-US" sz="2400" cap="none" dirty="0">
                <a:latin typeface="+mn-ea"/>
              </a:rPr>
              <a:t>写在个位，向前进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接下来计算十位数字，</a:t>
            </a:r>
            <a:r>
              <a:rPr lang="en-US" altLang="zh-CN" sz="2400" cap="none" dirty="0">
                <a:latin typeface="+mn-ea"/>
              </a:rPr>
              <a:t>6+2+1=9</a:t>
            </a:r>
            <a:r>
              <a:rPr lang="zh-CN" altLang="en-US" sz="2400" cap="none" dirty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9</a:t>
            </a:r>
            <a:r>
              <a:rPr lang="zh-CN" altLang="en-US" sz="2400" cap="none" dirty="0">
                <a:latin typeface="+mn-ea"/>
              </a:rPr>
              <a:t>写在十位，不进位。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最后计算百位数字，</a:t>
            </a:r>
            <a:r>
              <a:rPr lang="en-US" altLang="zh-CN" sz="2400" cap="none" dirty="0">
                <a:latin typeface="+mn-ea"/>
              </a:rPr>
              <a:t>1+3=4</a:t>
            </a:r>
            <a:r>
              <a:rPr lang="zh-CN" altLang="en-US" sz="2400" cap="none" dirty="0">
                <a:latin typeface="+mn-ea"/>
              </a:rPr>
              <a:t>，把</a:t>
            </a:r>
            <a:r>
              <a:rPr lang="en-US" altLang="zh-CN" sz="2400" cap="none" dirty="0">
                <a:latin typeface="+mn-ea"/>
              </a:rPr>
              <a:t>4</a:t>
            </a:r>
            <a:r>
              <a:rPr lang="zh-CN" altLang="en-US" sz="2400" cap="none" dirty="0">
                <a:latin typeface="+mn-ea"/>
              </a:rPr>
              <a:t>写在百位。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38992"/>
              </p:ext>
            </p:extLst>
          </p:nvPr>
        </p:nvGraphicFramePr>
        <p:xfrm>
          <a:off x="9511704" y="3198706"/>
          <a:ext cx="18522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18385"/>
              </p:ext>
            </p:extLst>
          </p:nvPr>
        </p:nvGraphicFramePr>
        <p:xfrm>
          <a:off x="9507304" y="386896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9082455" y="4477302"/>
            <a:ext cx="23312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082455" y="389275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zh-CN" altLang="en-US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51468"/>
              </p:ext>
            </p:extLst>
          </p:nvPr>
        </p:nvGraphicFramePr>
        <p:xfrm>
          <a:off x="9507304" y="4609650"/>
          <a:ext cx="1856616" cy="477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528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08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>
            <a:spLocks/>
          </p:cNvSpPr>
          <p:nvPr/>
        </p:nvSpPr>
        <p:spPr>
          <a:xfrm>
            <a:off x="778286" y="850900"/>
            <a:ext cx="10635428" cy="49403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我们可以用一个整数型数组</a:t>
            </a:r>
            <a:r>
              <a:rPr lang="en-US" altLang="zh-CN" sz="2400" dirty="0">
                <a:latin typeface="+mn-ea"/>
              </a:rPr>
              <a:t>a[]</a:t>
            </a:r>
            <a:r>
              <a:rPr lang="zh-CN" altLang="en-US" sz="2400" dirty="0">
                <a:latin typeface="+mn-ea"/>
              </a:rPr>
              <a:t>来存储大数的各个数位，然后用一个整数型变量</a:t>
            </a: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len_a</a:t>
            </a:r>
            <a:r>
              <a:rPr lang="zh-CN" altLang="en-US" sz="2400" dirty="0">
                <a:latin typeface="+mn-ea"/>
              </a:rPr>
              <a:t>来存储大数的长度。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例如 </a:t>
            </a:r>
            <a:r>
              <a:rPr lang="en-US" altLang="zh-CN" sz="2400" dirty="0">
                <a:latin typeface="+mn-ea"/>
              </a:rPr>
              <a:t>2147483648 </a:t>
            </a:r>
            <a:r>
              <a:rPr lang="zh-CN" altLang="en-US" sz="2400" dirty="0">
                <a:latin typeface="+mn-ea"/>
              </a:rPr>
              <a:t>可以这样存储：</a:t>
            </a:r>
            <a:endParaRPr lang="en-US" altLang="zh-CN" sz="2400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err="1">
                <a:solidFill>
                  <a:srgbClr val="C00000"/>
                </a:solidFill>
                <a:latin typeface="+mn-ea"/>
              </a:rPr>
              <a:t>len_a</a:t>
            </a:r>
            <a:r>
              <a:rPr lang="en-US" altLang="zh-CN" sz="2400" dirty="0">
                <a:latin typeface="+mn-ea"/>
              </a:rPr>
              <a:t>=10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a[14]={8,4,6,3,8,4,7,4,1,2};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数组</a:t>
            </a:r>
            <a:r>
              <a:rPr lang="en-US" altLang="zh-CN" sz="2400" dirty="0">
                <a:latin typeface="+mn-ea"/>
              </a:rPr>
              <a:t>a: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这里为了在对长度不等的大数进行运算的时候方便对齐，将大数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倒序存储（不用考虑下标对齐）</a:t>
            </a:r>
            <a:r>
              <a:rPr lang="zh-CN" altLang="en-US" sz="2400" dirty="0">
                <a:latin typeface="+mn-ea"/>
              </a:rPr>
              <a:t>，即个位数字在</a:t>
            </a:r>
            <a:r>
              <a:rPr lang="en-US" altLang="zh-CN" sz="2400" dirty="0">
                <a:latin typeface="+mn-ea"/>
              </a:rPr>
              <a:t>a[0]</a:t>
            </a:r>
            <a:r>
              <a:rPr lang="zh-CN" altLang="en-US" sz="2400" dirty="0">
                <a:latin typeface="+mn-ea"/>
              </a:rPr>
              <a:t>，十位数字在</a:t>
            </a:r>
            <a:r>
              <a:rPr lang="en-US" altLang="zh-CN" sz="2400" dirty="0">
                <a:latin typeface="+mn-ea"/>
              </a:rPr>
              <a:t>a[1]</a:t>
            </a:r>
            <a:r>
              <a:rPr lang="zh-CN" altLang="en-US" sz="2400" dirty="0">
                <a:latin typeface="+mn-ea"/>
              </a:rPr>
              <a:t>，百位数字在</a:t>
            </a:r>
            <a:r>
              <a:rPr lang="en-US" altLang="zh-CN" sz="2400" dirty="0">
                <a:latin typeface="+mn-ea"/>
              </a:rPr>
              <a:t>a[2]</a:t>
            </a:r>
            <a:r>
              <a:rPr lang="zh-CN" altLang="en-US" sz="2400" dirty="0">
                <a:latin typeface="+mn-ea"/>
              </a:rPr>
              <a:t>，以此类推，最高位则放在</a:t>
            </a:r>
            <a:r>
              <a:rPr lang="en-US" altLang="zh-CN" sz="2400" dirty="0">
                <a:latin typeface="+mn-ea"/>
              </a:rPr>
              <a:t>a[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len_a</a:t>
            </a:r>
            <a:r>
              <a:rPr lang="en-US" altLang="zh-CN" sz="2400" dirty="0">
                <a:latin typeface="+mn-ea"/>
              </a:rPr>
              <a:t>-1]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45450"/>
              </p:ext>
            </p:extLst>
          </p:nvPr>
        </p:nvGraphicFramePr>
        <p:xfrm>
          <a:off x="2031726" y="3529769"/>
          <a:ext cx="4818744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1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09200" y="3552857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zh-CN" altLang="en-US" dirty="0">
                <a:solidFill>
                  <a:srgbClr val="C00000"/>
                </a:solidFill>
              </a:rPr>
              <a:t>最高位要清零，否则运算可能会出错</a:t>
            </a:r>
          </a:p>
        </p:txBody>
      </p:sp>
    </p:spTree>
    <p:extLst>
      <p:ext uri="{BB962C8B-B14F-4D97-AF65-F5344CB8AC3E}">
        <p14:creationId xmlns:p14="http://schemas.microsoft.com/office/powerpoint/2010/main" val="5372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1-a】</a:t>
            </a:r>
            <a:r>
              <a:rPr lang="zh-CN" altLang="en-US" sz="2400" cap="none" dirty="0">
                <a:latin typeface="+mn-ea"/>
              </a:rPr>
              <a:t>这样，大数的加法运算可以通过下边的代码实现。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函数的返回值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len_c</a:t>
            </a:r>
            <a:r>
              <a:rPr lang="zh-CN" altLang="en-US" sz="2400" cap="none" dirty="0">
                <a:latin typeface="+mn-ea"/>
              </a:rPr>
              <a:t>是和的长度，和的各个数位存储在数组</a:t>
            </a:r>
            <a:r>
              <a:rPr lang="en-US" altLang="zh-CN" sz="2400" cap="none" dirty="0">
                <a:latin typeface="+mn-ea"/>
              </a:rPr>
              <a:t>c</a:t>
            </a:r>
            <a:r>
              <a:rPr lang="zh-CN" altLang="en-US" sz="2400" cap="none" dirty="0">
                <a:latin typeface="+mn-ea"/>
              </a:rPr>
              <a:t>当中。（</a:t>
            </a:r>
            <a:r>
              <a:rPr lang="en-US" altLang="zh-CN" sz="2400" cap="none" dirty="0" err="1">
                <a:latin typeface="+mn-ea"/>
              </a:rPr>
              <a:t>len</a:t>
            </a:r>
            <a:r>
              <a:rPr lang="en-US" altLang="zh-CN" sz="2400" dirty="0" err="1">
                <a:latin typeface="+mn-ea"/>
              </a:rPr>
              <a:t>_c</a:t>
            </a:r>
            <a:r>
              <a:rPr lang="zh-CN" altLang="en-US" sz="2400" dirty="0">
                <a:latin typeface="+mn-ea"/>
              </a:rPr>
              <a:t>的初始值一定是</a:t>
            </a:r>
            <a:r>
              <a:rPr lang="en-US" altLang="zh-CN" sz="2400" dirty="0">
                <a:latin typeface="+mn-ea"/>
              </a:rPr>
              <a:t>&gt;=</a:t>
            </a:r>
            <a:r>
              <a:rPr lang="zh-CN" altLang="en-US" sz="2400" dirty="0">
                <a:latin typeface="+mn-ea"/>
              </a:rPr>
              <a:t>最长的加运算的值</a:t>
            </a:r>
            <a:r>
              <a:rPr lang="zh-CN" altLang="en-US" sz="2400" cap="none" dirty="0">
                <a:latin typeface="+mn-ea"/>
              </a:rPr>
              <a:t>）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925369" y="1546054"/>
            <a:ext cx="10341262" cy="33246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3087" y="2146300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和的长度一定不小于两数中较长的那个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03087" y="2436455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从个位数字开始向高位依次求和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03087" y="2721928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计算两数当前数位的值与进位值之和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03086" y="3025775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求和取模（这里的</a:t>
            </a:r>
            <a:r>
              <a:rPr lang="en-US" altLang="zh-CN" dirty="0">
                <a:solidFill>
                  <a:srgbClr val="FFFF00"/>
                </a:solidFill>
              </a:rPr>
              <a:t>mod</a:t>
            </a:r>
            <a:r>
              <a:rPr lang="zh-CN" altLang="en-US" dirty="0">
                <a:solidFill>
                  <a:srgbClr val="FFFF00"/>
                </a:solidFill>
              </a:rPr>
              <a:t>是</a:t>
            </a:r>
            <a:r>
              <a:rPr lang="en-US" altLang="zh-CN" dirty="0">
                <a:solidFill>
                  <a:srgbClr val="FFFF00"/>
                </a:solidFill>
              </a:rPr>
              <a:t>10</a:t>
            </a:r>
            <a:r>
              <a:rPr lang="zh-CN" altLang="en-US" dirty="0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03086" y="33331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处理进位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3086" y="3941127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注意最高位计算完成之后可能还有进位</a:t>
            </a:r>
          </a:p>
        </p:txBody>
      </p:sp>
    </p:spTree>
    <p:extLst>
      <p:ext uri="{BB962C8B-B14F-4D97-AF65-F5344CB8AC3E}">
        <p14:creationId xmlns:p14="http://schemas.microsoft.com/office/powerpoint/2010/main" val="94385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6695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2. </a:t>
            </a:r>
            <a:r>
              <a:rPr lang="zh-CN" altLang="en-US" sz="4800" b="1" cap="none" dirty="0"/>
              <a:t>自定义</a:t>
            </a:r>
            <a:r>
              <a:rPr lang="zh-CN" altLang="en-US" sz="4800" b="1" cap="none" dirty="0">
                <a:solidFill>
                  <a:srgbClr val="FF0000"/>
                </a:solidFill>
              </a:rPr>
              <a:t>大数结构体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2238703"/>
            <a:ext cx="10635428" cy="3552498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观察发现“数组</a:t>
            </a:r>
            <a:r>
              <a:rPr lang="en-US" altLang="zh-CN" sz="2400" cap="none" dirty="0">
                <a:latin typeface="+mn-ea"/>
              </a:rPr>
              <a:t>+</a:t>
            </a:r>
            <a:r>
              <a:rPr lang="zh-CN" altLang="en-US" sz="2400" cap="none" dirty="0">
                <a:latin typeface="+mn-ea"/>
              </a:rPr>
              <a:t>长度”的写法非常繁琐，我们可以用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typedef</a:t>
            </a:r>
            <a:r>
              <a:rPr lang="zh-CN" altLang="en-US" sz="2400" cap="none" dirty="0">
                <a:latin typeface="+mn-ea"/>
              </a:rPr>
              <a:t>定义一种新的数据类型</a:t>
            </a:r>
            <a:r>
              <a:rPr lang="en-US" altLang="zh-CN" sz="2400" b="1" cap="none" dirty="0" err="1">
                <a:solidFill>
                  <a:srgbClr val="C00000"/>
                </a:solidFill>
                <a:latin typeface="+mn-ea"/>
              </a:rPr>
              <a:t>BigNum</a:t>
            </a:r>
            <a:r>
              <a:rPr lang="zh-CN" altLang="en-US" sz="2400" cap="none" dirty="0">
                <a:latin typeface="+mn-ea"/>
              </a:rPr>
              <a:t>，代码如下：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我们还可以定义两个全局常量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O</a:t>
            </a:r>
            <a:r>
              <a:rPr lang="zh-CN" altLang="en-US" sz="2400" cap="none" dirty="0">
                <a:latin typeface="+mn-ea"/>
              </a:rPr>
              <a:t>和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I</a:t>
            </a:r>
            <a:r>
              <a:rPr lang="zh-CN" altLang="en-US" sz="2400" cap="none" dirty="0">
                <a:latin typeface="+mn-ea"/>
              </a:rPr>
              <a:t>分别表示大数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sz="2400" cap="none" dirty="0">
                <a:latin typeface="+mn-ea"/>
              </a:rPr>
              <a:t>和大数</a:t>
            </a:r>
            <a:r>
              <a:rPr lang="en-US" altLang="zh-CN" sz="2400" b="1" cap="none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，这在对大数进行初始化和赋值操作，或者快速幂等运算过程中都是非常方便的。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70" y="3453853"/>
            <a:ext cx="4023490" cy="11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8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850900"/>
            <a:ext cx="10635428" cy="4940301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cap="none" dirty="0">
                <a:latin typeface="+mn-ea"/>
              </a:rPr>
              <a:t>【</a:t>
            </a:r>
            <a:r>
              <a:rPr lang="zh-CN" altLang="en-US" sz="2400" cap="none" dirty="0">
                <a:latin typeface="+mn-ea"/>
              </a:rPr>
              <a:t>代码</a:t>
            </a:r>
            <a:r>
              <a:rPr lang="en-US" altLang="zh-CN" sz="2400" cap="none" dirty="0">
                <a:latin typeface="+mn-ea"/>
              </a:rPr>
              <a:t>1-b】</a:t>
            </a:r>
            <a:r>
              <a:rPr lang="zh-CN" altLang="en-US" sz="2400" cap="none" dirty="0">
                <a:latin typeface="+mn-ea"/>
              </a:rPr>
              <a:t>在这样的定义下，大数加法的代码可以这样改写。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主函数中可以这样调用函数</a:t>
            </a:r>
            <a:r>
              <a:rPr lang="en-US" altLang="zh-CN" sz="2400" cap="none" dirty="0">
                <a:latin typeface="+mn-ea"/>
              </a:rPr>
              <a:t>:				</a:t>
            </a:r>
            <a:r>
              <a:rPr lang="zh-CN" altLang="en-US" sz="2400" cap="none" dirty="0">
                <a:latin typeface="+mn-ea"/>
              </a:rPr>
              <a:t>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58" y="1472128"/>
            <a:ext cx="10270883" cy="3476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3086" y="1998661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初始化计算结果为大数</a:t>
            </a:r>
            <a:r>
              <a:rPr lang="en-US" altLang="zh-CN" dirty="0">
                <a:solidFill>
                  <a:srgbClr val="FFFF00"/>
                </a:solidFill>
              </a:rPr>
              <a:t>O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03086" y="316440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这里的</a:t>
            </a:r>
            <a:r>
              <a:rPr lang="en-US" altLang="zh-CN" dirty="0">
                <a:solidFill>
                  <a:srgbClr val="FFFF00"/>
                </a:solidFill>
              </a:rPr>
              <a:t>BASE</a:t>
            </a:r>
            <a:r>
              <a:rPr lang="zh-CN" altLang="en-US" dirty="0">
                <a:solidFill>
                  <a:srgbClr val="FFFF00"/>
                </a:solidFill>
              </a:rPr>
              <a:t>与之前的</a:t>
            </a:r>
            <a:r>
              <a:rPr lang="en-US" altLang="zh-CN" dirty="0">
                <a:solidFill>
                  <a:srgbClr val="FFFF00"/>
                </a:solidFill>
              </a:rPr>
              <a:t>mod</a:t>
            </a:r>
            <a:r>
              <a:rPr lang="zh-CN" altLang="en-US" dirty="0">
                <a:solidFill>
                  <a:srgbClr val="FFFF00"/>
                </a:solidFill>
              </a:rPr>
              <a:t>意义相同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03086" y="1472128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# </a:t>
            </a:r>
            <a:r>
              <a:rPr lang="zh-CN" altLang="en-US" dirty="0">
                <a:solidFill>
                  <a:srgbClr val="FFFF00"/>
                </a:solidFill>
              </a:rPr>
              <a:t>输入和输出都是</a:t>
            </a:r>
            <a:r>
              <a:rPr lang="en-US" altLang="zh-CN" dirty="0" err="1">
                <a:solidFill>
                  <a:srgbClr val="FFFF00"/>
                </a:solidFill>
              </a:rPr>
              <a:t>BigNum</a:t>
            </a:r>
            <a:r>
              <a:rPr lang="zh-CN" altLang="en-US" dirty="0">
                <a:solidFill>
                  <a:srgbClr val="FFFF00"/>
                </a:solidFill>
              </a:rPr>
              <a:t>类型的变量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4766438" y="5192633"/>
            <a:ext cx="3100780" cy="463628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7223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95118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/>
              <a:t>3. </a:t>
            </a:r>
            <a:r>
              <a:rPr lang="zh-CN" altLang="en-US" sz="4800" b="1" cap="none" dirty="0"/>
              <a:t>大数的压位存储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86" y="1954924"/>
            <a:ext cx="10635428" cy="3836277"/>
          </a:xfrm>
        </p:spPr>
        <p:txBody>
          <a:bodyPr anchor="t"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按照我们之前的写法，数组中每一个元素只存储一个数位，这样造成了极大的空间浪费，而且在时间上，数组的长度过大也会导致</a:t>
            </a:r>
            <a:r>
              <a:rPr lang="en-US" altLang="zh-CN" sz="2400" cap="none" dirty="0">
                <a:latin typeface="+mn-ea"/>
              </a:rPr>
              <a:t>TLE</a:t>
            </a:r>
            <a:r>
              <a:rPr lang="zh-CN" altLang="en-US" sz="2400" cap="none" dirty="0">
                <a:latin typeface="+mn-ea"/>
              </a:rPr>
              <a:t>。（</a:t>
            </a:r>
            <a:r>
              <a:rPr lang="en-US" altLang="zh-CN" sz="2400" cap="none" dirty="0">
                <a:latin typeface="+mn-ea"/>
              </a:rPr>
              <a:t>O(n)</a:t>
            </a:r>
            <a:r>
              <a:rPr lang="zh-CN" altLang="en-US" sz="2400" cap="none" dirty="0">
                <a:latin typeface="+mn-ea"/>
              </a:rPr>
              <a:t>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为了充分的利用空间、节省时间，我们可以对大数进行压位。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（我们开的是</a:t>
            </a:r>
            <a:r>
              <a:rPr lang="en-US" altLang="zh-CN" sz="2400" cap="none" dirty="0">
                <a:latin typeface="+mn-ea"/>
              </a:rPr>
              <a:t>int</a:t>
            </a:r>
            <a:r>
              <a:rPr lang="zh-CN" altLang="en-US" sz="2400" cap="none" dirty="0">
                <a:latin typeface="+mn-ea"/>
              </a:rPr>
              <a:t>数组但是只存了一位数）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例如 </a:t>
            </a:r>
            <a:r>
              <a:rPr lang="en-US" altLang="zh-CN" sz="2400" cap="none" dirty="0">
                <a:latin typeface="+mn-ea"/>
              </a:rPr>
              <a:t>922,3372,0368,5477,5808 </a:t>
            </a:r>
            <a:r>
              <a:rPr lang="zh-CN" altLang="en-US" sz="2400" cap="none" dirty="0">
                <a:latin typeface="+mn-ea"/>
              </a:rPr>
              <a:t>按照</a:t>
            </a:r>
            <a:r>
              <a:rPr lang="en-US" altLang="zh-CN" sz="2400" cap="none" dirty="0">
                <a:latin typeface="+mn-ea"/>
              </a:rPr>
              <a:t>4</a:t>
            </a:r>
            <a:r>
              <a:rPr lang="zh-CN" altLang="en-US" sz="2400" cap="none" dirty="0">
                <a:latin typeface="+mn-ea"/>
              </a:rPr>
              <a:t>位数字存</a:t>
            </a:r>
            <a:r>
              <a:rPr lang="en-US" altLang="zh-CN" sz="2400" cap="none" dirty="0">
                <a:latin typeface="+mn-ea"/>
              </a:rPr>
              <a:t>1</a:t>
            </a:r>
            <a:r>
              <a:rPr lang="zh-CN" altLang="en-US" sz="2400" cap="none" dirty="0">
                <a:latin typeface="+mn-ea"/>
              </a:rPr>
              <a:t>位的方式存储：</a:t>
            </a:r>
            <a:endParaRPr lang="en-US" altLang="zh-CN" sz="2400" cap="none" dirty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数组</a:t>
            </a:r>
            <a:r>
              <a:rPr lang="en-US" altLang="zh-CN" sz="2400" cap="none" dirty="0">
                <a:latin typeface="+mn-ea"/>
              </a:rPr>
              <a:t>a: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cap="none" dirty="0">
                <a:latin typeface="+mn-ea"/>
              </a:rPr>
              <a:t>注意</a:t>
            </a:r>
            <a:r>
              <a:rPr lang="zh-CN" altLang="en-US" sz="2400" cap="none" dirty="0">
                <a:solidFill>
                  <a:srgbClr val="FF0000"/>
                </a:solidFill>
                <a:latin typeface="+mn-ea"/>
              </a:rPr>
              <a:t>压在同一位的</a:t>
            </a:r>
            <a:r>
              <a:rPr lang="en-US" altLang="zh-CN" sz="2400" cap="none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cap="none" dirty="0">
                <a:solidFill>
                  <a:srgbClr val="FF0000"/>
                </a:solidFill>
                <a:latin typeface="+mn-ea"/>
              </a:rPr>
              <a:t>个数字不需要倒序，整体倒序</a:t>
            </a:r>
            <a:r>
              <a:rPr lang="zh-CN" altLang="en-US" sz="2400" cap="none" dirty="0">
                <a:latin typeface="+mn-ea"/>
              </a:rPr>
              <a:t>就可以了。</a:t>
            </a:r>
            <a:endParaRPr lang="en-US" altLang="zh-CN" sz="2400" cap="none" dirty="0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56844"/>
              </p:ext>
            </p:extLst>
          </p:nvPr>
        </p:nvGraphicFramePr>
        <p:xfrm>
          <a:off x="1892901" y="4630289"/>
          <a:ext cx="7291392" cy="396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14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5808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5477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2000" dirty="0"/>
                        <a:t>368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3372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sz="2000" dirty="0"/>
                        <a:t>922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798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CM - 高精度">
      <a:majorFont>
        <a:latin typeface="Calibri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1663</TotalTime>
  <Words>2792</Words>
  <Application>Microsoft Office PowerPoint</Application>
  <PresentationFormat>宽屏</PresentationFormat>
  <Paragraphs>399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微软雅黑</vt:lpstr>
      <vt:lpstr>Calibri</vt:lpstr>
      <vt:lpstr>Consolas</vt:lpstr>
      <vt:lpstr>回顾</vt:lpstr>
      <vt:lpstr>高精度计算</vt:lpstr>
      <vt:lpstr>A+B Problem</vt:lpstr>
      <vt:lpstr>PowerPoint 演示文稿</vt:lpstr>
      <vt:lpstr>1. 高精度加法</vt:lpstr>
      <vt:lpstr>PowerPoint 演示文稿</vt:lpstr>
      <vt:lpstr>PowerPoint 演示文稿</vt:lpstr>
      <vt:lpstr>2. 自定义大数结构体</vt:lpstr>
      <vt:lpstr>PowerPoint 演示文稿</vt:lpstr>
      <vt:lpstr>3. 大数的压位存储</vt:lpstr>
      <vt:lpstr>PowerPoint 演示文稿</vt:lpstr>
      <vt:lpstr>4. 大数的输入和输出</vt:lpstr>
      <vt:lpstr>PowerPoint 演示文稿</vt:lpstr>
      <vt:lpstr>PowerPoint 演示文稿</vt:lpstr>
      <vt:lpstr>PowerPoint 演示文稿</vt:lpstr>
      <vt:lpstr>PowerPoint 演示文稿</vt:lpstr>
      <vt:lpstr>思考几个小问题：</vt:lpstr>
      <vt:lpstr>5. 高精度乘法</vt:lpstr>
      <vt:lpstr>PowerPoint 演示文稿</vt:lpstr>
      <vt:lpstr>PowerPoint 演示文稿</vt:lpstr>
      <vt:lpstr>PowerPoint 演示文稿</vt:lpstr>
      <vt:lpstr>PowerPoint 演示文稿</vt:lpstr>
      <vt:lpstr>6. 高精度减法</vt:lpstr>
      <vt:lpstr>PowerPoint 演示文稿</vt:lpstr>
      <vt:lpstr>PowerPoint 演示文稿</vt:lpstr>
      <vt:lpstr>7. 高精度除法</vt:lpstr>
      <vt:lpstr>PowerPoint 演示文稿</vt:lpstr>
      <vt:lpstr>8. 高精度小数</vt:lpstr>
      <vt:lpstr>9. 高精度模运算</vt:lpstr>
      <vt:lpstr>PowerPoint 演示文稿</vt:lpstr>
      <vt:lpstr>10. 进制转换</vt:lpstr>
      <vt:lpstr>PowerPoint 演示文稿</vt:lpstr>
      <vt:lpstr>Java - 高精度计算</vt:lpstr>
      <vt:lpstr>Python - 高精度计算</vt:lpstr>
      <vt:lpstr>使用__INT128类型</vt:lpstr>
      <vt:lpstr>PowerPoint 演示文稿</vt:lpstr>
      <vt:lpstr>PowerPoint 演示文稿</vt:lpstr>
      <vt:lpstr>输入输出外挂</vt:lpstr>
      <vt:lpstr>PowerPoint 演示文稿</vt:lpstr>
      <vt:lpstr>最后，祝大家六一儿童节快乐！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高精度计算</dc:title>
  <dc:creator>C-force</dc:creator>
  <cp:lastModifiedBy>赵 紫如</cp:lastModifiedBy>
  <cp:revision>273</cp:revision>
  <dcterms:created xsi:type="dcterms:W3CDTF">2018-03-13T03:39:44Z</dcterms:created>
  <dcterms:modified xsi:type="dcterms:W3CDTF">2019-06-01T12:49:58Z</dcterms:modified>
</cp:coreProperties>
</file>