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7" r:id="rId2"/>
    <p:sldId id="259" r:id="rId3"/>
    <p:sldId id="305" r:id="rId4"/>
    <p:sldId id="438" r:id="rId5"/>
    <p:sldId id="439" r:id="rId6"/>
    <p:sldId id="440" r:id="rId7"/>
    <p:sldId id="441" r:id="rId8"/>
    <p:sldId id="478" r:id="rId9"/>
    <p:sldId id="402" r:id="rId10"/>
    <p:sldId id="271" r:id="rId11"/>
    <p:sldId id="576" r:id="rId12"/>
    <p:sldId id="521" r:id="rId13"/>
    <p:sldId id="515" r:id="rId14"/>
    <p:sldId id="516" r:id="rId15"/>
    <p:sldId id="517" r:id="rId16"/>
    <p:sldId id="518" r:id="rId17"/>
    <p:sldId id="519" r:id="rId18"/>
    <p:sldId id="520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59" r:id="rId33"/>
    <p:sldId id="560" r:id="rId34"/>
    <p:sldId id="561" r:id="rId35"/>
    <p:sldId id="562" r:id="rId36"/>
    <p:sldId id="563" r:id="rId37"/>
    <p:sldId id="564" r:id="rId38"/>
    <p:sldId id="565" r:id="rId39"/>
    <p:sldId id="566" r:id="rId40"/>
    <p:sldId id="567" r:id="rId41"/>
    <p:sldId id="568" r:id="rId42"/>
    <p:sldId id="569" r:id="rId43"/>
    <p:sldId id="570" r:id="rId44"/>
    <p:sldId id="571" r:id="rId45"/>
    <p:sldId id="572" r:id="rId46"/>
    <p:sldId id="573" r:id="rId47"/>
    <p:sldId id="574" r:id="rId48"/>
    <p:sldId id="264" r:id="rId49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-force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39D04-F193-4328-B6D3-54D12FA06902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7462-3607-4E13-84EA-4F7E1CCFD4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B306-BE4F-4CF5-8101-4786E3C6C36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6C1A-02BF-4B1A-86F8-BA9FBA49F51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66700" y="180975"/>
            <a:ext cx="11658600" cy="6477000"/>
          </a:xfrm>
          <a:custGeom>
            <a:avLst/>
            <a:gdLst>
              <a:gd name="connsiteX0" fmla="*/ 0 w 11658600"/>
              <a:gd name="connsiteY0" fmla="*/ 0 h 6477000"/>
              <a:gd name="connsiteX1" fmla="*/ 11658600 w 11658600"/>
              <a:gd name="connsiteY1" fmla="*/ 0 h 6477000"/>
              <a:gd name="connsiteX2" fmla="*/ 11658600 w 11658600"/>
              <a:gd name="connsiteY2" fmla="*/ 6477000 h 6477000"/>
              <a:gd name="connsiteX3" fmla="*/ 0 w 116586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600" h="6477000">
                <a:moveTo>
                  <a:pt x="0" y="0"/>
                </a:moveTo>
                <a:lnTo>
                  <a:pt x="11658600" y="0"/>
                </a:lnTo>
                <a:lnTo>
                  <a:pt x="11658600" y="6477000"/>
                </a:lnTo>
                <a:lnTo>
                  <a:pt x="0" y="6477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C919-4259-44D8-9515-E071E808EC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0800000">
            <a:off x="9056914" y="-1"/>
            <a:ext cx="3135085" cy="3062512"/>
          </a:xfrm>
          <a:prstGeom prst="rtTriangl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20040" flipV="1">
            <a:off x="7927281" y="-358237"/>
            <a:ext cx="3334031" cy="1813117"/>
          </a:xfrm>
          <a:custGeom>
            <a:avLst/>
            <a:gdLst>
              <a:gd name="connsiteX0" fmla="*/ 0 w 3334031"/>
              <a:gd name="connsiteY0" fmla="*/ 0 h 1813117"/>
              <a:gd name="connsiteX1" fmla="*/ 1792101 w 3334031"/>
              <a:gd name="connsiteY1" fmla="*/ 1813117 h 1813117"/>
              <a:gd name="connsiteX2" fmla="*/ 2605621 w 3334031"/>
              <a:gd name="connsiteY2" fmla="*/ 1813117 h 1813117"/>
              <a:gd name="connsiteX3" fmla="*/ 3334025 w 3334031"/>
              <a:gd name="connsiteY3" fmla="*/ 904126 h 1813117"/>
              <a:gd name="connsiteX4" fmla="*/ 2595140 w 3334031"/>
              <a:gd name="connsiteY4" fmla="*/ 46393 h 1813117"/>
              <a:gd name="connsiteX5" fmla="*/ 300843 w 3334031"/>
              <a:gd name="connsiteY5" fmla="*/ 3145 h 181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031" h="1813117">
                <a:moveTo>
                  <a:pt x="0" y="0"/>
                </a:moveTo>
                <a:lnTo>
                  <a:pt x="1792101" y="1813117"/>
                </a:lnTo>
                <a:lnTo>
                  <a:pt x="2605621" y="1813117"/>
                </a:lnTo>
                <a:cubicBezTo>
                  <a:pt x="3007868" y="1813117"/>
                  <a:pt x="3335702" y="1198539"/>
                  <a:pt x="3334025" y="904126"/>
                </a:cubicBezTo>
                <a:cubicBezTo>
                  <a:pt x="3332348" y="609715"/>
                  <a:pt x="3059013" y="26193"/>
                  <a:pt x="2595140" y="46393"/>
                </a:cubicBezTo>
                <a:cubicBezTo>
                  <a:pt x="1827485" y="46393"/>
                  <a:pt x="1065609" y="17561"/>
                  <a:pt x="300843" y="314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2506402" flipV="1">
            <a:off x="2176314" y="5845604"/>
            <a:ext cx="2305277" cy="1211718"/>
          </a:xfrm>
          <a:custGeom>
            <a:avLst/>
            <a:gdLst>
              <a:gd name="connsiteX0" fmla="*/ 238048 w 2305277"/>
              <a:gd name="connsiteY0" fmla="*/ 1078273 h 1211718"/>
              <a:gd name="connsiteX1" fmla="*/ 489884 w 2305277"/>
              <a:gd name="connsiteY1" fmla="*/ 1211718 h 1211718"/>
              <a:gd name="connsiteX2" fmla="*/ 2123039 w 2305277"/>
              <a:gd name="connsiteY2" fmla="*/ 1165649 h 1211718"/>
              <a:gd name="connsiteX3" fmla="*/ 2284646 w 2305277"/>
              <a:gd name="connsiteY3" fmla="*/ 1108411 h 1211718"/>
              <a:gd name="connsiteX4" fmla="*/ 2305277 w 2305277"/>
              <a:gd name="connsiteY4" fmla="*/ 1090361 h 1211718"/>
              <a:gd name="connsiteX5" fmla="*/ 1084633 w 2305277"/>
              <a:gd name="connsiteY5" fmla="*/ 0 h 1211718"/>
              <a:gd name="connsiteX6" fmla="*/ 431961 w 2305277"/>
              <a:gd name="connsiteY6" fmla="*/ 7394 h 1211718"/>
              <a:gd name="connsiteX7" fmla="*/ 315 w 2305277"/>
              <a:gd name="connsiteY7" fmla="*/ 622689 h 1211718"/>
              <a:gd name="connsiteX8" fmla="*/ 238048 w 2305277"/>
              <a:gd name="connsiteY8" fmla="*/ 1078273 h 121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277" h="1211718">
                <a:moveTo>
                  <a:pt x="238048" y="1078273"/>
                </a:moveTo>
                <a:cubicBezTo>
                  <a:pt x="316282" y="1157114"/>
                  <a:pt x="404991" y="1211718"/>
                  <a:pt x="489884" y="1211718"/>
                </a:cubicBezTo>
                <a:cubicBezTo>
                  <a:pt x="1065924" y="1211718"/>
                  <a:pt x="1546999" y="1165649"/>
                  <a:pt x="2123039" y="1165649"/>
                </a:cubicBezTo>
                <a:cubicBezTo>
                  <a:pt x="2179634" y="1165649"/>
                  <a:pt x="2234357" y="1143980"/>
                  <a:pt x="2284646" y="1108411"/>
                </a:cubicBezTo>
                <a:lnTo>
                  <a:pt x="2305277" y="1090361"/>
                </a:lnTo>
                <a:lnTo>
                  <a:pt x="1084633" y="0"/>
                </a:lnTo>
                <a:lnTo>
                  <a:pt x="431961" y="7394"/>
                </a:lnTo>
                <a:cubicBezTo>
                  <a:pt x="205580" y="7394"/>
                  <a:pt x="-9358" y="421958"/>
                  <a:pt x="315" y="622689"/>
                </a:cubicBezTo>
                <a:cubicBezTo>
                  <a:pt x="6361" y="748146"/>
                  <a:pt x="107657" y="946871"/>
                  <a:pt x="238048" y="1078273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506402" flipV="1">
            <a:off x="-325813" y="5220728"/>
            <a:ext cx="3645094" cy="2541157"/>
          </a:xfrm>
          <a:custGeom>
            <a:avLst/>
            <a:gdLst>
              <a:gd name="connsiteX0" fmla="*/ 581528 w 3645094"/>
              <a:gd name="connsiteY0" fmla="*/ 2211480 h 2541157"/>
              <a:gd name="connsiteX1" fmla="*/ 1108569 w 3645094"/>
              <a:gd name="connsiteY1" fmla="*/ 2541157 h 2541157"/>
              <a:gd name="connsiteX2" fmla="*/ 3497403 w 3645094"/>
              <a:gd name="connsiteY2" fmla="*/ 2455454 h 2541157"/>
              <a:gd name="connsiteX3" fmla="*/ 3626843 w 3645094"/>
              <a:gd name="connsiteY3" fmla="*/ 2419392 h 2541157"/>
              <a:gd name="connsiteX4" fmla="*/ 3645094 w 3645094"/>
              <a:gd name="connsiteY4" fmla="*/ 2406911 h 2541157"/>
              <a:gd name="connsiteX5" fmla="*/ 950590 w 3645094"/>
              <a:gd name="connsiteY5" fmla="*/ 0 h 2541157"/>
              <a:gd name="connsiteX6" fmla="*/ 13670 w 3645094"/>
              <a:gd name="connsiteY6" fmla="*/ 1048870 h 2541157"/>
              <a:gd name="connsiteX7" fmla="*/ 9336 w 3645094"/>
              <a:gd name="connsiteY7" fmla="*/ 1073227 h 2541157"/>
              <a:gd name="connsiteX8" fmla="*/ 904 w 3645094"/>
              <a:gd name="connsiteY8" fmla="*/ 1227599 h 2541157"/>
              <a:gd name="connsiteX9" fmla="*/ 581528 w 3645094"/>
              <a:gd name="connsiteY9" fmla="*/ 2211480 h 254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5094" h="2541157">
                <a:moveTo>
                  <a:pt x="581528" y="2211480"/>
                </a:moveTo>
                <a:cubicBezTo>
                  <a:pt x="760564" y="2378839"/>
                  <a:pt x="951659" y="2503662"/>
                  <a:pt x="1108569" y="2541157"/>
                </a:cubicBezTo>
                <a:cubicBezTo>
                  <a:pt x="2005093" y="2541157"/>
                  <a:pt x="2600879" y="2455454"/>
                  <a:pt x="3497403" y="2455454"/>
                </a:cubicBezTo>
                <a:cubicBezTo>
                  <a:pt x="3541444" y="2455454"/>
                  <a:pt x="3584757" y="2442670"/>
                  <a:pt x="3626843" y="2419392"/>
                </a:cubicBezTo>
                <a:lnTo>
                  <a:pt x="3645094" y="2406911"/>
                </a:lnTo>
                <a:lnTo>
                  <a:pt x="950590" y="0"/>
                </a:lnTo>
                <a:lnTo>
                  <a:pt x="13670" y="1048870"/>
                </a:lnTo>
                <a:lnTo>
                  <a:pt x="9336" y="1073227"/>
                </a:lnTo>
                <a:cubicBezTo>
                  <a:pt x="1365" y="1129466"/>
                  <a:pt x="-1695" y="1181420"/>
                  <a:pt x="904" y="1227599"/>
                </a:cubicBezTo>
                <a:cubicBezTo>
                  <a:pt x="18231" y="1535464"/>
                  <a:pt x="283133" y="1932550"/>
                  <a:pt x="581528" y="221148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4491683" y="1329165"/>
            <a:ext cx="3285719" cy="403972"/>
          </a:xfrm>
          <a:custGeom>
            <a:avLst/>
            <a:gdLst>
              <a:gd name="connsiteX0" fmla="*/ 273848 w 3909054"/>
              <a:gd name="connsiteY0" fmla="*/ 0 h 403972"/>
              <a:gd name="connsiteX1" fmla="*/ 1165806 w 3909054"/>
              <a:gd name="connsiteY1" fmla="*/ 0 h 403972"/>
              <a:gd name="connsiteX2" fmla="*/ 1428343 w 3909054"/>
              <a:gd name="connsiteY2" fmla="*/ 0 h 403972"/>
              <a:gd name="connsiteX3" fmla="*/ 1588753 w 3909054"/>
              <a:gd name="connsiteY3" fmla="*/ 0 h 403972"/>
              <a:gd name="connsiteX4" fmla="*/ 2320301 w 3909054"/>
              <a:gd name="connsiteY4" fmla="*/ 0 h 403972"/>
              <a:gd name="connsiteX5" fmla="*/ 2480711 w 3909054"/>
              <a:gd name="connsiteY5" fmla="*/ 0 h 403972"/>
              <a:gd name="connsiteX6" fmla="*/ 2743248 w 3909054"/>
              <a:gd name="connsiteY6" fmla="*/ 0 h 403972"/>
              <a:gd name="connsiteX7" fmla="*/ 3635206 w 3909054"/>
              <a:gd name="connsiteY7" fmla="*/ 0 h 403972"/>
              <a:gd name="connsiteX8" fmla="*/ 3909054 w 3909054"/>
              <a:gd name="connsiteY8" fmla="*/ 201986 h 403972"/>
              <a:gd name="connsiteX9" fmla="*/ 3635206 w 3909054"/>
              <a:gd name="connsiteY9" fmla="*/ 403972 h 403972"/>
              <a:gd name="connsiteX10" fmla="*/ 2743248 w 3909054"/>
              <a:gd name="connsiteY10" fmla="*/ 403972 h 403972"/>
              <a:gd name="connsiteX11" fmla="*/ 2480711 w 3909054"/>
              <a:gd name="connsiteY11" fmla="*/ 403972 h 403972"/>
              <a:gd name="connsiteX12" fmla="*/ 2320301 w 3909054"/>
              <a:gd name="connsiteY12" fmla="*/ 403972 h 403972"/>
              <a:gd name="connsiteX13" fmla="*/ 1588753 w 3909054"/>
              <a:gd name="connsiteY13" fmla="*/ 403972 h 403972"/>
              <a:gd name="connsiteX14" fmla="*/ 1428343 w 3909054"/>
              <a:gd name="connsiteY14" fmla="*/ 403972 h 403972"/>
              <a:gd name="connsiteX15" fmla="*/ 1165806 w 3909054"/>
              <a:gd name="connsiteY15" fmla="*/ 403972 h 403972"/>
              <a:gd name="connsiteX16" fmla="*/ 273848 w 3909054"/>
              <a:gd name="connsiteY16" fmla="*/ 403972 h 403972"/>
              <a:gd name="connsiteX17" fmla="*/ 0 w 3909054"/>
              <a:gd name="connsiteY17" fmla="*/ 201986 h 403972"/>
              <a:gd name="connsiteX18" fmla="*/ 273848 w 3909054"/>
              <a:gd name="connsiteY18" fmla="*/ 0 h 4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09054" h="403972">
                <a:moveTo>
                  <a:pt x="273848" y="0"/>
                </a:moveTo>
                <a:lnTo>
                  <a:pt x="1165806" y="0"/>
                </a:lnTo>
                <a:lnTo>
                  <a:pt x="1428343" y="0"/>
                </a:lnTo>
                <a:lnTo>
                  <a:pt x="1588753" y="0"/>
                </a:lnTo>
                <a:lnTo>
                  <a:pt x="2320301" y="0"/>
                </a:lnTo>
                <a:lnTo>
                  <a:pt x="2480711" y="0"/>
                </a:lnTo>
                <a:lnTo>
                  <a:pt x="2743248" y="0"/>
                </a:lnTo>
                <a:lnTo>
                  <a:pt x="3635206" y="0"/>
                </a:lnTo>
                <a:cubicBezTo>
                  <a:pt x="3786433" y="0"/>
                  <a:pt x="3909054" y="90426"/>
                  <a:pt x="3909054" y="201986"/>
                </a:cubicBezTo>
                <a:cubicBezTo>
                  <a:pt x="3909054" y="313546"/>
                  <a:pt x="3786433" y="403972"/>
                  <a:pt x="3635206" y="403972"/>
                </a:cubicBezTo>
                <a:lnTo>
                  <a:pt x="2743248" y="403972"/>
                </a:lnTo>
                <a:lnTo>
                  <a:pt x="2480711" y="403972"/>
                </a:lnTo>
                <a:lnTo>
                  <a:pt x="2320301" y="403972"/>
                </a:lnTo>
                <a:lnTo>
                  <a:pt x="1588753" y="403972"/>
                </a:lnTo>
                <a:lnTo>
                  <a:pt x="1428343" y="403972"/>
                </a:lnTo>
                <a:lnTo>
                  <a:pt x="1165806" y="403972"/>
                </a:lnTo>
                <a:lnTo>
                  <a:pt x="273848" y="403972"/>
                </a:lnTo>
                <a:cubicBezTo>
                  <a:pt x="122621" y="403972"/>
                  <a:pt x="0" y="313546"/>
                  <a:pt x="0" y="201986"/>
                </a:cubicBezTo>
                <a:cubicBezTo>
                  <a:pt x="0" y="90426"/>
                  <a:pt x="122621" y="0"/>
                  <a:pt x="27384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2500" spc="1000" dirty="0"/>
              <a:t>2019</a:t>
            </a:r>
            <a:r>
              <a:rPr lang="zh-CN" altLang="en-US" kern="2500" spc="1000" dirty="0"/>
              <a:t>年春季集训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06825" y="2070100"/>
            <a:ext cx="45777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77F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简单数学</a:t>
            </a:r>
          </a:p>
          <a:p>
            <a:pPr algn="ctr"/>
            <a:r>
              <a:rPr lang="zh-CN" altLang="en-US" sz="5400" b="1" dirty="0">
                <a:solidFill>
                  <a:srgbClr val="577F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高中数学 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316804" y="4205870"/>
            <a:ext cx="1152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2060">
                    <a:lumMod val="97000"/>
                  </a:srgbClr>
                </a:gs>
                <a:gs pos="28000">
                  <a:schemeClr val="accent5">
                    <a:lumMod val="50000"/>
                  </a:schemeClr>
                </a:gs>
                <a:gs pos="62000">
                  <a:srgbClr val="A9BCD1"/>
                </a:gs>
                <a:gs pos="100000">
                  <a:srgbClr val="A9BCD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069757" y="4159977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741404" y="4205870"/>
            <a:ext cx="1152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2060">
                    <a:lumMod val="97000"/>
                  </a:srgbClr>
                </a:gs>
                <a:gs pos="28000">
                  <a:schemeClr val="accent5">
                    <a:lumMod val="50000"/>
                  </a:schemeClr>
                </a:gs>
                <a:gs pos="62000">
                  <a:srgbClr val="A9BCD1"/>
                </a:gs>
                <a:gs pos="100000">
                  <a:srgbClr val="A9BCD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81476" y="5012129"/>
            <a:ext cx="323556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1500" spc="8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中国传媒大学</a:t>
            </a:r>
            <a:r>
              <a:rPr lang="en-US" altLang="zh-CN" sz="2000" kern="1500" spc="8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ACM</a:t>
            </a:r>
          </a:p>
          <a:p>
            <a:pPr algn="ctr"/>
            <a:r>
              <a:rPr lang="zh-CN" altLang="en-US" sz="2000" kern="1500" spc="8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杨丽芳 张天鸿</a:t>
            </a:r>
          </a:p>
          <a:p>
            <a:pPr algn="ctr"/>
            <a:endParaRPr lang="zh-CN" altLang="en-US" sz="2000" kern="1500" spc="800" dirty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38800"/>
            <a:ext cx="11887200" cy="1107440"/>
            <a:chOff x="143922" y="375985"/>
            <a:chExt cx="11887200" cy="1107440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375985"/>
              <a:ext cx="2751619" cy="110744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一些著名定理</a:t>
              </a:r>
              <a:r>
                <a:rPr lang="en-US" altLang="zh-CN" sz="36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&amp;</a:t>
              </a:r>
              <a:r>
                <a:rPr lang="zh-CN" altLang="en-US" sz="36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公式</a:t>
              </a:r>
              <a:r>
                <a:rPr lang="en-US" altLang="zh-CN" sz="36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&amp;</a:t>
              </a:r>
              <a:r>
                <a:rPr lang="zh-CN" altLang="en-US" sz="36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猜想</a:t>
              </a:r>
              <a:endParaRPr lang="en-US" altLang="zh-CN" sz="36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/>
          <p:nvPr/>
        </p:nvSpPr>
        <p:spPr>
          <a:xfrm>
            <a:off x="662940" y="589280"/>
            <a:ext cx="10740390" cy="6189980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rgbClr val="FF0000"/>
                </a:solidFill>
              </a:rPr>
              <a:t>1.</a:t>
            </a:r>
            <a:r>
              <a:rPr lang="zh-CN" altLang="en-US" sz="9600" b="1" dirty="0">
                <a:solidFill>
                  <a:srgbClr val="FF0000"/>
                </a:solidFill>
              </a:rPr>
              <a:t>毕达哥拉斯定理:     </a:t>
            </a:r>
            <a:r>
              <a:rPr lang="zh-CN" altLang="en-US" sz="7200" dirty="0"/>
              <a:t>见前页。</a:t>
            </a:r>
          </a:p>
          <a:p>
            <a:pPr>
              <a:lnSpc>
                <a:spcPct val="150000"/>
              </a:lnSpc>
            </a:pPr>
            <a:r>
              <a:rPr lang="zh-CN" altLang="en-US" sz="9600" b="1" dirty="0">
                <a:solidFill>
                  <a:srgbClr val="FF0000"/>
                </a:solidFill>
              </a:rPr>
              <a:t>2.费马大定理</a:t>
            </a:r>
          </a:p>
          <a:p>
            <a:pPr>
              <a:lnSpc>
                <a:spcPct val="150000"/>
              </a:lnSpc>
            </a:pPr>
            <a:r>
              <a:rPr lang="zh-CN" altLang="en-US" sz="7200" dirty="0"/>
              <a:t>         费马大定理，又被称为“费马最后的定理”，由17世纪法国数学家皮耶·德·费玛提出。</a:t>
            </a:r>
          </a:p>
          <a:p>
            <a:pPr>
              <a:lnSpc>
                <a:spcPct val="150000"/>
              </a:lnSpc>
            </a:pPr>
            <a:r>
              <a:rPr lang="zh-CN" altLang="en-US" sz="7200" dirty="0"/>
              <a:t>他断言当整数n &gt;2时，关于x, y, z的方程 x^n + y^n = z^n 没有正整数解。</a:t>
            </a:r>
            <a:endParaRPr lang="zh-CN" altLang="en-US" sz="9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9600" b="1" dirty="0">
                <a:solidFill>
                  <a:srgbClr val="FF0000"/>
                </a:solidFill>
              </a:rPr>
              <a:t>3.费马小定理</a:t>
            </a:r>
          </a:p>
          <a:p>
            <a:pPr>
              <a:lnSpc>
                <a:spcPct val="150000"/>
              </a:lnSpc>
            </a:pPr>
            <a:r>
              <a:rPr lang="zh-CN" altLang="en-US" sz="7200" dirty="0"/>
              <a:t>         费马小定理(Fermat's little theorem)是数论中的一个重要定理，在1636年提出。如果p是一个质数，而整数a不是p的倍数，则有a^（p-1）≡1（mod p）。</a:t>
            </a:r>
          </a:p>
          <a:p>
            <a:pPr>
              <a:lnSpc>
                <a:spcPct val="150000"/>
              </a:lnSpc>
            </a:pPr>
            <a:r>
              <a:rPr lang="zh-CN" altLang="en-US" sz="9600" b="1" dirty="0">
                <a:solidFill>
                  <a:srgbClr val="FF0000"/>
                </a:solidFill>
              </a:rPr>
              <a:t>4.哥德巴赫猜想：</a:t>
            </a:r>
          </a:p>
          <a:p>
            <a:pPr>
              <a:lnSpc>
                <a:spcPct val="150000"/>
              </a:lnSpc>
            </a:pPr>
            <a:r>
              <a:rPr lang="zh-CN" altLang="en-US" sz="9600" b="1" dirty="0">
                <a:solidFill>
                  <a:srgbClr val="FF0000"/>
                </a:solidFill>
              </a:rPr>
              <a:t>      </a:t>
            </a:r>
            <a:r>
              <a:rPr lang="zh-CN" altLang="en-US" sz="7200" dirty="0"/>
              <a:t> 任一大于2的偶数都可写成两个素数之和</a:t>
            </a:r>
          </a:p>
          <a:p>
            <a:pPr>
              <a:lnSpc>
                <a:spcPct val="150000"/>
              </a:lnSpc>
            </a:pPr>
            <a:r>
              <a:rPr lang="zh-CN" altLang="en-US" sz="9600" b="1" dirty="0">
                <a:solidFill>
                  <a:srgbClr val="FF0000"/>
                </a:solidFill>
              </a:rPr>
              <a:t>5.海伦公式</a:t>
            </a:r>
          </a:p>
          <a:p>
            <a:pPr>
              <a:lnSpc>
                <a:spcPct val="150000"/>
              </a:lnSpc>
            </a:pPr>
            <a:r>
              <a:rPr lang="zh-CN" altLang="en-US" sz="7200" dirty="0"/>
              <a:t>        S=√[p(p-a)(p-b)(p-c)]  </a:t>
            </a:r>
            <a:r>
              <a:rPr lang="en-US" altLang="zh-CN" sz="7200" dirty="0"/>
              <a:t>a,b,c</a:t>
            </a:r>
            <a:r>
              <a:rPr lang="zh-CN" altLang="en-US" sz="7200" dirty="0"/>
              <a:t>为三条边边长 ，</a:t>
            </a:r>
            <a:r>
              <a:rPr lang="en-US" altLang="zh-CN" sz="7200" dirty="0"/>
              <a:t>p=(a+b+c)/2.</a:t>
            </a:r>
          </a:p>
          <a:p>
            <a:pPr>
              <a:lnSpc>
                <a:spcPct val="150000"/>
              </a:lnSpc>
            </a:pPr>
            <a:r>
              <a:rPr lang="zh-CN" altLang="en-US" sz="9600" b="1" dirty="0">
                <a:solidFill>
                  <a:srgbClr val="FF0000"/>
                </a:solidFill>
              </a:rPr>
              <a:t>6.抽屉原理  </a:t>
            </a:r>
            <a:r>
              <a:rPr lang="zh-CN" altLang="en-US" sz="7200" dirty="0"/>
              <a:t>略</a:t>
            </a:r>
            <a:r>
              <a:rPr lang="zh-CN" altLang="en-US" sz="2800" dirty="0"/>
              <a:t>略略</a:t>
            </a:r>
            <a:endParaRPr lang="zh-CN" altLang="en-US" sz="9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7200" b="1" dirty="0"/>
              <a:t> </a:t>
            </a:r>
            <a:r>
              <a:rPr lang="zh-CN" altLang="en-US" sz="2400" b="1" dirty="0"/>
              <a:t> 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762635" y="672465"/>
            <a:ext cx="4933315" cy="599059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sz="2000" b="1" dirty="0">
                <a:solidFill>
                  <a:srgbClr val="FF0000"/>
                </a:solidFill>
              </a:rPr>
              <a:t>怎样解题表</a:t>
            </a:r>
            <a:endParaRPr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800" b="1" dirty="0">
                <a:solidFill>
                  <a:srgbClr val="00B050"/>
                </a:solidFill>
              </a:rPr>
              <a:t>第一步：你必须弄清问题。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latin typeface="+mn-lt"/>
                <a:cs typeface="+mn-lt"/>
              </a:rPr>
              <a:t>1.已知是什么？未知是什么？要确定未知数，条件是否充分？</a:t>
            </a:r>
          </a:p>
          <a:p>
            <a:pPr>
              <a:lnSpc>
                <a:spcPct val="150000"/>
              </a:lnSpc>
            </a:pPr>
            <a:endParaRPr sz="1200" b="1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latin typeface="+mn-lt"/>
                <a:cs typeface="+mn-lt"/>
              </a:rPr>
              <a:t>2.画张图，将已知标上。</a:t>
            </a:r>
          </a:p>
          <a:p>
            <a:pPr>
              <a:lnSpc>
                <a:spcPct val="150000"/>
              </a:lnSpc>
            </a:pPr>
            <a:endParaRPr sz="1200" b="1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latin typeface="+mn-lt"/>
                <a:cs typeface="+mn-lt"/>
              </a:rPr>
              <a:t>3.引入适当的符号。</a:t>
            </a:r>
          </a:p>
          <a:p>
            <a:pPr>
              <a:lnSpc>
                <a:spcPct val="150000"/>
              </a:lnSpc>
            </a:pPr>
            <a:endParaRPr sz="1200" b="1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latin typeface="+mn-lt"/>
                <a:cs typeface="+mn-lt"/>
              </a:rPr>
              <a:t>4.把条件的各个部分分开。</a:t>
            </a:r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800" b="1" dirty="0">
                <a:solidFill>
                  <a:schemeClr val="accent5">
                    <a:lumMod val="75000"/>
                  </a:schemeClr>
                </a:solidFill>
              </a:rPr>
              <a:t>第二步：找出已知与未知的联系。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600" b="1" i="1" u="sng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1.你能否转化成一个相似的、熟悉的问题？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/>
              <a:t>2.你能否用自己的语言重新叙述这个问题？</a:t>
            </a:r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/>
              <a:t> 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1702" y="38800"/>
            <a:ext cx="11887200" cy="1107440"/>
            <a:chOff x="143922" y="375985"/>
            <a:chExt cx="11887200" cy="1107440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375985"/>
              <a:ext cx="2751619" cy="110744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sz="36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波利亚的怎样解题表</a:t>
              </a: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861810" y="672465"/>
            <a:ext cx="4852035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3.回到定义去。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4.你能否解决问题的一部分？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5.你是否利用了所有的条件？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b="1" dirty="0">
                <a:solidFill>
                  <a:srgbClr val="7030A0"/>
                </a:solidFill>
                <a:latin typeface="+mj-lt"/>
                <a:ea typeface="+mj-ea"/>
                <a:cs typeface="+mj-cs"/>
                <a:sym typeface="+mn-ea"/>
              </a:rPr>
              <a:t>第三步：写出你的想法。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1.勇敢地写出你的方法。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2.你能否说出你所写的每一步的理由？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b="1" dirty="0">
                <a:solidFill>
                  <a:srgbClr val="C00000"/>
                </a:solidFill>
                <a:latin typeface="+mj-lt"/>
                <a:ea typeface="+mj-ea"/>
                <a:cs typeface="+mj-cs"/>
                <a:sym typeface="+mn-ea"/>
              </a:rPr>
              <a:t>第四步：回顾。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1.你能否一眼就看出结论？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2.你能否用别的方法导出这个结论？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600" b="1" i="1" u="sng" dirty="0">
                <a:solidFill>
                  <a:srgbClr val="FF0000"/>
                </a:solidFill>
                <a:sym typeface="+mn-ea"/>
              </a:rPr>
              <a:t>3.你能否把这个题目或这种方法用于解决其他的问题？</a:t>
            </a:r>
            <a:endParaRPr lang="zh-CN" altLang="en-US" sz="1600" b="1" u="sng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68579" y="672584"/>
            <a:ext cx="15500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597421" y="838200"/>
            <a:ext cx="2324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270480" y="838200"/>
            <a:ext cx="2324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76820" y="2187480"/>
            <a:ext cx="3838575" cy="286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简单数学</a:t>
            </a:r>
          </a:p>
          <a:p>
            <a:pPr algn="ctr"/>
            <a:r>
              <a:rPr lang="en-US" altLang="zh-CN" sz="6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algn="ctr"/>
            <a:r>
              <a:rPr lang="zh-CN" altLang="en-US" sz="6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数论基础</a:t>
            </a:r>
            <a:r>
              <a:rPr lang="en-US" altLang="zh-CN" sz="6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7695" y="3773170"/>
            <a:ext cx="3472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600"/>
              <a:t> </a:t>
            </a:r>
            <a:endParaRPr lang="en-US" altLang="zh-CN" sz="48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/>
              <a:t>数论是什么？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数论</a:t>
            </a:r>
            <a:r>
              <a:rPr lang="zh-CN" altLang="en-US" sz="2400" dirty="0"/>
              <a:t>主要研究的是</a:t>
            </a:r>
            <a:r>
              <a:rPr lang="zh-CN" altLang="en-US" sz="2400" dirty="0">
                <a:solidFill>
                  <a:srgbClr val="FF0000"/>
                </a:solidFill>
              </a:rPr>
              <a:t>整数</a:t>
            </a:r>
            <a:r>
              <a:rPr lang="zh-CN" altLang="en-US" sz="2400" dirty="0"/>
              <a:t>的性质。</a:t>
            </a:r>
            <a:endParaRPr lang="en-US" altLang="zh-CN" sz="2400" dirty="0"/>
          </a:p>
          <a:p>
            <a:r>
              <a:rPr lang="zh-CN" altLang="en-US" sz="2400" dirty="0"/>
              <a:t>主要应用于方程式的整数解解、探究质数的性质、建立实数和有理数之间的关系，并且用有理数来逼近实数等。</a:t>
            </a:r>
          </a:p>
          <a:p>
            <a:r>
              <a:rPr lang="zh-CN" altLang="en-US" sz="2400" dirty="0"/>
              <a:t>初等数论是用初等方法研究的数论，主要包括</a:t>
            </a:r>
            <a:r>
              <a:rPr lang="zh-CN" altLang="en-US" sz="2400" dirty="0">
                <a:solidFill>
                  <a:srgbClr val="FF0000"/>
                </a:solidFill>
              </a:rPr>
              <a:t>整除理论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同余理论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连分数理论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高等数论则使用更为深刻的数学研究工具进行研究，包括代数数论、解析数论、计算数论。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Part I.   </a:t>
            </a:r>
            <a:r>
              <a:rPr lang="zh-CN" altLang="en-US" sz="2800" dirty="0">
                <a:solidFill>
                  <a:srgbClr val="FF0000"/>
                </a:solidFill>
              </a:rPr>
              <a:t>质数与合数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Part II.  </a:t>
            </a:r>
            <a:r>
              <a:rPr lang="zh-CN" altLang="en-US" sz="2800" dirty="0">
                <a:solidFill>
                  <a:srgbClr val="FF0000"/>
                </a:solidFill>
              </a:rPr>
              <a:t>因子分解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Part III. </a:t>
            </a:r>
            <a:r>
              <a:rPr lang="zh-CN" altLang="en-US" sz="2800" dirty="0">
                <a:solidFill>
                  <a:srgbClr val="FF0000"/>
                </a:solidFill>
              </a:rPr>
              <a:t>模运算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Part IV.  </a:t>
            </a:r>
            <a:r>
              <a:rPr lang="zh-CN" altLang="en-US" sz="2800" dirty="0"/>
              <a:t>同余方程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61702" y="284862"/>
            <a:ext cx="11887200" cy="615315"/>
            <a:chOff x="143922" y="622047"/>
            <a:chExt cx="11887200" cy="61531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622047"/>
              <a:ext cx="2751619" cy="61531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目录</a:t>
              </a: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 : </a:t>
            </a:r>
            <a:r>
              <a:rPr lang="zh-CN" altLang="en-US" dirty="0"/>
              <a:t>质数与合数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质数的性质</a:t>
            </a:r>
            <a:r>
              <a:rPr lang="en-US" altLang="zh-CN" dirty="0"/>
              <a:t>|</a:t>
            </a:r>
            <a:r>
              <a:rPr lang="zh-CN" altLang="en-US" dirty="0"/>
              <a:t>质数的判定</a:t>
            </a:r>
            <a:r>
              <a:rPr lang="en-US" altLang="zh-CN" dirty="0"/>
              <a:t>|</a:t>
            </a:r>
            <a:r>
              <a:rPr lang="zh-CN" altLang="en-US" dirty="0"/>
              <a:t>质数普通筛</a:t>
            </a:r>
            <a:r>
              <a:rPr lang="en-US" altLang="zh-CN" dirty="0"/>
              <a:t>|</a:t>
            </a:r>
            <a:r>
              <a:rPr lang="zh-CN" altLang="en-US" dirty="0"/>
              <a:t>质数线性筛</a:t>
            </a:r>
            <a:r>
              <a:rPr lang="en-US" altLang="zh-CN" dirty="0"/>
              <a:t>|</a:t>
            </a:r>
            <a:r>
              <a:rPr lang="zh-CN" altLang="en-US" dirty="0"/>
              <a:t>质数区间筛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质数的性质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质数</a:t>
            </a:r>
            <a:r>
              <a:rPr lang="zh-CN" altLang="en-US" sz="2400" dirty="0"/>
              <a:t>也称</a:t>
            </a:r>
            <a:r>
              <a:rPr lang="zh-CN" altLang="en-US" sz="2400" dirty="0">
                <a:solidFill>
                  <a:srgbClr val="FF0000"/>
                </a:solidFill>
              </a:rPr>
              <a:t>素数</a:t>
            </a:r>
            <a:r>
              <a:rPr lang="en-US" altLang="zh-CN" sz="2400" dirty="0"/>
              <a:t>(Prime)</a:t>
            </a:r>
            <a:r>
              <a:rPr lang="zh-CN" altLang="en-US" sz="2400" dirty="0"/>
              <a:t>，是指除了</a:t>
            </a:r>
            <a:r>
              <a:rPr lang="en-US" altLang="zh-CN" sz="2400" dirty="0"/>
              <a:t>1</a:t>
            </a:r>
            <a:r>
              <a:rPr lang="zh-CN" altLang="en-US" sz="2400" dirty="0"/>
              <a:t>和它自身之外，不能被其他数整除的正整数。显然，质数只有两个因子。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合数</a:t>
            </a:r>
            <a:r>
              <a:rPr lang="zh-CN" altLang="en-US" sz="2400" dirty="0"/>
              <a:t>是指拥有两个以上的因子的正整数。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特别注意</a:t>
            </a:r>
            <a:r>
              <a:rPr lang="zh-CN" altLang="en-US" sz="2400" dirty="0"/>
              <a:t>：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既不是质数也不是合数。</a:t>
            </a:r>
            <a:endParaRPr lang="en-US" altLang="zh-CN" sz="2400" dirty="0"/>
          </a:p>
          <a:p>
            <a:r>
              <a:rPr lang="zh-CN" altLang="en-US" sz="2400" dirty="0"/>
              <a:t>最小的质数是</a:t>
            </a:r>
            <a:r>
              <a:rPr lang="en-US" altLang="zh-CN" sz="2400" dirty="0"/>
              <a:t>2=1x2</a:t>
            </a:r>
            <a:r>
              <a:rPr lang="zh-CN" altLang="en-US" sz="2400" dirty="0"/>
              <a:t>，最小的合数是</a:t>
            </a:r>
            <a:r>
              <a:rPr lang="en-US" altLang="zh-CN" sz="2400" dirty="0"/>
              <a:t>4=1x2x2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前</a:t>
            </a:r>
            <a:r>
              <a:rPr lang="en-US" altLang="zh-CN" sz="2400" dirty="0"/>
              <a:t>10</a:t>
            </a:r>
            <a:r>
              <a:rPr lang="zh-CN" altLang="en-US" sz="2400" dirty="0"/>
              <a:t>个质数：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en-US" altLang="zh-CN" sz="2400" dirty="0"/>
              <a:t>11</a:t>
            </a:r>
            <a:r>
              <a:rPr lang="zh-CN" altLang="en-US" sz="2400" dirty="0"/>
              <a:t>、</a:t>
            </a:r>
            <a:r>
              <a:rPr lang="en-US" altLang="zh-CN" sz="2400" dirty="0"/>
              <a:t>13</a:t>
            </a:r>
            <a:r>
              <a:rPr lang="zh-CN" altLang="en-US" sz="2400" dirty="0"/>
              <a:t>、</a:t>
            </a:r>
            <a:r>
              <a:rPr lang="en-US" altLang="zh-CN" sz="2400" dirty="0"/>
              <a:t>17</a:t>
            </a:r>
            <a:r>
              <a:rPr lang="zh-CN" altLang="en-US" sz="2400" dirty="0"/>
              <a:t>、</a:t>
            </a:r>
            <a:r>
              <a:rPr lang="en-US" altLang="zh-CN" sz="2400" dirty="0"/>
              <a:t>19</a:t>
            </a:r>
            <a:r>
              <a:rPr lang="zh-CN" altLang="en-US" sz="2400" dirty="0"/>
              <a:t>、</a:t>
            </a:r>
            <a:r>
              <a:rPr lang="en-US" altLang="zh-CN" sz="2400" dirty="0"/>
              <a:t>23</a:t>
            </a:r>
            <a:r>
              <a:rPr lang="zh-CN" altLang="en-US" sz="2400" dirty="0"/>
              <a:t>、</a:t>
            </a:r>
            <a:r>
              <a:rPr lang="en-US" altLang="zh-CN" sz="2400" dirty="0"/>
              <a:t>29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比较大的质数：</a:t>
            </a:r>
            <a:r>
              <a:rPr lang="en-US" altLang="zh-CN" sz="2400" dirty="0"/>
              <a:t>23333</a:t>
            </a:r>
            <a:r>
              <a:rPr lang="zh-CN" altLang="en-US" sz="2400" dirty="0"/>
              <a:t>、</a:t>
            </a:r>
            <a:r>
              <a:rPr lang="en-US" altLang="zh-CN" sz="2400" dirty="0"/>
              <a:t>20180801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1000000007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1000000009</a:t>
            </a:r>
            <a:r>
              <a:rPr lang="zh-CN" altLang="en-US" sz="2400" dirty="0"/>
              <a:t>、</a:t>
            </a:r>
            <a:r>
              <a:rPr lang="en-US" altLang="zh-CN" sz="2400" dirty="0"/>
              <a:t>2147483647(=2^31-1)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质数的性质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孪生素数</a:t>
            </a:r>
            <a:r>
              <a:rPr lang="zh-CN" altLang="en-US" sz="2400" dirty="0"/>
              <a:t>：距离为</a:t>
            </a:r>
            <a:r>
              <a:rPr lang="en-US" altLang="zh-CN" sz="2400" dirty="0"/>
              <a:t>2</a:t>
            </a:r>
            <a:r>
              <a:rPr lang="zh-CN" altLang="en-US" sz="2400" dirty="0"/>
              <a:t>的一对相邻质数。如</a:t>
            </a:r>
            <a:r>
              <a:rPr lang="en-US" altLang="zh-CN" sz="2400" dirty="0"/>
              <a:t>(3,5)</a:t>
            </a:r>
            <a:r>
              <a:rPr lang="zh-CN" altLang="en-US" sz="2400" dirty="0"/>
              <a:t>、</a:t>
            </a:r>
            <a:r>
              <a:rPr lang="en-US" altLang="zh-CN" sz="2400" dirty="0"/>
              <a:t>(5,7)</a:t>
            </a:r>
            <a:r>
              <a:rPr lang="zh-CN" altLang="en-US" sz="2400" dirty="0"/>
              <a:t>、</a:t>
            </a:r>
            <a:r>
              <a:rPr lang="en-US" altLang="zh-CN" sz="2400" dirty="0"/>
              <a:t>(11,13)</a:t>
            </a:r>
            <a:r>
              <a:rPr lang="zh-CN" altLang="en-US" sz="2400" dirty="0"/>
              <a:t>等。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素数定理</a:t>
            </a:r>
            <a:r>
              <a:rPr lang="zh-CN" altLang="en-US" sz="2400" dirty="0"/>
              <a:t>：不超过</a:t>
            </a:r>
            <a:r>
              <a:rPr lang="en-US" altLang="zh-CN" sz="2400" dirty="0"/>
              <a:t>x</a:t>
            </a:r>
            <a:r>
              <a:rPr lang="zh-CN" altLang="en-US" sz="2400" dirty="0"/>
              <a:t>的质数的总数</a:t>
            </a:r>
            <a:r>
              <a:rPr lang="en-US" altLang="zh-CN" sz="2400" dirty="0"/>
              <a:t>π(x)</a:t>
            </a:r>
            <a:r>
              <a:rPr lang="zh-CN" altLang="en-US" sz="2400" dirty="0"/>
              <a:t>近似于</a:t>
            </a:r>
            <a:r>
              <a:rPr lang="en-US" altLang="zh-CN" sz="2400" dirty="0"/>
              <a:t>x/ln(x)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素数的间隔</a:t>
            </a:r>
            <a:r>
              <a:rPr lang="zh-CN" altLang="en-US" sz="2400" dirty="0"/>
              <a:t>：相邻两个质数的差值非常小，估算在</a:t>
            </a:r>
            <a:r>
              <a:rPr lang="en-US" altLang="zh-CN" sz="2400" dirty="0"/>
              <a:t>(lnx)</a:t>
            </a:r>
            <a:r>
              <a:rPr lang="en-US" altLang="zh-CN" sz="2400" dirty="0">
                <a:sym typeface="+mn-ea"/>
              </a:rPr>
              <a:t>^2</a:t>
            </a:r>
            <a:r>
              <a:rPr lang="zh-CN" altLang="en-US" sz="2400" dirty="0"/>
              <a:t>以内。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其他 </a:t>
            </a:r>
            <a:r>
              <a:rPr lang="en-US" altLang="zh-CN" sz="2400" dirty="0"/>
              <a:t>1) </a:t>
            </a:r>
            <a:r>
              <a:rPr lang="zh-CN" altLang="en-US" sz="2400" dirty="0"/>
              <a:t>在</a:t>
            </a:r>
            <a:r>
              <a:rPr lang="en-US" altLang="zh-CN" sz="2400" dirty="0"/>
              <a:t>10^7</a:t>
            </a:r>
            <a:r>
              <a:rPr lang="zh-CN" altLang="en-US" sz="2400" dirty="0"/>
              <a:t>的范围以内，质数的个数为</a:t>
            </a:r>
            <a:r>
              <a:rPr lang="en-US" altLang="zh-CN" sz="2400" dirty="0"/>
              <a:t>664579</a:t>
            </a:r>
            <a:r>
              <a:rPr lang="zh-CN" altLang="en-US" sz="2400" dirty="0"/>
              <a:t>个，而相邻两个质数的最大间隔只有</a:t>
            </a:r>
            <a:r>
              <a:rPr lang="en-US" altLang="zh-CN" sz="2400" dirty="0"/>
              <a:t>154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其他 </a:t>
            </a:r>
            <a:r>
              <a:rPr lang="en-US" altLang="zh-CN" sz="2400" dirty="0"/>
              <a:t>2) </a:t>
            </a:r>
            <a:r>
              <a:rPr lang="zh-CN" altLang="en-US" sz="2400" dirty="0"/>
              <a:t>所有除</a:t>
            </a:r>
            <a:r>
              <a:rPr lang="en-US" altLang="zh-CN" sz="2400" dirty="0"/>
              <a:t>2</a:t>
            </a:r>
            <a:r>
              <a:rPr lang="zh-CN" altLang="en-US" sz="2400" dirty="0"/>
              <a:t>以外的正偶数都是合数。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其他 </a:t>
            </a:r>
            <a:r>
              <a:rPr lang="en-US" altLang="zh-CN" sz="2400" dirty="0"/>
              <a:t>3) </a:t>
            </a:r>
            <a:r>
              <a:rPr lang="zh-CN" altLang="en-US" sz="2400" dirty="0"/>
              <a:t>所有除</a:t>
            </a:r>
            <a:r>
              <a:rPr lang="en-US" altLang="zh-CN" sz="2400" dirty="0"/>
              <a:t>2</a:t>
            </a:r>
            <a:r>
              <a:rPr lang="zh-CN" altLang="en-US" sz="2400" dirty="0"/>
              <a:t>以外的质数个位数字都是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en-US" altLang="zh-CN" sz="2400" dirty="0"/>
              <a:t>9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质数的判定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质数的判定方法主要有以下三种：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素数打表法（</a:t>
            </a:r>
            <a:r>
              <a:rPr lang="en-US" altLang="zh-CN" sz="2400" dirty="0"/>
              <a:t>O(n)</a:t>
            </a:r>
            <a:r>
              <a:rPr lang="zh-CN" altLang="en-US" sz="2400" dirty="0"/>
              <a:t>预处理，</a:t>
            </a:r>
            <a:r>
              <a:rPr lang="en-US" altLang="zh-CN" sz="2400" dirty="0"/>
              <a:t>O(1)</a:t>
            </a:r>
            <a:r>
              <a:rPr lang="zh-CN" altLang="en-US" sz="2400" dirty="0"/>
              <a:t>判定）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因子分解法（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(n))</a:t>
            </a:r>
            <a:r>
              <a:rPr lang="zh-CN" altLang="en-US" sz="2400" dirty="0"/>
              <a:t>判定）</a:t>
            </a:r>
            <a:endParaRPr lang="en-US" altLang="zh-CN" sz="2400" dirty="0"/>
          </a:p>
          <a:p>
            <a:r>
              <a:rPr lang="en-US" altLang="zh-CN" sz="2400" dirty="0"/>
              <a:t>3.Miller-Rabin</a:t>
            </a:r>
            <a:r>
              <a:rPr lang="zh-CN" altLang="en-US" sz="2400" dirty="0"/>
              <a:t>与</a:t>
            </a:r>
            <a:r>
              <a:rPr lang="en-US" altLang="zh-CN" sz="2400" dirty="0"/>
              <a:t>Pollard-Rho</a:t>
            </a:r>
            <a:r>
              <a:rPr lang="zh-CN" altLang="en-US" sz="2400" dirty="0"/>
              <a:t>算法（大质数的因子分解）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质数普通筛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普通筛法</a:t>
            </a:r>
            <a:r>
              <a:rPr lang="zh-CN" altLang="en-US" sz="2400" dirty="0"/>
              <a:t>的思想：初始将所有大于等于</a:t>
            </a:r>
            <a:r>
              <a:rPr lang="en-US" altLang="zh-CN" sz="2400" dirty="0"/>
              <a:t>2</a:t>
            </a:r>
            <a:r>
              <a:rPr lang="zh-CN" altLang="en-US" sz="2400" dirty="0"/>
              <a:t>的数放在一个集合中，每次筛选后集合中剩余最小的数是质数，将它的倍数去掉。</a:t>
            </a:r>
            <a:endParaRPr lang="en-US" altLang="zh-CN" sz="2400" dirty="0"/>
          </a:p>
          <a:p>
            <a:r>
              <a:rPr lang="zh-CN" altLang="en-US" sz="2400" dirty="0"/>
              <a:t>首先，由于</a:t>
            </a:r>
            <a:r>
              <a:rPr lang="en-US" altLang="zh-CN" sz="2400" dirty="0"/>
              <a:t>2</a:t>
            </a:r>
            <a:r>
              <a:rPr lang="zh-CN" altLang="en-US" sz="2400" dirty="0"/>
              <a:t>是质数，</a:t>
            </a:r>
            <a:r>
              <a:rPr lang="en-US" altLang="zh-CN" sz="2400" dirty="0"/>
              <a:t>2</a:t>
            </a:r>
            <a:r>
              <a:rPr lang="zh-CN" altLang="en-US" sz="2400" dirty="0"/>
              <a:t>的倍数都是合数，将</a:t>
            </a:r>
            <a:r>
              <a:rPr lang="en-US" altLang="zh-CN" sz="2400" dirty="0"/>
              <a:t>2</a:t>
            </a:r>
            <a:r>
              <a:rPr lang="zh-CN" altLang="en-US" sz="2400" dirty="0"/>
              <a:t>的倍数标记下来。</a:t>
            </a:r>
            <a:endParaRPr lang="en-US" altLang="zh-CN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68579" y="672584"/>
            <a:ext cx="15500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597421" y="838200"/>
            <a:ext cx="2324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270480" y="838200"/>
            <a:ext cx="2324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011277" y="2521490"/>
            <a:ext cx="628523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高中数学</a:t>
            </a:r>
            <a:r>
              <a:rPr lang="en-US" altLang="zh-CN" sz="6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6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r>
              <a:rPr lang="en-US" altLang="zh-CN" sz="6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7695" y="3773170"/>
            <a:ext cx="3472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600"/>
              <a:t> </a:t>
            </a:r>
            <a:endParaRPr lang="en-US" altLang="zh-CN" sz="48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质数普通筛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接下来考虑</a:t>
            </a:r>
            <a:r>
              <a:rPr lang="en-US" altLang="zh-CN" sz="2400" dirty="0"/>
              <a:t>3</a:t>
            </a:r>
            <a:r>
              <a:rPr lang="zh-CN" altLang="en-US" sz="2400" dirty="0"/>
              <a:t>，由于</a:t>
            </a:r>
            <a:r>
              <a:rPr lang="en-US" altLang="zh-CN" sz="2400" dirty="0"/>
              <a:t>3</a:t>
            </a:r>
            <a:r>
              <a:rPr lang="zh-CN" altLang="en-US" sz="2400" dirty="0"/>
              <a:t>没有被标记，所以</a:t>
            </a:r>
            <a:r>
              <a:rPr lang="en-US" altLang="zh-CN" sz="2400" dirty="0"/>
              <a:t>3</a:t>
            </a:r>
            <a:r>
              <a:rPr lang="zh-CN" altLang="en-US" sz="2400" dirty="0"/>
              <a:t>是质数，将</a:t>
            </a:r>
            <a:r>
              <a:rPr lang="en-US" altLang="zh-CN" sz="2400" dirty="0"/>
              <a:t>3</a:t>
            </a:r>
            <a:r>
              <a:rPr lang="zh-CN" altLang="en-US" sz="2400" dirty="0"/>
              <a:t>的倍数标记为合数，结果如下。</a:t>
            </a:r>
            <a:endParaRPr lang="en-US" altLang="zh-CN" sz="2400" dirty="0"/>
          </a:p>
          <a:p>
            <a:r>
              <a:rPr lang="zh-CN" altLang="en-US" sz="2400" dirty="0"/>
              <a:t>下一个是</a:t>
            </a:r>
            <a:r>
              <a:rPr lang="en-US" altLang="zh-CN" sz="2400" dirty="0"/>
              <a:t>4</a:t>
            </a:r>
            <a:r>
              <a:rPr lang="zh-CN" altLang="en-US" sz="2400" dirty="0"/>
              <a:t>，由于</a:t>
            </a:r>
            <a:r>
              <a:rPr lang="en-US" altLang="zh-CN" sz="2400" dirty="0"/>
              <a:t>4</a:t>
            </a:r>
            <a:r>
              <a:rPr lang="zh-CN" altLang="en-US" sz="2400" dirty="0"/>
              <a:t>已经被筛去了，所以直接跳过。</a:t>
            </a:r>
            <a:endParaRPr lang="en-US" altLang="zh-CN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质数普通筛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接下来考虑</a:t>
            </a:r>
            <a:r>
              <a:rPr lang="en-US" altLang="zh-CN" sz="2400" dirty="0"/>
              <a:t>5</a:t>
            </a:r>
            <a:r>
              <a:rPr lang="zh-CN" altLang="en-US" sz="2400" dirty="0"/>
              <a:t>，由于</a:t>
            </a:r>
            <a:r>
              <a:rPr lang="en-US" altLang="zh-CN" sz="2400" dirty="0"/>
              <a:t>5</a:t>
            </a:r>
            <a:r>
              <a:rPr lang="zh-CN" altLang="en-US" sz="2400" dirty="0"/>
              <a:t>没有被</a:t>
            </a:r>
            <a:r>
              <a:rPr lang="en-US" altLang="zh-CN" sz="2400" dirty="0"/>
              <a:t>2</a:t>
            </a:r>
            <a:r>
              <a:rPr lang="zh-CN" altLang="en-US" sz="2400" dirty="0"/>
              <a:t>或</a:t>
            </a:r>
            <a:r>
              <a:rPr lang="en-US" altLang="zh-CN" sz="2400" dirty="0"/>
              <a:t>3</a:t>
            </a:r>
            <a:r>
              <a:rPr lang="zh-CN" altLang="en-US" sz="2400" dirty="0"/>
              <a:t>标记，说明</a:t>
            </a:r>
            <a:r>
              <a:rPr lang="en-US" altLang="zh-CN" sz="2400" dirty="0"/>
              <a:t>5</a:t>
            </a:r>
            <a:r>
              <a:rPr lang="zh-CN" altLang="en-US" sz="2400" dirty="0"/>
              <a:t>不是比它小的数的倍数，所以</a:t>
            </a:r>
            <a:r>
              <a:rPr lang="en-US" altLang="zh-CN" sz="2400" dirty="0"/>
              <a:t>5</a:t>
            </a:r>
            <a:r>
              <a:rPr lang="zh-CN" altLang="en-US" sz="2400" dirty="0"/>
              <a:t>是质数，同样将</a:t>
            </a:r>
            <a:r>
              <a:rPr lang="en-US" altLang="zh-CN" sz="2400" dirty="0"/>
              <a:t>5</a:t>
            </a:r>
            <a:r>
              <a:rPr lang="zh-CN" altLang="en-US" sz="2400" dirty="0"/>
              <a:t>的倍数筛去。</a:t>
            </a:r>
            <a:endParaRPr lang="en-US" altLang="zh-CN" sz="2400" dirty="0"/>
          </a:p>
          <a:p>
            <a:r>
              <a:rPr lang="zh-CN" altLang="en-US" sz="2400" dirty="0"/>
              <a:t>同理，</a:t>
            </a:r>
            <a:r>
              <a:rPr lang="en-US" altLang="zh-CN" sz="2400" dirty="0"/>
              <a:t>6</a:t>
            </a:r>
            <a:r>
              <a:rPr lang="zh-CN" altLang="en-US" sz="2400" dirty="0"/>
              <a:t>被</a:t>
            </a:r>
            <a:r>
              <a:rPr lang="en-US" altLang="zh-CN" sz="2400" dirty="0"/>
              <a:t>2</a:t>
            </a:r>
            <a:r>
              <a:rPr lang="zh-CN" altLang="en-US" sz="2400" dirty="0"/>
              <a:t>和</a:t>
            </a:r>
            <a:r>
              <a:rPr lang="en-US" altLang="zh-CN" sz="2400" dirty="0"/>
              <a:t>3</a:t>
            </a:r>
            <a:r>
              <a:rPr lang="zh-CN" altLang="en-US" sz="2400" dirty="0"/>
              <a:t>标记了，所以</a:t>
            </a:r>
            <a:r>
              <a:rPr lang="en-US" altLang="zh-CN" sz="2400" dirty="0"/>
              <a:t>6</a:t>
            </a:r>
            <a:r>
              <a:rPr lang="zh-CN" altLang="en-US" sz="2400" dirty="0"/>
              <a:t>是合数，不需要考虑它。</a:t>
            </a:r>
            <a:endParaRPr lang="en-US" altLang="zh-CN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质数普通筛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下一个数是</a:t>
            </a:r>
            <a:r>
              <a:rPr lang="en-US" altLang="zh-CN" sz="2400" dirty="0"/>
              <a:t>7</a:t>
            </a:r>
            <a:r>
              <a:rPr lang="zh-CN" altLang="en-US" sz="2400" dirty="0"/>
              <a:t>，</a:t>
            </a:r>
            <a:r>
              <a:rPr lang="en-US" altLang="zh-CN" sz="2400" dirty="0"/>
              <a:t>7</a:t>
            </a:r>
            <a:r>
              <a:rPr lang="zh-CN" altLang="en-US" sz="2400" dirty="0"/>
              <a:t>没有被标记，将</a:t>
            </a:r>
            <a:r>
              <a:rPr lang="en-US" altLang="zh-CN" sz="2400" dirty="0"/>
              <a:t>7</a:t>
            </a:r>
            <a:r>
              <a:rPr lang="zh-CN" altLang="en-US" sz="2400" dirty="0"/>
              <a:t>的倍数去掉。</a:t>
            </a:r>
            <a:endParaRPr lang="en-US" altLang="zh-CN" sz="2400" dirty="0"/>
          </a:p>
          <a:p>
            <a:r>
              <a:rPr lang="zh-CN" altLang="en-US" sz="2400" dirty="0"/>
              <a:t>算法结束时，没有被筛去的数就是质数。每个数要被自己所有的因子标记一遍，所以普通筛的时间复杂度为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</a:t>
            </a:r>
            <a:r>
              <a:rPr lang="en-US" altLang="zh-CN" sz="2400" dirty="0"/>
              <a:t>(log(n)))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1-1】</a:t>
            </a:r>
            <a:r>
              <a:rPr lang="zh-CN" altLang="en-US" sz="2400" dirty="0"/>
              <a:t>用普通筛法打质数表。</a:t>
            </a:r>
            <a:endParaRPr lang="en-US" altLang="zh-CN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070948"/>
            <a:ext cx="8162347" cy="559489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质数线性筛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线性筛法</a:t>
            </a:r>
            <a:r>
              <a:rPr lang="zh-CN" altLang="en-US" sz="2400" dirty="0"/>
              <a:t>的思想：使用一个数组</a:t>
            </a:r>
            <a:r>
              <a:rPr lang="en-US" altLang="zh-CN" sz="2400" dirty="0"/>
              <a:t>prime[]</a:t>
            </a:r>
            <a:r>
              <a:rPr lang="zh-CN" altLang="en-US" sz="2400" dirty="0"/>
              <a:t>存储已经找到的质数，使用一个</a:t>
            </a:r>
            <a:r>
              <a:rPr lang="en-US" altLang="zh-CN" sz="2400" dirty="0"/>
              <a:t>check[]</a:t>
            </a:r>
            <a:r>
              <a:rPr lang="zh-CN" altLang="en-US" sz="2400" dirty="0"/>
              <a:t>数组标记合数。</a:t>
            </a:r>
            <a:endParaRPr lang="en-US" altLang="zh-CN" sz="2400" dirty="0"/>
          </a:p>
          <a:p>
            <a:r>
              <a:rPr lang="zh-CN" altLang="en-US" sz="2400" dirty="0"/>
              <a:t>从</a:t>
            </a:r>
            <a:r>
              <a:rPr lang="en-US" altLang="zh-CN" sz="2400" dirty="0"/>
              <a:t>x=2</a:t>
            </a:r>
            <a:r>
              <a:rPr lang="zh-CN" altLang="en-US" sz="2400" dirty="0"/>
              <a:t>开始，考虑每个小于等于</a:t>
            </a:r>
            <a:r>
              <a:rPr lang="en-US" altLang="zh-CN" sz="2400" dirty="0"/>
              <a:t>x</a:t>
            </a:r>
            <a:r>
              <a:rPr lang="zh-CN" altLang="en-US" sz="2400" dirty="0"/>
              <a:t>的质数</a:t>
            </a:r>
            <a:r>
              <a:rPr lang="en-US" altLang="zh-CN" sz="2400" dirty="0"/>
              <a:t>p</a:t>
            </a:r>
            <a:r>
              <a:rPr lang="zh-CN" altLang="en-US" sz="2400" dirty="0"/>
              <a:t>，计算</a:t>
            </a:r>
            <a:r>
              <a:rPr lang="en-US" altLang="zh-CN" sz="2400" dirty="0"/>
              <a:t>p</a:t>
            </a:r>
            <a:r>
              <a:rPr lang="zh-CN" altLang="en-US" sz="2400" dirty="0"/>
              <a:t>与</a:t>
            </a:r>
            <a:r>
              <a:rPr lang="en-US" altLang="zh-CN" sz="2400" dirty="0"/>
              <a:t>x</a:t>
            </a:r>
            <a:r>
              <a:rPr lang="zh-CN" altLang="en-US" sz="2400" dirty="0"/>
              <a:t>的乘积</a:t>
            </a:r>
            <a:r>
              <a:rPr lang="en-US" altLang="zh-CN" sz="2400" dirty="0"/>
              <a:t>y</a:t>
            </a:r>
            <a:r>
              <a:rPr lang="zh-CN" altLang="en-US" sz="2400" dirty="0"/>
              <a:t>，则</a:t>
            </a:r>
            <a:r>
              <a:rPr lang="en-US" altLang="zh-CN" sz="2400" dirty="0"/>
              <a:t>y</a:t>
            </a:r>
            <a:r>
              <a:rPr lang="zh-CN" altLang="en-US" sz="2400" dirty="0"/>
              <a:t>一定是合数，并标记下来。</a:t>
            </a:r>
            <a:endParaRPr lang="en-US" altLang="zh-CN" sz="2400" dirty="0"/>
          </a:p>
          <a:p>
            <a:r>
              <a:rPr lang="zh-CN" altLang="en-US" sz="2400" dirty="0"/>
              <a:t>对此后的每一个数</a:t>
            </a:r>
            <a:r>
              <a:rPr lang="en-US" altLang="zh-CN" sz="2400" dirty="0"/>
              <a:t>x</a:t>
            </a:r>
            <a:r>
              <a:rPr lang="zh-CN" altLang="en-US" sz="2400" dirty="0"/>
              <a:t>重复上述操作，直到所有的数被考虑过。</a:t>
            </a:r>
            <a:endParaRPr lang="en-US" altLang="zh-CN" sz="2400" dirty="0"/>
          </a:p>
          <a:p>
            <a:r>
              <a:rPr lang="zh-CN" altLang="en-US" sz="2400" dirty="0"/>
              <a:t>对于每一个合数</a:t>
            </a:r>
            <a:r>
              <a:rPr lang="en-US" altLang="zh-CN" sz="2400" dirty="0"/>
              <a:t>y</a:t>
            </a:r>
            <a:r>
              <a:rPr lang="zh-CN" altLang="en-US" sz="2400" dirty="0"/>
              <a:t>，只会被标记</a:t>
            </a:r>
            <a:r>
              <a:rPr lang="en-US" altLang="zh-CN" sz="2400" dirty="0"/>
              <a:t>1</a:t>
            </a:r>
            <a:r>
              <a:rPr lang="zh-CN" altLang="en-US" sz="2400" dirty="0"/>
              <a:t>次，所以时间复杂度为</a:t>
            </a:r>
            <a:r>
              <a:rPr lang="en-US" altLang="zh-CN" sz="2400" dirty="0"/>
              <a:t>O(n)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（线性筛不如普通筛更容易理解，这里暂时不给出证明</a:t>
            </a:r>
            <a:r>
              <a:rPr lang="en-US" altLang="zh-CN" sz="2400" dirty="0"/>
              <a:t>……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1-2】</a:t>
            </a:r>
            <a:r>
              <a:rPr lang="zh-CN" altLang="en-US" sz="2400" dirty="0"/>
              <a:t>用线性筛法打质数表。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070947"/>
            <a:ext cx="7749393" cy="560274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质数区间筛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区间筛法</a:t>
            </a:r>
            <a:r>
              <a:rPr lang="zh-CN" altLang="en-US" sz="2400" dirty="0"/>
              <a:t>：用于求出一段区间内的全部质数。</a:t>
            </a:r>
            <a:endParaRPr lang="en-US" altLang="zh-CN" sz="2400" dirty="0"/>
          </a:p>
          <a:p>
            <a:r>
              <a:rPr lang="zh-CN" altLang="en-US" sz="2400" dirty="0"/>
              <a:t>基本思想：与普通筛法类似。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步骤 </a:t>
            </a:r>
            <a:r>
              <a:rPr lang="en-US" altLang="zh-CN" sz="2400" dirty="0"/>
              <a:t>1) </a:t>
            </a:r>
            <a:r>
              <a:rPr lang="zh-CN" altLang="en-US" sz="2400" dirty="0"/>
              <a:t>设数据范围是</a:t>
            </a:r>
            <a:r>
              <a:rPr lang="en-US" altLang="zh-CN" sz="2400" dirty="0"/>
              <a:t>n</a:t>
            </a:r>
            <a:r>
              <a:rPr lang="zh-CN" altLang="en-US" sz="2400" dirty="0"/>
              <a:t>，区间长度为</a:t>
            </a:r>
            <a:r>
              <a:rPr lang="en-US" altLang="zh-CN" sz="2400" dirty="0"/>
              <a:t>m</a:t>
            </a:r>
            <a:r>
              <a:rPr lang="zh-CN" altLang="en-US" sz="2400" dirty="0"/>
              <a:t>，首先由普通筛或线性筛打出从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</a:t>
            </a:r>
            <a:r>
              <a:rPr lang="zh-CN" altLang="en-US" sz="2400" dirty="0"/>
              <a:t>的质数表。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步骤 </a:t>
            </a:r>
            <a:r>
              <a:rPr lang="en-US" altLang="zh-CN" sz="2400" dirty="0"/>
              <a:t>2) </a:t>
            </a:r>
            <a:r>
              <a:rPr lang="zh-CN" altLang="en-US" sz="2400" dirty="0"/>
              <a:t>枚举每一个质数，将这个质数的倍数筛掉。但是不用考虑在区间外的倍数，可以通过一种整除的方法求得在区间内的第一个倍数，然后逐个筛掉。</a:t>
            </a:r>
            <a:endParaRPr lang="en-US" altLang="zh-CN" sz="2400" dirty="0"/>
          </a:p>
          <a:p>
            <a:r>
              <a:rPr lang="zh-CN" altLang="en-US" sz="2400" dirty="0"/>
              <a:t>空间复杂度</a:t>
            </a:r>
            <a:r>
              <a:rPr lang="en-US" altLang="zh-CN" sz="2400" dirty="0"/>
              <a:t>O(m)</a:t>
            </a:r>
            <a:r>
              <a:rPr lang="zh-CN" altLang="en-US" sz="2400" dirty="0"/>
              <a:t>，时间复杂度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mlog</a:t>
            </a:r>
            <a:r>
              <a:rPr lang="en-US" altLang="zh-CN" sz="2400" dirty="0"/>
              <a:t>(log(n)))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II : </a:t>
            </a:r>
            <a:r>
              <a:rPr lang="zh-CN" altLang="en-US" dirty="0"/>
              <a:t>因子分解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因子分解定理</a:t>
            </a:r>
            <a:r>
              <a:rPr lang="en-US" altLang="zh-CN" dirty="0"/>
              <a:t>|</a:t>
            </a:r>
            <a:r>
              <a:rPr lang="zh-CN" altLang="en-US" dirty="0"/>
              <a:t>最大公因数</a:t>
            </a:r>
            <a:r>
              <a:rPr lang="en-US" altLang="zh-CN" dirty="0"/>
              <a:t>|</a:t>
            </a:r>
            <a:r>
              <a:rPr lang="zh-CN" altLang="en-US" dirty="0"/>
              <a:t>欧拉函数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因子分解定理</a:t>
            </a:r>
            <a:r>
              <a:rPr lang="en-US" altLang="zh-CN" dirty="0"/>
              <a:t>(</a:t>
            </a:r>
            <a:r>
              <a:rPr lang="zh-CN" altLang="en-US" dirty="0"/>
              <a:t>算术基本定理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因子分解定理</a:t>
            </a:r>
            <a:r>
              <a:rPr lang="zh-CN" altLang="en-US" sz="2400" dirty="0"/>
              <a:t>：对于任意一个正整数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，一定可以被唯一分解为若干个质数的乘积的形式：</a:t>
            </a:r>
            <a:r>
              <a:rPr lang="en-US" altLang="zh-CN" sz="2400" dirty="0"/>
              <a:t>n = 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^a</a:t>
            </a:r>
            <a:r>
              <a:rPr lang="en-US" altLang="zh-CN" sz="2400" baseline="-25000" dirty="0"/>
              <a:t>1 </a:t>
            </a:r>
            <a:r>
              <a:rPr lang="en-US" altLang="zh-CN" sz="2400" dirty="0"/>
              <a:t>x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^a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x … x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^a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其中，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是</a:t>
            </a:r>
            <a:r>
              <a:rPr lang="en-US" altLang="zh-CN" sz="2400" dirty="0"/>
              <a:t>n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质因子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因子分解的过程：</a:t>
            </a:r>
            <a:endParaRPr lang="en-US" altLang="zh-CN" sz="2400" dirty="0"/>
          </a:p>
          <a:p>
            <a:r>
              <a:rPr lang="zh-CN" altLang="en-US" sz="2400" dirty="0"/>
              <a:t>从</a:t>
            </a:r>
            <a:r>
              <a:rPr lang="en-US" altLang="zh-CN" sz="2400" dirty="0"/>
              <a:t>2</a:t>
            </a:r>
            <a:r>
              <a:rPr lang="zh-CN" altLang="en-US" sz="2400" dirty="0"/>
              <a:t>到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</a:t>
            </a:r>
            <a:r>
              <a:rPr lang="zh-CN" altLang="en-US" sz="2400" dirty="0"/>
              <a:t>枚举因子</a:t>
            </a:r>
            <a:r>
              <a:rPr lang="en-US" altLang="zh-CN" sz="2400" dirty="0"/>
              <a:t>k</a:t>
            </a:r>
            <a:r>
              <a:rPr lang="zh-CN" altLang="en-US" sz="2400" dirty="0"/>
              <a:t>，判断</a:t>
            </a:r>
            <a:r>
              <a:rPr lang="en-US" altLang="zh-CN" sz="2400" dirty="0"/>
              <a:t>n</a:t>
            </a:r>
            <a:r>
              <a:rPr lang="zh-CN" altLang="en-US" sz="2400" dirty="0"/>
              <a:t>是否能被</a:t>
            </a:r>
            <a:r>
              <a:rPr lang="en-US" altLang="zh-CN" sz="2400" dirty="0"/>
              <a:t>k</a:t>
            </a:r>
            <a:r>
              <a:rPr lang="zh-CN" altLang="en-US" sz="2400" dirty="0"/>
              <a:t>整除。在整个过程中，每当找到</a:t>
            </a:r>
            <a:r>
              <a:rPr lang="en-US" altLang="zh-CN" sz="2400" dirty="0"/>
              <a:t>n</a:t>
            </a:r>
            <a:r>
              <a:rPr lang="zh-CN" altLang="en-US" sz="2400" dirty="0"/>
              <a:t>的因子，</a:t>
            </a:r>
            <a:r>
              <a:rPr lang="en-US" altLang="zh-CN" sz="2400" dirty="0"/>
              <a:t>n</a:t>
            </a:r>
            <a:r>
              <a:rPr lang="zh-CN" altLang="en-US" sz="2400" dirty="0"/>
              <a:t>的值就会减小，对应枚举的上限就会变小。因此对于合数而言，实际的复杂度要比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(n))</a:t>
            </a:r>
            <a:r>
              <a:rPr lang="zh-CN" altLang="en-US" sz="2400" dirty="0"/>
              <a:t>更低。</a:t>
            </a:r>
            <a:endParaRPr lang="en-US" altLang="zh-CN" sz="2400" dirty="0"/>
          </a:p>
          <a:p>
            <a:r>
              <a:rPr lang="zh-CN" altLang="en-US" sz="2400" dirty="0"/>
              <a:t>但是对于质数而言，由于一直无法找到因子，所以时间复杂度最坏是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(n))</a:t>
            </a:r>
            <a:r>
              <a:rPr lang="zh-CN" altLang="en-US" sz="2400" dirty="0"/>
              <a:t>。（优化：</a:t>
            </a:r>
            <a:r>
              <a:rPr lang="zh-CN" altLang="en-US" sz="2400" dirty="0">
                <a:solidFill>
                  <a:srgbClr val="FF0000"/>
                </a:solidFill>
              </a:rPr>
              <a:t>可以先打好质数表，如果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是质数就跳出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2-1】</a:t>
            </a:r>
            <a:r>
              <a:rPr lang="zh-CN" altLang="en-US" sz="2400" dirty="0"/>
              <a:t>对正整数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进行因子分解。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308858" y="1070945"/>
            <a:ext cx="9666150" cy="5227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284862"/>
            <a:ext cx="11887200" cy="615315"/>
            <a:chOff x="143922" y="622047"/>
            <a:chExt cx="11887200" cy="61531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622047"/>
              <a:ext cx="2751619" cy="61531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数列知识</a:t>
              </a: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92785" y="995045"/>
            <a:ext cx="3018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数列通项公式的求法：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6290" y="1544320"/>
            <a:ext cx="1059878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一</a:t>
            </a:r>
            <a:r>
              <a:rPr lang="en-US" altLang="zh-CN" b="1"/>
              <a:t>.</a:t>
            </a:r>
            <a:r>
              <a:rPr lang="zh-CN" altLang="en-US" b="1"/>
              <a:t>直接法</a:t>
            </a:r>
            <a:endParaRPr lang="zh-CN" altLang="en-US"/>
          </a:p>
          <a:p>
            <a:r>
              <a:rPr lang="zh-CN" altLang="en-US"/>
              <a:t>      根据数列的特征，使用作差法等直接写出通项公式。</a:t>
            </a:r>
          </a:p>
          <a:p>
            <a:endParaRPr lang="en-US" altLang="zh-CN" b="1"/>
          </a:p>
          <a:p>
            <a:r>
              <a:rPr lang="en-US" altLang="zh-CN" b="1"/>
              <a:t>二、公式法 </a:t>
            </a:r>
            <a:endParaRPr lang="zh-CN" altLang="en-US"/>
          </a:p>
          <a:p>
            <a:r>
              <a:rPr lang="zh-CN" altLang="en-US"/>
              <a:t>①利用等差数列或等比数列的定义求通项。</a:t>
            </a:r>
          </a:p>
          <a:p>
            <a:r>
              <a:rPr lang="zh-CN" altLang="en-US"/>
              <a:t>②若已知数列的前n项和</a:t>
            </a:r>
            <a:r>
              <a:rPr lang="en-US" altLang="zh-CN"/>
              <a:t>Sn</a:t>
            </a:r>
            <a:r>
              <a:rPr lang="zh-CN" altLang="en-US"/>
              <a:t>与</a:t>
            </a:r>
            <a:r>
              <a:rPr lang="en-US" altLang="zh-CN" sz="2400"/>
              <a:t>a</a:t>
            </a:r>
            <a:r>
              <a:rPr lang="en-US" altLang="zh-CN"/>
              <a:t>n</a:t>
            </a:r>
            <a:r>
              <a:rPr lang="zh-CN" altLang="en-US"/>
              <a:t>的关系，求数列 </a:t>
            </a:r>
            <a:r>
              <a:rPr lang="en-US" altLang="zh-CN"/>
              <a:t>{</a:t>
            </a:r>
            <a:r>
              <a:rPr lang="en-US" altLang="zh-CN" sz="2400"/>
              <a:t>a</a:t>
            </a:r>
            <a:r>
              <a:rPr lang="en-US" altLang="zh-CN"/>
              <a:t>n}</a:t>
            </a:r>
            <a:r>
              <a:rPr lang="zh-CN" altLang="en-US"/>
              <a:t>的通项</a:t>
            </a:r>
            <a:r>
              <a:rPr lang="en-US" altLang="zh-CN" sz="2400"/>
              <a:t>a</a:t>
            </a:r>
            <a:r>
              <a:rPr lang="zh-CN" altLang="en-US">
                <a:sym typeface="+mn-ea"/>
              </a:rPr>
              <a:t>n</a:t>
            </a:r>
            <a:r>
              <a:rPr lang="zh-CN" altLang="en-US"/>
              <a:t>可用公式</a:t>
            </a:r>
          </a:p>
          <a:p>
            <a:r>
              <a:rPr lang="zh-CN" altLang="en-US"/>
              <a:t>               </a:t>
            </a:r>
            <a:r>
              <a:rPr lang="en-US" altLang="zh-CN"/>
              <a:t>S1                    n=1</a:t>
            </a:r>
            <a:endParaRPr lang="zh-CN" altLang="en-US"/>
          </a:p>
          <a:p>
            <a:r>
              <a:rPr lang="en-US" altLang="zh-CN" sz="2400"/>
              <a:t>a</a:t>
            </a:r>
            <a:r>
              <a:rPr lang="en-US" altLang="zh-CN"/>
              <a:t>n= </a:t>
            </a:r>
          </a:p>
          <a:p>
            <a:r>
              <a:rPr lang="en-US" altLang="zh-CN"/>
              <a:t>                Sn - Sn-1        n&gt;1</a:t>
            </a:r>
          </a:p>
          <a:p>
            <a:endParaRPr lang="zh-CN" altLang="en-US"/>
          </a:p>
          <a:p>
            <a:r>
              <a:rPr lang="zh-CN" altLang="en-US"/>
              <a:t>例：已知数列 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</a:t>
            </a:r>
            <a:r>
              <a:rPr lang="zh-CN" altLang="en-US"/>
              <a:t>的前n项和</a:t>
            </a:r>
            <a:r>
              <a:rPr lang="en-US" altLang="zh-CN">
                <a:sym typeface="+mn-ea"/>
              </a:rPr>
              <a:t>Sn</a:t>
            </a:r>
            <a:r>
              <a:rPr lang="zh-CN" altLang="en-US"/>
              <a:t>满足</a:t>
            </a:r>
            <a:r>
              <a:rPr lang="en-US" altLang="zh-CN">
                <a:sym typeface="+mn-ea"/>
              </a:rPr>
              <a:t>Sn=n²+2*n+1</a:t>
            </a:r>
            <a:r>
              <a:rPr lang="zh-CN" altLang="en-US"/>
              <a:t>，求数列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{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n} </a:t>
            </a:r>
            <a:r>
              <a:rPr lang="zh-CN" altLang="en-US"/>
              <a:t>的通项公式.</a:t>
            </a:r>
          </a:p>
          <a:p>
            <a:r>
              <a:rPr lang="zh-CN" altLang="en-US"/>
              <a:t>         </a:t>
            </a:r>
            <a:r>
              <a:rPr lang="zh-CN" altLang="en-US" u="sng"/>
              <a:t>在 </a:t>
            </a:r>
            <a:r>
              <a:rPr lang="en-US" altLang="zh-CN" u="sng"/>
              <a:t>sum </a:t>
            </a:r>
            <a:r>
              <a:rPr lang="zh-CN" altLang="en-US" u="sng"/>
              <a:t>易得的情况下可以由此去求</a:t>
            </a:r>
            <a:r>
              <a:rPr lang="en-US" altLang="zh-CN" sz="2400" u="sng">
                <a:sym typeface="+mn-ea"/>
              </a:rPr>
              <a:t>a</a:t>
            </a:r>
            <a:r>
              <a:rPr lang="en-US" altLang="zh-CN" u="sng">
                <a:sym typeface="+mn-ea"/>
              </a:rPr>
              <a:t>n</a:t>
            </a:r>
            <a:r>
              <a:rPr lang="zh-CN" altLang="en-US" u="sng">
                <a:sym typeface="+mn-ea"/>
              </a:rPr>
              <a:t>的通项。</a:t>
            </a:r>
          </a:p>
          <a:p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三、归纳猜想法 </a:t>
            </a:r>
            <a:endParaRPr lang="zh-CN" altLang="en-US" u="sng">
              <a:sym typeface="+mn-ea"/>
            </a:endParaRPr>
          </a:p>
          <a:p>
            <a:r>
              <a:rPr lang="zh-CN" altLang="en-US">
                <a:sym typeface="+mn-ea"/>
              </a:rPr>
              <a:t>如果给出了数列的前几项或能求出数列的前几项，我们可以根据前几项的规律，归纳猜想出数列的通项公式，然后再用数学归纳法证明之。也可以猜想出规律，然后正面证明。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397635" y="3486785"/>
            <a:ext cx="217170" cy="6889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因子分解定理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因子个数</a:t>
            </a:r>
            <a:r>
              <a:rPr lang="zh-CN" altLang="en-US" sz="2400" dirty="0"/>
              <a:t>：正整数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的所有不同因子的总个数。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计算公式</a:t>
            </a:r>
            <a:r>
              <a:rPr lang="zh-CN" altLang="en-US" sz="2400" dirty="0"/>
              <a:t>：</a:t>
            </a:r>
            <a:r>
              <a:rPr lang="en-US" altLang="zh-CN" sz="2400" dirty="0"/>
              <a:t>D = (a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+1) x (a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+1) x … x (a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+1)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例如：</a:t>
            </a:r>
            <a:r>
              <a:rPr lang="en-US" altLang="zh-CN" sz="2400" dirty="0"/>
              <a:t>12</a:t>
            </a:r>
            <a:r>
              <a:rPr lang="zh-CN" altLang="en-US" sz="2400" dirty="0"/>
              <a:t>的因子有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12</a:t>
            </a:r>
            <a:r>
              <a:rPr lang="zh-CN" altLang="en-US" sz="2400" dirty="0"/>
              <a:t>，总计</a:t>
            </a:r>
            <a:r>
              <a:rPr lang="en-US" altLang="zh-CN" sz="2400" dirty="0"/>
              <a:t>6</a:t>
            </a:r>
            <a:r>
              <a:rPr lang="zh-CN" altLang="en-US" sz="2400" dirty="0"/>
              <a:t>个。</a:t>
            </a:r>
            <a:endParaRPr lang="en-US" altLang="zh-CN" sz="2400" dirty="0"/>
          </a:p>
          <a:p>
            <a:r>
              <a:rPr lang="zh-CN" altLang="en-US" sz="2400" dirty="0"/>
              <a:t>分解质因子得到</a:t>
            </a:r>
            <a:r>
              <a:rPr lang="en-US" altLang="zh-CN" sz="2400" dirty="0"/>
              <a:t>12=2^2x3^1</a:t>
            </a:r>
            <a:r>
              <a:rPr lang="zh-CN" altLang="en-US" sz="2400" dirty="0"/>
              <a:t>，所以因子个数</a:t>
            </a:r>
            <a:r>
              <a:rPr lang="en-US" altLang="zh-CN" sz="2400" dirty="0"/>
              <a:t>D=(2+1)x(1+1)=6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证明：组合数学的方法。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因子分解定理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因子求和</a:t>
            </a:r>
            <a:r>
              <a:rPr lang="zh-CN" altLang="en-US" sz="2400" dirty="0"/>
              <a:t>：正整数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的所有不同因子的总和。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计算公式</a:t>
            </a:r>
            <a:r>
              <a:rPr lang="zh-CN" altLang="en-US" sz="2400" dirty="0"/>
              <a:t>：</a:t>
            </a:r>
            <a:r>
              <a:rPr lang="en-US" altLang="zh-CN" sz="2400" dirty="0"/>
              <a:t>S = </a:t>
            </a:r>
            <a:r>
              <a:rPr lang="el-GR" altLang="zh-CN" sz="2400" dirty="0"/>
              <a:t>Π</a:t>
            </a:r>
            <a:r>
              <a:rPr lang="en-US" altLang="zh-CN" sz="2400" dirty="0"/>
              <a:t>[ 1 + p</a:t>
            </a:r>
            <a:r>
              <a:rPr lang="en-US" altLang="zh-CN" sz="2400" baseline="-25000" dirty="0"/>
              <a:t>i </a:t>
            </a:r>
            <a:r>
              <a:rPr lang="en-US" altLang="zh-CN" sz="2400" dirty="0"/>
              <a:t>+ 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^2 + … +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^a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]</a:t>
            </a:r>
          </a:p>
          <a:p>
            <a:r>
              <a:rPr lang="zh-CN" altLang="en-US" sz="2400" dirty="0"/>
              <a:t>或者使用等比数列求和式改写：</a:t>
            </a:r>
            <a:r>
              <a:rPr lang="en-US" altLang="zh-CN" sz="2400" dirty="0"/>
              <a:t>S = </a:t>
            </a:r>
            <a:r>
              <a:rPr lang="el-GR" altLang="zh-CN" sz="2400" dirty="0"/>
              <a:t>Π</a:t>
            </a:r>
            <a:r>
              <a:rPr lang="en-US" altLang="zh-CN" sz="2400" dirty="0"/>
              <a:t>[ (p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^(a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+1)-1)/(p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-1) ]</a:t>
            </a:r>
          </a:p>
          <a:p>
            <a:endParaRPr lang="en-US" altLang="zh-CN" sz="2400" dirty="0"/>
          </a:p>
          <a:p>
            <a:r>
              <a:rPr lang="zh-CN" altLang="en-US" sz="2400" dirty="0"/>
              <a:t>例如：</a:t>
            </a:r>
            <a:r>
              <a:rPr lang="en-US" altLang="zh-CN" sz="2400" dirty="0"/>
              <a:t>12</a:t>
            </a:r>
            <a:r>
              <a:rPr lang="zh-CN" altLang="en-US" sz="2400" dirty="0"/>
              <a:t>的所有因子和</a:t>
            </a:r>
            <a:r>
              <a:rPr lang="en-US" altLang="zh-CN" sz="2400" dirty="0"/>
              <a:t>S=1+2+3+4+6+12=28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分解质因子得到</a:t>
            </a:r>
            <a:r>
              <a:rPr lang="en-US" altLang="zh-CN" sz="2400" dirty="0"/>
              <a:t>12=2^2x3^1</a:t>
            </a:r>
            <a:r>
              <a:rPr lang="zh-CN" altLang="en-US" sz="2400" dirty="0"/>
              <a:t>，代入公式</a:t>
            </a:r>
            <a:r>
              <a:rPr lang="en-US" altLang="zh-CN" sz="2400" dirty="0"/>
              <a:t>S=(1+2+4)x(1+3)=28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证明：多项式乘法的展开式。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最大公因数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公因数</a:t>
            </a:r>
            <a:r>
              <a:rPr lang="zh-CN" altLang="en-US" sz="2400" dirty="0"/>
              <a:t>：若正整数</a:t>
            </a:r>
            <a:r>
              <a:rPr lang="en-US" altLang="zh-CN" sz="2400" dirty="0"/>
              <a:t>p</a:t>
            </a:r>
            <a:r>
              <a:rPr lang="zh-CN" altLang="en-US" sz="2400" dirty="0"/>
              <a:t>同时为正整数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的因子，则</a:t>
            </a:r>
            <a:r>
              <a:rPr lang="en-US" altLang="zh-CN" sz="2400" dirty="0"/>
              <a:t>p</a:t>
            </a:r>
            <a:r>
              <a:rPr lang="zh-CN" altLang="en-US" sz="2400" dirty="0"/>
              <a:t>是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的公因数。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最大公因数</a:t>
            </a:r>
            <a:r>
              <a:rPr lang="zh-CN" altLang="en-US" sz="2400" dirty="0"/>
              <a:t>：正整数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的公因数当中最大的那个，又称</a:t>
            </a:r>
            <a:r>
              <a:rPr lang="en-US" altLang="zh-CN" sz="2400" dirty="0"/>
              <a:t>GCD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互质</a:t>
            </a:r>
            <a:r>
              <a:rPr lang="zh-CN" altLang="en-US" sz="2400" dirty="0"/>
              <a:t>：若两个数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的最大公因数为</a:t>
            </a:r>
            <a:r>
              <a:rPr lang="en-US" altLang="zh-CN" sz="2400" dirty="0"/>
              <a:t>1</a:t>
            </a:r>
            <a:r>
              <a:rPr lang="zh-CN" altLang="en-US" sz="2400" dirty="0"/>
              <a:t>，则称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互质。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结论 </a:t>
            </a:r>
            <a:r>
              <a:rPr lang="en-US" altLang="zh-CN" sz="2400" dirty="0"/>
              <a:t>1) </a:t>
            </a:r>
            <a:r>
              <a:rPr lang="zh-CN" altLang="en-US" sz="2400" dirty="0"/>
              <a:t>相邻两个正整数是互质的。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结论 </a:t>
            </a:r>
            <a:r>
              <a:rPr lang="en-US" altLang="zh-CN" sz="2400" dirty="0"/>
              <a:t>2) </a:t>
            </a:r>
            <a:r>
              <a:rPr lang="zh-CN" altLang="en-US" sz="2400" dirty="0"/>
              <a:t>相邻两个正奇数是互质的，相邻两个正偶数的</a:t>
            </a:r>
            <a:r>
              <a:rPr lang="en-US" altLang="zh-CN" sz="2400" dirty="0"/>
              <a:t>GCD</a:t>
            </a:r>
            <a:r>
              <a:rPr lang="zh-CN" altLang="en-US" sz="2400" dirty="0"/>
              <a:t>为</a:t>
            </a:r>
            <a:r>
              <a:rPr lang="en-US" altLang="zh-CN" sz="2400" dirty="0"/>
              <a:t>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证明：若</a:t>
            </a:r>
            <a:r>
              <a:rPr lang="en-US" altLang="zh-CN" sz="2400" dirty="0"/>
              <a:t>A=m*p</a:t>
            </a:r>
            <a:r>
              <a:rPr lang="zh-CN" altLang="en-US" sz="2400" dirty="0"/>
              <a:t>，</a:t>
            </a:r>
            <a:r>
              <a:rPr lang="en-US" altLang="zh-CN" sz="2400" dirty="0"/>
              <a:t>B=n*p</a:t>
            </a:r>
            <a:r>
              <a:rPr lang="zh-CN" altLang="en-US" sz="2400" dirty="0"/>
              <a:t>，设</a:t>
            </a:r>
            <a:r>
              <a:rPr lang="en-US" altLang="zh-CN" sz="2400" dirty="0"/>
              <a:t>m&lt;n</a:t>
            </a:r>
            <a:r>
              <a:rPr lang="zh-CN" altLang="en-US" sz="2400" dirty="0"/>
              <a:t>，则</a:t>
            </a:r>
            <a:r>
              <a:rPr lang="en-US" altLang="zh-CN" sz="2400" dirty="0"/>
              <a:t>(B-A)=(n-m)*p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结论 </a:t>
            </a:r>
            <a:r>
              <a:rPr lang="en-US" altLang="zh-CN" sz="2400" dirty="0"/>
              <a:t>3) </a:t>
            </a:r>
            <a:r>
              <a:rPr lang="zh-CN" altLang="en-US" sz="2400" dirty="0"/>
              <a:t>任意自然数与</a:t>
            </a:r>
            <a:r>
              <a:rPr lang="en-US" altLang="zh-CN" sz="2400" dirty="0"/>
              <a:t>1</a:t>
            </a:r>
            <a:r>
              <a:rPr lang="zh-CN" altLang="en-US" sz="2400" dirty="0"/>
              <a:t>互质。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最大公因数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辗转相除法</a:t>
            </a:r>
            <a:r>
              <a:rPr lang="zh-CN" altLang="en-US" sz="2400" dirty="0"/>
              <a:t>（欧几里德算法）求最大公因数：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原理</a:t>
            </a:r>
            <a:r>
              <a:rPr lang="zh-CN" altLang="en-US" sz="2400" dirty="0"/>
              <a:t>：</a:t>
            </a:r>
            <a:r>
              <a:rPr lang="en-US" altLang="zh-CN" sz="2400" dirty="0"/>
              <a:t>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)=GCD(</a:t>
            </a:r>
            <a:r>
              <a:rPr lang="en-US" altLang="zh-CN" sz="2400" dirty="0" err="1"/>
              <a:t>b,a%b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步，计算</a:t>
            </a:r>
            <a:r>
              <a:rPr lang="en-US" altLang="zh-CN" sz="2400" dirty="0" err="1"/>
              <a:t>a%b</a:t>
            </a:r>
            <a:r>
              <a:rPr lang="en-US" altLang="zh-CN" sz="2400" dirty="0"/>
              <a:t>=r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，如果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=0</a:t>
            </a:r>
            <a:r>
              <a:rPr lang="zh-CN" altLang="en-US" sz="2400" dirty="0"/>
              <a:t>则返回</a:t>
            </a:r>
            <a:r>
              <a:rPr lang="en-US" altLang="zh-CN" sz="2400" dirty="0"/>
              <a:t>b</a:t>
            </a:r>
            <a:r>
              <a:rPr lang="zh-CN" altLang="en-US" sz="2400" dirty="0"/>
              <a:t>，否则继续。</a:t>
            </a:r>
            <a:endParaRPr lang="en-US" altLang="zh-CN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步，计算</a:t>
            </a:r>
            <a:r>
              <a:rPr lang="en-US" altLang="zh-CN" sz="2400" dirty="0"/>
              <a:t>b%r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=r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，如果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=0</a:t>
            </a:r>
            <a:r>
              <a:rPr lang="zh-CN" altLang="en-US" sz="2400" dirty="0"/>
              <a:t>则返回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，否则继续。</a:t>
            </a:r>
            <a:endParaRPr lang="en-US" altLang="zh-CN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步，计算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%r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=r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，如果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=0</a:t>
            </a:r>
            <a:r>
              <a:rPr lang="zh-CN" altLang="en-US" sz="2400" dirty="0"/>
              <a:t>则返回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，否则继续。</a:t>
            </a:r>
            <a:endParaRPr lang="en-US" altLang="zh-CN" sz="2400" dirty="0"/>
          </a:p>
          <a:p>
            <a:r>
              <a:rPr lang="zh-CN" altLang="en-US" sz="2400" dirty="0"/>
              <a:t>以此类推，整个过程可以由循环或者递归实现。</a:t>
            </a:r>
            <a:endParaRPr lang="en-US" altLang="zh-CN" sz="2400" dirty="0"/>
          </a:p>
          <a:p>
            <a:r>
              <a:rPr lang="zh-CN" altLang="en-US" sz="2400" dirty="0"/>
              <a:t>特别注意：取模之前要考虑</a:t>
            </a:r>
            <a:r>
              <a:rPr lang="en-US" altLang="zh-CN" sz="2400" dirty="0"/>
              <a:t>b=0</a:t>
            </a:r>
            <a:r>
              <a:rPr lang="zh-CN" altLang="en-US" sz="2400" dirty="0"/>
              <a:t>的情况，此时返回</a:t>
            </a:r>
            <a:r>
              <a:rPr lang="en-US" altLang="zh-CN" sz="2400" dirty="0"/>
              <a:t>a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2-2】</a:t>
            </a:r>
            <a:r>
              <a:rPr lang="zh-CN" altLang="en-US" sz="2400" dirty="0"/>
              <a:t>辗转相除法求</a:t>
            </a:r>
            <a:r>
              <a:rPr lang="en-US" altLang="zh-CN" sz="2400" dirty="0"/>
              <a:t>GCD</a:t>
            </a:r>
            <a:r>
              <a:rPr lang="zh-CN" altLang="en-US" sz="2400" dirty="0"/>
              <a:t>。</a:t>
            </a:r>
            <a:r>
              <a:rPr lang="en-US" altLang="zh-CN" sz="2400" dirty="0"/>
              <a:t>(</a:t>
            </a:r>
            <a:r>
              <a:rPr lang="zh-CN" altLang="en-US" sz="2400" dirty="0"/>
              <a:t>递归版本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2-3】</a:t>
            </a:r>
            <a:r>
              <a:rPr lang="zh-CN" altLang="en-US" sz="2400" dirty="0"/>
              <a:t>辗转相除法求</a:t>
            </a:r>
            <a:r>
              <a:rPr lang="en-US" altLang="zh-CN" sz="2400" dirty="0"/>
              <a:t>GCD</a:t>
            </a:r>
            <a:r>
              <a:rPr lang="zh-CN" altLang="en-US" sz="2400" dirty="0"/>
              <a:t>。</a:t>
            </a:r>
            <a:r>
              <a:rPr lang="en-US" altLang="zh-CN" sz="2400" dirty="0"/>
              <a:t>(while</a:t>
            </a:r>
            <a:r>
              <a:rPr lang="zh-CN" altLang="en-US" sz="2400" dirty="0"/>
              <a:t>循环版本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434989"/>
            <a:ext cx="6285432" cy="2810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1261872" y="1259603"/>
            <a:ext cx="6304051" cy="105589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最大公因数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关于</a:t>
            </a:r>
            <a:r>
              <a:rPr lang="en-US" altLang="zh-CN" sz="2400" dirty="0"/>
              <a:t>GCD</a:t>
            </a:r>
            <a:r>
              <a:rPr lang="zh-CN" altLang="en-US" sz="2400" dirty="0"/>
              <a:t>的一些常用的性质：</a:t>
            </a:r>
            <a:endParaRPr lang="en-US" altLang="zh-CN" sz="2400" dirty="0"/>
          </a:p>
          <a:p>
            <a:r>
              <a:rPr lang="en-US" altLang="zh-CN" sz="2400" dirty="0"/>
              <a:t>(1.</a:t>
            </a:r>
            <a:r>
              <a:rPr lang="zh-CN" altLang="en-US" sz="2400" dirty="0"/>
              <a:t>结合律</a:t>
            </a:r>
            <a:r>
              <a:rPr lang="en-US" altLang="zh-CN" sz="2400" dirty="0"/>
              <a:t>) GCD(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)=GCD(GCD(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),c)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(2.</a:t>
            </a:r>
            <a:r>
              <a:rPr lang="zh-CN" altLang="en-US" sz="2400" dirty="0"/>
              <a:t>区间</a:t>
            </a:r>
            <a:r>
              <a:rPr lang="en-US" altLang="zh-CN" sz="2400" dirty="0"/>
              <a:t>) GCD(a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r</a:t>
            </a:r>
            <a:r>
              <a:rPr lang="en-US" altLang="zh-CN" sz="2400" dirty="0"/>
              <a:t>)=GCD(GCD(a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,…,a</a:t>
            </a:r>
            <a:r>
              <a:rPr lang="en-US" altLang="zh-CN" sz="2400" baseline="-25000" dirty="0"/>
              <a:t>m-1</a:t>
            </a:r>
            <a:r>
              <a:rPr lang="en-US" altLang="zh-CN" sz="2400" dirty="0"/>
              <a:t>),GCD(a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r</a:t>
            </a:r>
            <a:r>
              <a:rPr lang="en-US" altLang="zh-CN" sz="2400" dirty="0"/>
              <a:t>))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(3.</a:t>
            </a:r>
            <a:r>
              <a:rPr lang="zh-CN" altLang="en-US" sz="2400" dirty="0"/>
              <a:t>分配律</a:t>
            </a:r>
            <a:r>
              <a:rPr lang="en-US" altLang="zh-CN" sz="2400" dirty="0"/>
              <a:t>) GCD(k*</a:t>
            </a:r>
            <a:r>
              <a:rPr lang="en-US" altLang="zh-CN" sz="2400" dirty="0" err="1"/>
              <a:t>a,k</a:t>
            </a:r>
            <a:r>
              <a:rPr lang="en-US" altLang="zh-CN" sz="2400" dirty="0"/>
              <a:t>*b)=k*GCD(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(4.</a:t>
            </a:r>
            <a:r>
              <a:rPr lang="zh-CN" altLang="en-US" sz="2400" dirty="0"/>
              <a:t>互质</a:t>
            </a:r>
            <a:r>
              <a:rPr lang="en-US" altLang="zh-CN" sz="2400" dirty="0"/>
              <a:t>) </a:t>
            </a:r>
            <a:r>
              <a:rPr lang="zh-CN" altLang="en-US" sz="2400" dirty="0"/>
              <a:t>若</a:t>
            </a:r>
            <a:r>
              <a:rPr lang="en-US" altLang="zh-CN" sz="2400" dirty="0"/>
              <a:t>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)=p</a:t>
            </a:r>
            <a:r>
              <a:rPr lang="zh-CN" altLang="en-US" sz="2400" dirty="0"/>
              <a:t>，则</a:t>
            </a:r>
            <a:r>
              <a:rPr lang="en-US" altLang="zh-CN" sz="2400" dirty="0"/>
              <a:t>a/p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b/p</a:t>
            </a:r>
            <a:r>
              <a:rPr lang="zh-CN" altLang="en-US" sz="2400" dirty="0"/>
              <a:t>互质。</a:t>
            </a:r>
            <a:endParaRPr lang="en-US" altLang="zh-CN" sz="2400" dirty="0"/>
          </a:p>
          <a:p>
            <a:r>
              <a:rPr lang="en-US" altLang="zh-CN" sz="2400" dirty="0"/>
              <a:t>(5.</a:t>
            </a:r>
            <a:r>
              <a:rPr lang="zh-CN" altLang="en-US" sz="2400" dirty="0"/>
              <a:t>线性变换</a:t>
            </a:r>
            <a:r>
              <a:rPr lang="en-US" altLang="zh-CN" sz="2400" dirty="0"/>
              <a:t>) GCD(</a:t>
            </a:r>
            <a:r>
              <a:rPr lang="en-US" altLang="zh-CN" sz="2400" dirty="0" err="1"/>
              <a:t>a+k</a:t>
            </a:r>
            <a:r>
              <a:rPr lang="en-US" altLang="zh-CN" sz="2400" dirty="0"/>
              <a:t>*</a:t>
            </a:r>
            <a:r>
              <a:rPr lang="en-US" altLang="zh-CN" sz="2400" dirty="0" err="1"/>
              <a:t>b,b</a:t>
            </a:r>
            <a:r>
              <a:rPr lang="en-US" altLang="zh-CN" sz="2400" dirty="0"/>
              <a:t>)=GCD(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92D050"/>
                </a:solidFill>
              </a:rPr>
              <a:t>6.</a:t>
            </a:r>
            <a:r>
              <a:rPr lang="zh-CN" altLang="en-US" sz="2400" dirty="0">
                <a:solidFill>
                  <a:srgbClr val="92D050"/>
                </a:solidFill>
              </a:rPr>
              <a:t>因子分解</a:t>
            </a:r>
            <a:r>
              <a:rPr lang="en-US" altLang="zh-CN" sz="2400" dirty="0"/>
              <a:t>) 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</a:t>
            </a:r>
            <a:r>
              <a:rPr lang="el-GR" altLang="zh-CN" sz="2400" dirty="0"/>
              <a:t>Π</a:t>
            </a:r>
            <a:r>
              <a:rPr lang="en-US" altLang="zh-CN" sz="2400" dirty="0"/>
              <a:t>[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^min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,b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)]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欧拉函数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欧拉函数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φ(n)</a:t>
            </a:r>
            <a:r>
              <a:rPr lang="zh-CN" altLang="en-US" sz="2400" dirty="0">
                <a:solidFill>
                  <a:srgbClr val="FF0000"/>
                </a:solidFill>
              </a:rPr>
              <a:t>表示所有小于正整数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并且与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互质的正整数的个数。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92D050"/>
                </a:solidFill>
              </a:rPr>
              <a:t>计算方法</a:t>
            </a:r>
            <a:r>
              <a:rPr lang="zh-CN" altLang="en-US" sz="2400" dirty="0"/>
              <a:t>：</a:t>
            </a:r>
            <a:r>
              <a:rPr lang="en-US" altLang="zh-CN" sz="2400" dirty="0"/>
              <a:t>φ(n) = </a:t>
            </a:r>
            <a:r>
              <a:rPr lang="el-GR" altLang="zh-CN" sz="2400" dirty="0"/>
              <a:t>Π</a:t>
            </a:r>
            <a:r>
              <a:rPr lang="en-US" altLang="zh-CN" sz="2400" dirty="0"/>
              <a:t>[ 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^(a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-1) ] x </a:t>
            </a:r>
            <a:r>
              <a:rPr lang="el-GR" altLang="zh-CN" sz="2400" dirty="0"/>
              <a:t>Π</a:t>
            </a:r>
            <a:r>
              <a:rPr lang="en-US" altLang="zh-CN" sz="2400" dirty="0"/>
              <a:t>[ 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-1 ]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例如：计算</a:t>
            </a:r>
            <a:r>
              <a:rPr lang="en-US" altLang="zh-CN" sz="2400" dirty="0"/>
              <a:t>φ(12)=2^(2-1)x3^(1-1)x(2-1)x(3-1)=2x1x1x2=4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说明在比</a:t>
            </a:r>
            <a:r>
              <a:rPr lang="en-US" altLang="zh-CN" sz="2400" dirty="0"/>
              <a:t>12</a:t>
            </a:r>
            <a:r>
              <a:rPr lang="zh-CN" altLang="en-US" sz="2400" dirty="0"/>
              <a:t>小的所有正整数当中，共有</a:t>
            </a:r>
            <a:r>
              <a:rPr lang="en-US" altLang="zh-CN" sz="2400" dirty="0"/>
              <a:t>4</a:t>
            </a:r>
            <a:r>
              <a:rPr lang="zh-CN" altLang="en-US" sz="2400" dirty="0"/>
              <a:t>个数与</a:t>
            </a:r>
            <a:r>
              <a:rPr lang="en-US" altLang="zh-CN" sz="2400" dirty="0"/>
              <a:t>12</a:t>
            </a:r>
            <a:r>
              <a:rPr lang="zh-CN" altLang="en-US" sz="2400" dirty="0"/>
              <a:t>互质，这</a:t>
            </a:r>
            <a:r>
              <a:rPr lang="en-US" altLang="zh-CN" sz="2400" dirty="0"/>
              <a:t>4</a:t>
            </a:r>
            <a:r>
              <a:rPr lang="zh-CN" altLang="en-US" sz="2400" dirty="0"/>
              <a:t>个数分别是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en-US" altLang="zh-CN" sz="2400" dirty="0"/>
              <a:t>11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/>
              <a:t>1) </a:t>
            </a:r>
            <a:r>
              <a:rPr lang="zh-CN" altLang="en-US" sz="2400" dirty="0"/>
              <a:t>对任意正奇数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φ(n)=φ(2xn)</a:t>
            </a:r>
            <a:r>
              <a:rPr lang="zh-CN" altLang="en-US" sz="2400" dirty="0"/>
              <a:t>，特别规定</a:t>
            </a:r>
            <a:r>
              <a:rPr lang="en-US" altLang="zh-CN" sz="2400" dirty="0"/>
              <a:t>φ(1)=1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对于两个互素的数</a:t>
            </a:r>
            <a:r>
              <a:rPr lang="en-US" altLang="zh-CN" sz="2400" dirty="0"/>
              <a:t>a,b, </a:t>
            </a:r>
            <a:r>
              <a:rPr lang="en-US" altLang="zh-CN" sz="2400" dirty="0">
                <a:sym typeface="+mn-ea"/>
              </a:rPr>
              <a:t>φ(a*b)=φ(a)*φ(b)</a:t>
            </a:r>
            <a:r>
              <a:rPr lang="zh-CN" altLang="en-US" sz="2400" dirty="0">
                <a:sym typeface="+mn-ea"/>
              </a:rPr>
              <a:t>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/>
              <a:t>2) </a:t>
            </a:r>
            <a:r>
              <a:rPr lang="zh-CN" altLang="en-US" sz="2400" dirty="0"/>
              <a:t>对任意质数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φ(n)=n-1</a:t>
            </a:r>
            <a:r>
              <a:rPr lang="zh-CN" altLang="en-US" sz="2400" dirty="0"/>
              <a:t>，</a:t>
            </a:r>
            <a:r>
              <a:rPr lang="en-US" altLang="zh-CN" sz="2400" dirty="0"/>
              <a:t>φ(</a:t>
            </a:r>
            <a:r>
              <a:rPr lang="en-US" altLang="zh-CN" sz="2400" dirty="0" err="1"/>
              <a:t>n^k</a:t>
            </a:r>
            <a:r>
              <a:rPr lang="en-US" altLang="zh-CN" sz="2400" dirty="0"/>
              <a:t>)=(n-1)*n^(k-1)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/>
              <a:t>3) </a:t>
            </a:r>
            <a:r>
              <a:rPr lang="zh-CN" altLang="en-US" sz="2400" dirty="0"/>
              <a:t>对于正整数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的所有因子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，有</a:t>
            </a:r>
            <a:r>
              <a:rPr lang="en-US" altLang="zh-CN" sz="2400" dirty="0"/>
              <a:t>Σ[φ(d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)]=n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2-4】</a:t>
            </a:r>
            <a:r>
              <a:rPr lang="zh-CN" altLang="en-US" sz="2400" dirty="0"/>
              <a:t>欧拉函数的线性筛。</a:t>
            </a:r>
            <a:r>
              <a:rPr lang="en-US" altLang="zh-CN" sz="2400" dirty="0"/>
              <a:t>(</a:t>
            </a:r>
            <a:r>
              <a:rPr lang="zh-CN" altLang="en-US" sz="2400" dirty="0"/>
              <a:t>时间复杂度</a:t>
            </a:r>
            <a:r>
              <a:rPr lang="en-US" altLang="zh-CN" sz="2400" dirty="0"/>
              <a:t>O(n))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034521"/>
            <a:ext cx="8236089" cy="570190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1634123"/>
            <a:ext cx="9464925" cy="1325562"/>
          </a:xfrm>
        </p:spPr>
        <p:txBody>
          <a:bodyPr/>
          <a:lstStyle/>
          <a:p>
            <a:r>
              <a:rPr lang="zh-CN" altLang="en-US" dirty="0"/>
              <a:t>思考这样一个问题：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3082413"/>
            <a:ext cx="9692640" cy="32157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给定正整数</a:t>
            </a:r>
            <a:r>
              <a:rPr lang="en-US" altLang="zh-CN" sz="2400" dirty="0"/>
              <a:t>z</a:t>
            </a:r>
            <a:r>
              <a:rPr lang="zh-CN" altLang="en-US" sz="2400" dirty="0"/>
              <a:t>的值，求关于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的二元不定方程 </a:t>
            </a:r>
            <a:r>
              <a:rPr lang="en-US" altLang="zh-CN" sz="2400" dirty="0"/>
              <a:t>xy-z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=0 </a:t>
            </a:r>
            <a:r>
              <a:rPr lang="zh-CN" altLang="en-US" sz="2400" dirty="0"/>
              <a:t>的正整数解共有多少个</a:t>
            </a:r>
            <a:r>
              <a:rPr lang="en-US" altLang="zh-CN" sz="2400" dirty="0"/>
              <a:t>?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III : </a:t>
            </a:r>
            <a:r>
              <a:rPr lang="zh-CN" altLang="en-US" dirty="0"/>
              <a:t>模运算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  <a:r>
              <a:rPr lang="en-US" altLang="zh-CN" dirty="0"/>
              <a:t>|</a:t>
            </a:r>
            <a:r>
              <a:rPr lang="zh-CN" altLang="en-US" dirty="0"/>
              <a:t>快速幂</a:t>
            </a:r>
            <a:r>
              <a:rPr lang="en-US" altLang="zh-CN" dirty="0"/>
              <a:t>|</a:t>
            </a:r>
            <a:r>
              <a:rPr lang="zh-CN" altLang="en-US" dirty="0"/>
              <a:t>求逆元</a:t>
            </a:r>
            <a:r>
              <a:rPr lang="en-US" altLang="zh-CN" dirty="0"/>
              <a:t>|</a:t>
            </a:r>
            <a:r>
              <a:rPr lang="zh-CN" altLang="en-US" dirty="0"/>
              <a:t>费马小定理</a:t>
            </a:r>
            <a:r>
              <a:rPr lang="en-US" altLang="zh-CN" dirty="0"/>
              <a:t>|</a:t>
            </a:r>
            <a:r>
              <a:rPr lang="zh-CN" altLang="en-US" dirty="0"/>
              <a:t>欧拉定理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284862"/>
            <a:ext cx="11887200" cy="615315"/>
            <a:chOff x="143922" y="622047"/>
            <a:chExt cx="11887200" cy="61531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622047"/>
              <a:ext cx="2751619" cy="61531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数列知识</a:t>
              </a: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92785" y="995045"/>
            <a:ext cx="3018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数列通项公式的求法：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6925" y="1535430"/>
            <a:ext cx="1059878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四</a:t>
            </a:r>
            <a:r>
              <a:rPr lang="en-US" altLang="zh-CN" b="1"/>
              <a:t>.</a:t>
            </a:r>
            <a:r>
              <a:rPr lang="zh-CN" altLang="en-US" b="1"/>
              <a:t>待定系数法</a:t>
            </a:r>
            <a:r>
              <a:rPr lang="zh-CN" altLang="en-US"/>
              <a:t>      </a:t>
            </a:r>
          </a:p>
          <a:p>
            <a:r>
              <a:rPr lang="zh-CN" altLang="en-US"/>
              <a:t>      通过分解常数，可转化为特殊数列{</a:t>
            </a:r>
            <a:r>
              <a:rPr lang="zh-CN" altLang="en-US" sz="2400"/>
              <a:t>a</a:t>
            </a:r>
            <a:r>
              <a:rPr lang="zh-CN" altLang="en-US"/>
              <a:t>n+k}的形式求解。一般地，形如</a:t>
            </a:r>
            <a:r>
              <a:rPr lang="zh-CN" altLang="en-US" sz="2400"/>
              <a:t>a</a:t>
            </a:r>
            <a:r>
              <a:rPr lang="zh-CN" altLang="en-US"/>
              <a:t>n=p</a:t>
            </a:r>
            <a:r>
              <a:rPr lang="en-US" altLang="zh-CN"/>
              <a:t>*</a:t>
            </a:r>
            <a:r>
              <a:rPr lang="zh-CN" altLang="en-US" sz="2400"/>
              <a:t>a</a:t>
            </a:r>
            <a:r>
              <a:rPr lang="zh-CN" altLang="en-US"/>
              <a:t>n+q（p≠1，pq≠0）型的递推式均可通过待定系数法对常数q分解法：设</a:t>
            </a:r>
            <a:r>
              <a:rPr lang="zh-CN" altLang="en-US" sz="2400"/>
              <a:t>a</a:t>
            </a:r>
            <a:r>
              <a:rPr lang="zh-CN" altLang="en-US"/>
              <a:t>n+k=p</a:t>
            </a:r>
            <a:r>
              <a:rPr lang="en-US" altLang="zh-CN"/>
              <a:t>*</a:t>
            </a:r>
            <a:r>
              <a:rPr lang="zh-CN" altLang="en-US"/>
              <a:t>（</a:t>
            </a:r>
            <a:r>
              <a:rPr lang="zh-CN" altLang="en-US" sz="2400"/>
              <a:t>a</a:t>
            </a:r>
            <a:r>
              <a:rPr lang="zh-CN" altLang="en-US"/>
              <a:t>n+k）与原式比较系数可得pk－k=q，即k=</a:t>
            </a:r>
            <a:r>
              <a:rPr lang="en-US" altLang="zh-CN"/>
              <a:t>q/(p-1),</a:t>
            </a:r>
            <a:r>
              <a:rPr lang="zh-CN" altLang="en-US"/>
              <a:t>从而得等比数列{</a:t>
            </a:r>
            <a:r>
              <a:rPr lang="zh-CN" altLang="en-US" sz="2400"/>
              <a:t>a</a:t>
            </a:r>
            <a:r>
              <a:rPr lang="zh-CN" altLang="en-US"/>
              <a:t>n+k}。进而求解</a:t>
            </a:r>
            <a:r>
              <a:rPr lang="zh-CN" altLang="en-US" sz="2400"/>
              <a:t>a</a:t>
            </a:r>
            <a:r>
              <a:rPr lang="en-US" altLang="zh-CN"/>
              <a:t>n</a:t>
            </a:r>
            <a:r>
              <a:rPr lang="zh-CN" altLang="en-US"/>
              <a:t>。</a:t>
            </a:r>
          </a:p>
          <a:p>
            <a:endParaRPr lang="en-US" altLang="zh-CN" b="1"/>
          </a:p>
          <a:p>
            <a:r>
              <a:rPr lang="en-US" altLang="zh-CN" b="1"/>
              <a:t> </a:t>
            </a:r>
            <a:r>
              <a:rPr lang="zh-CN" altLang="en-US" b="1"/>
              <a:t>五</a:t>
            </a:r>
            <a:r>
              <a:rPr lang="en-US" altLang="zh-CN" b="1"/>
              <a:t>、迭代法 </a:t>
            </a:r>
          </a:p>
          <a:p>
            <a:r>
              <a:rPr lang="zh-CN" altLang="en-US">
                <a:sym typeface="+mn-ea"/>
              </a:rPr>
              <a:t>     迭代法就是根据递推式，采用循环代入计算.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 b="1">
                <a:sym typeface="+mn-ea"/>
              </a:rPr>
              <a:t>六、取倒（对）数法</a:t>
            </a:r>
            <a:r>
              <a:rPr lang="zh-CN" altLang="en-US">
                <a:sym typeface="+mn-ea"/>
              </a:rPr>
              <a:t> </a:t>
            </a:r>
          </a:p>
          <a:p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1. 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n+1=p*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n^r</a:t>
            </a:r>
            <a:r>
              <a:rPr lang="zh-CN" altLang="en-US">
                <a:sym typeface="+mn-ea"/>
              </a:rPr>
              <a:t>这种类型一般是等式两边取对数后转化为 </a:t>
            </a:r>
            <a:r>
              <a:rPr lang="en-US" altLang="zh-CN">
                <a:sym typeface="+mn-ea"/>
              </a:rPr>
              <a:t>An+1=p*An+q</a:t>
            </a:r>
            <a:r>
              <a:rPr lang="zh-CN" altLang="en-US">
                <a:sym typeface="+mn-ea"/>
              </a:rPr>
              <a:t>，再利用待定系数法求解</a:t>
            </a:r>
            <a:r>
              <a:rPr lang="en-US" altLang="zh-CN">
                <a:sym typeface="+mn-ea"/>
              </a:rPr>
              <a:t>.</a:t>
            </a:r>
          </a:p>
          <a:p>
            <a:r>
              <a:rPr lang="en-US" altLang="zh-CN">
                <a:sym typeface="+mn-ea"/>
              </a:rPr>
              <a:t>     2. 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n+1=f(n)*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n/(g(n)*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n+h(n)</a:t>
            </a:r>
            <a:r>
              <a:rPr lang="zh-CN" altLang="en-US">
                <a:sym typeface="+mn-ea"/>
              </a:rPr>
              <a:t>这种类型一般是两边取倒数再换元，化成</a:t>
            </a:r>
            <a:r>
              <a:rPr lang="en-US" altLang="zh-CN">
                <a:sym typeface="+mn-ea"/>
              </a:rPr>
              <a:t>An+1=p*An+q</a:t>
            </a:r>
            <a:r>
              <a:rPr lang="zh-CN" altLang="en-US">
                <a:sym typeface="+mn-ea"/>
              </a:rPr>
              <a:t>的形式再求解。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模运算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模运算</a:t>
            </a:r>
            <a:r>
              <a:rPr lang="en-US" altLang="zh-CN" sz="2400" dirty="0"/>
              <a:t>(mod)</a:t>
            </a:r>
            <a:r>
              <a:rPr lang="zh-CN" altLang="en-US" sz="2400" dirty="0"/>
              <a:t>：是指求余数的运算。</a:t>
            </a:r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: 7/3=2…1</a:t>
            </a:r>
            <a:r>
              <a:rPr lang="zh-CN" altLang="en-US" sz="2400" dirty="0"/>
              <a:t>，所以</a:t>
            </a:r>
            <a:r>
              <a:rPr lang="en-US" altLang="zh-CN" sz="2400" dirty="0"/>
              <a:t>7%3=1</a:t>
            </a:r>
            <a:r>
              <a:rPr lang="zh-CN" altLang="en-US" sz="2400" dirty="0"/>
              <a:t>，也可以写成</a:t>
            </a:r>
            <a:r>
              <a:rPr lang="en-US" altLang="zh-CN" sz="2400" dirty="0"/>
              <a:t>7mod3=1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若</a:t>
            </a:r>
            <a:r>
              <a:rPr lang="en-US" altLang="zh-CN" sz="2400" dirty="0" err="1"/>
              <a:t>a%b</a:t>
            </a:r>
            <a:r>
              <a:rPr lang="en-US" altLang="zh-CN" sz="2400" dirty="0"/>
              <a:t>=r</a:t>
            </a:r>
            <a:r>
              <a:rPr lang="zh-CN" altLang="en-US" sz="2400" dirty="0"/>
              <a:t>，则</a:t>
            </a:r>
            <a:r>
              <a:rPr lang="en-US" altLang="zh-CN" sz="2400" dirty="0"/>
              <a:t>a=k*</a:t>
            </a:r>
            <a:r>
              <a:rPr lang="en-US" altLang="zh-CN" sz="2400" dirty="0" err="1"/>
              <a:t>b+r</a:t>
            </a:r>
            <a:r>
              <a:rPr lang="zh-CN" altLang="en-US" sz="2400" dirty="0"/>
              <a:t>，且</a:t>
            </a:r>
            <a:r>
              <a:rPr lang="en-US" altLang="zh-CN" sz="2400" dirty="0"/>
              <a:t>0&lt;=r&lt;b</a:t>
            </a:r>
            <a:r>
              <a:rPr lang="zh-CN" altLang="en-US" sz="2400" dirty="0"/>
              <a:t>，</a:t>
            </a:r>
            <a:r>
              <a:rPr lang="en-US" altLang="zh-CN" sz="2400" dirty="0"/>
              <a:t>k</a:t>
            </a:r>
            <a:r>
              <a:rPr lang="zh-CN" altLang="en-US" sz="2400" dirty="0"/>
              <a:t>是任意整数。</a:t>
            </a:r>
            <a:endParaRPr lang="en-US" altLang="zh-CN" sz="2400" dirty="0"/>
          </a:p>
          <a:p>
            <a:r>
              <a:rPr lang="zh-CN" altLang="en-US" sz="2400" dirty="0"/>
              <a:t>模运算的性质：</a:t>
            </a:r>
            <a:endParaRPr lang="en-US" altLang="zh-CN" sz="2400" dirty="0"/>
          </a:p>
          <a:p>
            <a:r>
              <a:rPr lang="en-US" altLang="zh-CN" sz="2400" dirty="0"/>
              <a:t>(1) (</a:t>
            </a:r>
            <a:r>
              <a:rPr lang="en-US" altLang="zh-CN" sz="2400" dirty="0" err="1"/>
              <a:t>a+b</a:t>
            </a:r>
            <a:r>
              <a:rPr lang="en-US" altLang="zh-CN" sz="2400" dirty="0"/>
              <a:t>)%p=(</a:t>
            </a:r>
            <a:r>
              <a:rPr lang="en-US" altLang="zh-CN" sz="2400" dirty="0" err="1"/>
              <a:t>a%p+b%p</a:t>
            </a:r>
            <a:r>
              <a:rPr lang="en-US" altLang="zh-CN" sz="2400" dirty="0"/>
              <a:t>)%p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(2) (a-b)%p=(</a:t>
            </a:r>
            <a:r>
              <a:rPr lang="en-US" altLang="zh-CN" sz="2400" dirty="0" err="1"/>
              <a:t>a%p-b%p+p</a:t>
            </a:r>
            <a:r>
              <a:rPr lang="en-US" altLang="zh-CN" sz="2400" dirty="0"/>
              <a:t>)%p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(3) (a*b)%p=((</a:t>
            </a:r>
            <a:r>
              <a:rPr lang="en-US" altLang="zh-CN" sz="2400" dirty="0" err="1"/>
              <a:t>a%p</a:t>
            </a:r>
            <a:r>
              <a:rPr lang="en-US" altLang="zh-CN" sz="2400" dirty="0"/>
              <a:t>)*(</a:t>
            </a:r>
            <a:r>
              <a:rPr lang="en-US" altLang="zh-CN" sz="2400" dirty="0" err="1"/>
              <a:t>b%p</a:t>
            </a:r>
            <a:r>
              <a:rPr lang="en-US" altLang="zh-CN" sz="2400" dirty="0"/>
              <a:t>))%p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(4) (a/b)%p=((</a:t>
            </a:r>
            <a:r>
              <a:rPr lang="en-US" altLang="zh-CN" sz="2400" dirty="0" err="1"/>
              <a:t>a%p</a:t>
            </a:r>
            <a:r>
              <a:rPr lang="en-US" altLang="zh-CN" sz="2400" dirty="0"/>
              <a:t>)*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(b))%p</a:t>
            </a:r>
            <a:r>
              <a:rPr lang="zh-CN" altLang="en-US" sz="2400" dirty="0"/>
              <a:t>，其中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(b)</a:t>
            </a:r>
            <a:r>
              <a:rPr lang="zh-CN" altLang="en-US" sz="2400" dirty="0"/>
              <a:t>表示</a:t>
            </a:r>
            <a:r>
              <a:rPr lang="en-US" altLang="zh-CN" sz="2400" dirty="0" err="1"/>
              <a:t>b%p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92D050"/>
                </a:solidFill>
              </a:rPr>
              <a:t>逆元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模运算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92D050"/>
                </a:solidFill>
              </a:rPr>
              <a:t>大整数取模</a:t>
            </a:r>
            <a:r>
              <a:rPr lang="zh-CN" altLang="en-US" sz="2400" dirty="0"/>
              <a:t>：对一个非常大的正整数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（比如是</a:t>
            </a:r>
            <a:r>
              <a:rPr lang="en-US" altLang="zh-CN" sz="2400" dirty="0"/>
              <a:t>1000</a:t>
            </a:r>
            <a:r>
              <a:rPr lang="zh-CN" altLang="en-US" sz="2400" dirty="0"/>
              <a:t>位数），和一个非常小的正整数</a:t>
            </a:r>
            <a:r>
              <a:rPr lang="en-US" altLang="zh-CN" sz="2400" dirty="0"/>
              <a:t>p</a:t>
            </a:r>
            <a:r>
              <a:rPr lang="zh-CN" altLang="en-US" sz="2400" dirty="0"/>
              <a:t>（在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范围以内），求</a:t>
            </a:r>
            <a:r>
              <a:rPr lang="en-US" altLang="zh-CN" sz="2400" dirty="0" err="1"/>
              <a:t>n%p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思路：把大整数</a:t>
            </a:r>
            <a:r>
              <a:rPr lang="en-US" altLang="zh-CN" sz="2400" dirty="0"/>
              <a:t>n</a:t>
            </a:r>
            <a:r>
              <a:rPr lang="zh-CN" altLang="en-US" sz="2400" dirty="0"/>
              <a:t>改写成</a:t>
            </a:r>
            <a:r>
              <a:rPr lang="en-US" altLang="zh-CN" sz="2400" dirty="0"/>
              <a:t>Σ[a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x10^i]</a:t>
            </a:r>
            <a:r>
              <a:rPr lang="zh-CN" altLang="en-US" sz="2400" dirty="0"/>
              <a:t>的形式，这样求</a:t>
            </a:r>
            <a:r>
              <a:rPr lang="en-US" altLang="zh-CN" sz="2400" dirty="0"/>
              <a:t>Σ[a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x10^i]%p</a:t>
            </a:r>
            <a:r>
              <a:rPr lang="zh-CN" altLang="en-US" sz="2400" dirty="0"/>
              <a:t>就等价于</a:t>
            </a:r>
            <a:r>
              <a:rPr lang="en-US" altLang="zh-CN" sz="2400" dirty="0"/>
              <a:t>Σ[ ( (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%p</a:t>
            </a:r>
            <a:r>
              <a:rPr lang="en-US" altLang="zh-CN" sz="2400" dirty="0"/>
              <a:t>) x (10^i)%p )%p ]%p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例如：</a:t>
            </a:r>
            <a:r>
              <a:rPr lang="en-US" altLang="zh-CN" sz="2400" dirty="0"/>
              <a:t>12345</a:t>
            </a:r>
            <a:r>
              <a:rPr lang="zh-CN" altLang="en-US" sz="2400" dirty="0"/>
              <a:t>可以改写为</a:t>
            </a:r>
            <a:r>
              <a:rPr lang="en-US" altLang="zh-CN" sz="2400" dirty="0"/>
              <a:t>1x10^4+2x10^3+3x10^2+4x10+5</a:t>
            </a:r>
            <a:r>
              <a:rPr lang="zh-CN" altLang="en-US" sz="2400" dirty="0"/>
              <a:t>的形式。</a:t>
            </a:r>
            <a:endParaRPr lang="en-US" altLang="zh-CN" sz="2400" dirty="0"/>
          </a:p>
          <a:p>
            <a:r>
              <a:rPr lang="zh-CN" altLang="en-US" sz="2400" dirty="0"/>
              <a:t>然后使用模运算的性质即可。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快速幂</a:t>
            </a:r>
            <a:r>
              <a:rPr lang="zh-CN" altLang="en-US" sz="2400" dirty="0"/>
              <a:t>：在计算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a^n</a:t>
            </a:r>
            <a:r>
              <a:rPr lang="en-US" altLang="zh-CN" sz="2400" dirty="0"/>
              <a:t>)%p</a:t>
            </a:r>
            <a:r>
              <a:rPr lang="zh-CN" altLang="en-US" sz="2400" dirty="0"/>
              <a:t>时，如果</a:t>
            </a:r>
            <a:r>
              <a:rPr lang="en-US" altLang="zh-CN" sz="2400" dirty="0"/>
              <a:t>n</a:t>
            </a:r>
            <a:r>
              <a:rPr lang="zh-CN" altLang="en-US" sz="2400" dirty="0"/>
              <a:t>非常大，逐个相乘可能会非常慢，这时我们可以使用快速幂的方法，将幂运算优化为</a:t>
            </a:r>
            <a:r>
              <a:rPr lang="en-US" altLang="zh-CN" sz="2400" dirty="0"/>
              <a:t>O(log(n))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原理</a:t>
            </a:r>
            <a:r>
              <a:rPr lang="zh-CN" altLang="en-US" sz="2400" dirty="0"/>
              <a:t>：将</a:t>
            </a:r>
            <a:r>
              <a:rPr lang="en-US" altLang="zh-CN" sz="2400" dirty="0"/>
              <a:t>n</a:t>
            </a:r>
            <a:r>
              <a:rPr lang="zh-CN" altLang="en-US" sz="2400" dirty="0"/>
              <a:t>写成二进制的形式，遇到</a:t>
            </a:r>
            <a:r>
              <a:rPr lang="en-US" altLang="zh-CN" sz="2400" dirty="0"/>
              <a:t>1</a:t>
            </a:r>
            <a:r>
              <a:rPr lang="zh-CN" altLang="en-US" sz="2400" dirty="0"/>
              <a:t>就与结果相乘。</a:t>
            </a:r>
            <a:endParaRPr lang="en-US" altLang="zh-CN" sz="2400" dirty="0"/>
          </a:p>
          <a:p>
            <a:r>
              <a:rPr lang="zh-CN" altLang="en-US" sz="2400" dirty="0"/>
              <a:t>例如：求</a:t>
            </a:r>
            <a:r>
              <a:rPr lang="en-US" altLang="zh-CN" sz="2400" dirty="0"/>
              <a:t>(a^100)%p</a:t>
            </a:r>
            <a:r>
              <a:rPr lang="zh-CN" altLang="en-US" sz="2400" dirty="0"/>
              <a:t>，首先将</a:t>
            </a:r>
            <a:r>
              <a:rPr lang="en-US" altLang="zh-CN" sz="2400" dirty="0"/>
              <a:t>100</a:t>
            </a:r>
            <a:r>
              <a:rPr lang="zh-CN" altLang="en-US" sz="2400" dirty="0"/>
              <a:t>拆成</a:t>
            </a:r>
            <a:r>
              <a:rPr lang="en-US" altLang="zh-CN" sz="2400" dirty="0"/>
              <a:t>64+32+4</a:t>
            </a:r>
            <a:r>
              <a:rPr lang="zh-CN" altLang="en-US" sz="2400" dirty="0"/>
              <a:t>的二进制形式。</a:t>
            </a:r>
            <a:endParaRPr lang="en-US" altLang="zh-CN" sz="2400" dirty="0"/>
          </a:p>
          <a:p>
            <a:r>
              <a:rPr lang="zh-CN" altLang="en-US" sz="2400" dirty="0"/>
              <a:t>这样得到</a:t>
            </a:r>
            <a:r>
              <a:rPr lang="en-US" altLang="zh-CN" sz="2400" dirty="0"/>
              <a:t>(a^100)%p=((a^64)*(a^32)*(a^4))%p</a:t>
            </a:r>
            <a:r>
              <a:rPr lang="zh-CN" altLang="en-US" sz="2400" dirty="0"/>
              <a:t>，我们可以从</a:t>
            </a:r>
            <a:r>
              <a:rPr lang="en-US" altLang="zh-CN" sz="2400" dirty="0"/>
              <a:t>a</a:t>
            </a:r>
            <a:r>
              <a:rPr lang="zh-CN" altLang="en-US" sz="2400" dirty="0"/>
              <a:t>开始不断做平方运算，依次得到</a:t>
            </a:r>
            <a:r>
              <a:rPr lang="en-US" altLang="zh-CN" sz="2400" dirty="0"/>
              <a:t>(a^2)%p</a:t>
            </a:r>
            <a:r>
              <a:rPr lang="zh-CN" altLang="en-US" sz="2400" dirty="0"/>
              <a:t>、</a:t>
            </a:r>
            <a:r>
              <a:rPr lang="en-US" altLang="zh-CN" sz="2400" dirty="0"/>
              <a:t>(a^4)%p</a:t>
            </a:r>
            <a:r>
              <a:rPr lang="zh-CN" altLang="en-US" sz="2400" dirty="0"/>
              <a:t>、</a:t>
            </a:r>
            <a:r>
              <a:rPr lang="en-US" altLang="zh-CN" sz="2400" dirty="0"/>
              <a:t>(a^8)%p</a:t>
            </a:r>
            <a:r>
              <a:rPr lang="zh-CN" altLang="en-US" sz="2400" dirty="0"/>
              <a:t>等中间结果。对于幂指数</a:t>
            </a:r>
            <a:r>
              <a:rPr lang="en-US" altLang="zh-CN" sz="2400" dirty="0"/>
              <a:t>100</a:t>
            </a:r>
            <a:r>
              <a:rPr lang="zh-CN" altLang="en-US" sz="2400" dirty="0"/>
              <a:t>而言，每当遇到二进制</a:t>
            </a:r>
            <a:r>
              <a:rPr lang="en-US" altLang="zh-CN" sz="2400" dirty="0"/>
              <a:t>1</a:t>
            </a:r>
            <a:r>
              <a:rPr lang="zh-CN" altLang="en-US" sz="2400" dirty="0"/>
              <a:t>，就将中间结果与最终结果相乘并取模。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3-1】</a:t>
            </a:r>
            <a:r>
              <a:rPr lang="zh-CN" altLang="en-US" sz="2400" dirty="0"/>
              <a:t>快速幂模运算。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103364"/>
            <a:ext cx="7882128" cy="352038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求逆元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逆元</a:t>
            </a:r>
            <a:r>
              <a:rPr lang="zh-CN" altLang="en-US" sz="2400" dirty="0"/>
              <a:t>：若</a:t>
            </a:r>
            <a:r>
              <a:rPr lang="en-US" altLang="zh-CN" sz="2400" dirty="0"/>
              <a:t>(a*x)%p=1</a:t>
            </a:r>
            <a:r>
              <a:rPr lang="zh-CN" altLang="en-US" sz="2400" dirty="0"/>
              <a:t>，则</a:t>
            </a:r>
            <a:r>
              <a:rPr lang="en-US" altLang="zh-CN" sz="2400" dirty="0"/>
              <a:t>x</a:t>
            </a:r>
            <a:r>
              <a:rPr lang="zh-CN" altLang="en-US" sz="2400" dirty="0"/>
              <a:t>是正整数</a:t>
            </a:r>
            <a:r>
              <a:rPr lang="en-US" altLang="zh-CN" sz="2400" dirty="0"/>
              <a:t>a</a:t>
            </a:r>
            <a:r>
              <a:rPr lang="zh-CN" altLang="en-US" sz="2400" dirty="0"/>
              <a:t>在模</a:t>
            </a:r>
            <a:r>
              <a:rPr lang="en-US" altLang="zh-CN" sz="2400" dirty="0"/>
              <a:t>p</a:t>
            </a:r>
            <a:r>
              <a:rPr lang="zh-CN" altLang="en-US" sz="2400" dirty="0"/>
              <a:t>下的逆元。</a:t>
            </a:r>
            <a:r>
              <a:rPr lang="en-US" altLang="zh-CN" sz="2400" dirty="0"/>
              <a:t>(0&lt;x&lt;p)</a:t>
            </a:r>
          </a:p>
          <a:p>
            <a:endParaRPr lang="en-US" altLang="zh-CN" sz="2400" dirty="0"/>
          </a:p>
          <a:p>
            <a:r>
              <a:rPr lang="zh-CN" altLang="en-US" sz="2400" dirty="0"/>
              <a:t>应用：用于进行取模的除法运算，相当于倒数的存在。</a:t>
            </a:r>
            <a:endParaRPr lang="en-US" altLang="zh-CN" sz="2400" dirty="0"/>
          </a:p>
          <a:p>
            <a:r>
              <a:rPr lang="zh-CN" altLang="en-US" sz="2400" dirty="0"/>
              <a:t>求正整数</a:t>
            </a:r>
            <a:r>
              <a:rPr lang="en-US" altLang="zh-CN" sz="2400" dirty="0"/>
              <a:t>a</a:t>
            </a:r>
            <a:r>
              <a:rPr lang="zh-CN" altLang="en-US" sz="2400" dirty="0"/>
              <a:t>在模</a:t>
            </a:r>
            <a:r>
              <a:rPr lang="en-US" altLang="zh-CN" sz="2400" dirty="0"/>
              <a:t>mod</a:t>
            </a:r>
            <a:r>
              <a:rPr lang="zh-CN" altLang="en-US" sz="2400" dirty="0"/>
              <a:t>下逆元的方法主要有：</a:t>
            </a:r>
            <a:endParaRPr lang="en-US" altLang="zh-CN" sz="2400" dirty="0"/>
          </a:p>
          <a:p>
            <a:r>
              <a:rPr lang="en-US" altLang="zh-CN" sz="2400" dirty="0"/>
              <a:t>(1) </a:t>
            </a:r>
            <a:r>
              <a:rPr lang="zh-CN" altLang="en-US" sz="2400" dirty="0"/>
              <a:t>线性打表法 </a:t>
            </a:r>
            <a:r>
              <a:rPr lang="en-US" altLang="zh-CN" sz="2400" dirty="0"/>
              <a:t>(</a:t>
            </a:r>
            <a:r>
              <a:rPr lang="zh-CN" altLang="en-US" sz="2400" dirty="0"/>
              <a:t>只要求</a:t>
            </a:r>
            <a:r>
              <a:rPr lang="en-US" altLang="zh-CN" sz="2400" dirty="0"/>
              <a:t>mod</a:t>
            </a:r>
            <a:r>
              <a:rPr lang="zh-CN" altLang="en-US" sz="2400" dirty="0"/>
              <a:t>是质数，时间复杂度</a:t>
            </a:r>
            <a:r>
              <a:rPr lang="en-US" altLang="zh-CN" sz="2400" dirty="0"/>
              <a:t>O(n))</a:t>
            </a:r>
          </a:p>
          <a:p>
            <a:r>
              <a:rPr lang="en-US" altLang="zh-CN" sz="2400" dirty="0"/>
              <a:t>(2) </a:t>
            </a:r>
            <a:r>
              <a:rPr lang="zh-CN" altLang="en-US" sz="2400" dirty="0"/>
              <a:t>费马小定理 </a:t>
            </a:r>
            <a:r>
              <a:rPr lang="en-US" altLang="zh-CN" sz="2400" dirty="0"/>
              <a:t>(</a:t>
            </a:r>
            <a:r>
              <a:rPr lang="zh-CN" altLang="en-US" sz="2400" dirty="0"/>
              <a:t>要求</a:t>
            </a:r>
            <a:r>
              <a:rPr lang="en-US" altLang="zh-CN" sz="2400" dirty="0"/>
              <a:t>mod</a:t>
            </a:r>
            <a:r>
              <a:rPr lang="zh-CN" altLang="en-US" sz="2400" dirty="0"/>
              <a:t>是质数且与</a:t>
            </a:r>
            <a:r>
              <a:rPr lang="en-US" altLang="zh-CN" sz="2400" dirty="0"/>
              <a:t>a</a:t>
            </a:r>
            <a:r>
              <a:rPr lang="zh-CN" altLang="en-US" sz="2400" dirty="0"/>
              <a:t>互质，快速幂优化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(3) </a:t>
            </a:r>
            <a:r>
              <a:rPr lang="zh-CN" altLang="en-US" sz="2400" dirty="0"/>
              <a:t>欧拉定理 </a:t>
            </a:r>
            <a:r>
              <a:rPr lang="en-US" altLang="zh-CN" sz="2400" dirty="0"/>
              <a:t>(</a:t>
            </a:r>
            <a:r>
              <a:rPr lang="zh-CN" altLang="en-US" sz="2400" dirty="0"/>
              <a:t>只要求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mod</a:t>
            </a:r>
            <a:r>
              <a:rPr lang="zh-CN" altLang="en-US" sz="2400" dirty="0"/>
              <a:t>互质，需要欧拉函数与快速幂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(4) </a:t>
            </a:r>
            <a:r>
              <a:rPr lang="zh-CN" altLang="en-US" sz="2400" dirty="0">
                <a:solidFill>
                  <a:srgbClr val="00B0F0"/>
                </a:solidFill>
              </a:rPr>
              <a:t>拓展欧几里德 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zh-CN" altLang="en-US" sz="2400" dirty="0">
                <a:solidFill>
                  <a:srgbClr val="00B0F0"/>
                </a:solidFill>
              </a:rPr>
              <a:t>只要求</a:t>
            </a:r>
            <a:r>
              <a:rPr lang="en-US" altLang="zh-CN" sz="2400" dirty="0">
                <a:solidFill>
                  <a:srgbClr val="00B0F0"/>
                </a:solidFill>
              </a:rPr>
              <a:t>a</a:t>
            </a:r>
            <a:r>
              <a:rPr lang="zh-CN" altLang="en-US" sz="2400" dirty="0">
                <a:solidFill>
                  <a:srgbClr val="00B0F0"/>
                </a:solidFill>
              </a:rPr>
              <a:t>与</a:t>
            </a:r>
            <a:r>
              <a:rPr lang="en-US" altLang="zh-CN" sz="2400" dirty="0">
                <a:solidFill>
                  <a:srgbClr val="00B0F0"/>
                </a:solidFill>
              </a:rPr>
              <a:t>mod</a:t>
            </a:r>
            <a:r>
              <a:rPr lang="zh-CN" altLang="en-US" sz="2400" dirty="0">
                <a:solidFill>
                  <a:srgbClr val="00B0F0"/>
                </a:solidFill>
              </a:rPr>
              <a:t>互质，时间复杂度</a:t>
            </a:r>
            <a:r>
              <a:rPr lang="en-US" altLang="zh-CN" sz="2400" dirty="0">
                <a:solidFill>
                  <a:srgbClr val="00B0F0"/>
                </a:solidFill>
              </a:rPr>
              <a:t>O(log(n)))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3-2】</a:t>
            </a:r>
            <a:r>
              <a:rPr lang="zh-CN" altLang="en-US" sz="2400" dirty="0"/>
              <a:t>线性打表求逆元。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118727"/>
            <a:ext cx="8049815" cy="324679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费马小定理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费马小定理</a:t>
            </a:r>
            <a:r>
              <a:rPr lang="zh-CN" altLang="en-US" sz="2400" dirty="0"/>
              <a:t>：若</a:t>
            </a:r>
            <a:r>
              <a:rPr lang="en-US" altLang="zh-CN" sz="2400" dirty="0"/>
              <a:t>p</a:t>
            </a:r>
            <a:r>
              <a:rPr lang="zh-CN" altLang="en-US" sz="2400" dirty="0"/>
              <a:t>是质数，且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p</a:t>
            </a:r>
            <a:r>
              <a:rPr lang="zh-CN" altLang="en-US" sz="2400" dirty="0"/>
              <a:t>互质，则</a:t>
            </a:r>
            <a:r>
              <a:rPr lang="en-US" altLang="zh-CN" sz="2400" dirty="0"/>
              <a:t>(a^(p-1))%p=1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例如：</a:t>
            </a:r>
            <a:r>
              <a:rPr lang="en-US" altLang="zh-CN" sz="24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5</a:t>
            </a:r>
            <a:r>
              <a:rPr lang="zh-CN" altLang="en-US" sz="2400" dirty="0"/>
              <a:t>互质，那么</a:t>
            </a:r>
            <a:r>
              <a:rPr lang="en-US" altLang="zh-CN" sz="2400" dirty="0"/>
              <a:t>(3^(5-1))%5=(3^4)%5=81%5=1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应用：求逆元，时间复杂度</a:t>
            </a:r>
            <a:r>
              <a:rPr lang="en-US" altLang="zh-CN" sz="2400" dirty="0"/>
              <a:t>O(log(n))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因为</a:t>
            </a:r>
            <a:r>
              <a:rPr lang="en-US" altLang="zh-CN" sz="2400" dirty="0"/>
              <a:t>(a^(p-1))%p=(</a:t>
            </a:r>
            <a:r>
              <a:rPr lang="en-US" altLang="zh-CN" sz="2400" dirty="0" err="1"/>
              <a:t>axa</a:t>
            </a:r>
            <a:r>
              <a:rPr lang="en-US" altLang="zh-CN" sz="2400" dirty="0"/>
              <a:t>^(p-2))%p=((</a:t>
            </a:r>
            <a:r>
              <a:rPr lang="en-US" altLang="zh-CN" sz="2400" dirty="0" err="1"/>
              <a:t>a%p</a:t>
            </a:r>
            <a:r>
              <a:rPr lang="en-US" altLang="zh-CN" sz="2400" dirty="0"/>
              <a:t>)x(a^(p-2))%p)%p=1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由此得到：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(a)=(a^(p-2))%p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计算过程需要快速幂优化。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欧拉定理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欧拉定理</a:t>
            </a:r>
            <a:r>
              <a:rPr lang="zh-CN" altLang="en-US" sz="2400" dirty="0"/>
              <a:t>：若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p</a:t>
            </a:r>
            <a:r>
              <a:rPr lang="zh-CN" altLang="en-US" sz="2400" dirty="0"/>
              <a:t>互质，则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a^φ</a:t>
            </a:r>
            <a:r>
              <a:rPr lang="en-US" altLang="zh-CN" sz="2400" dirty="0"/>
              <a:t>(p))%p=1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应用：求逆元，特别注意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p</a:t>
            </a:r>
            <a:r>
              <a:rPr lang="zh-CN" altLang="en-US" sz="2400" dirty="0"/>
              <a:t>不互质的情形。</a:t>
            </a:r>
            <a:endParaRPr lang="en-US" altLang="zh-CN" sz="2400" dirty="0"/>
          </a:p>
          <a:p>
            <a:r>
              <a:rPr lang="zh-CN" altLang="en-US" sz="2400" dirty="0"/>
              <a:t>结论：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(a)=(a^(φ(p)-1))%p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特别地，当</a:t>
            </a:r>
            <a:r>
              <a:rPr lang="en-US" altLang="zh-CN" sz="2400" dirty="0"/>
              <a:t>p</a:t>
            </a:r>
            <a:r>
              <a:rPr lang="zh-CN" altLang="en-US" sz="2400" dirty="0"/>
              <a:t>为质数时，</a:t>
            </a:r>
            <a:r>
              <a:rPr lang="en-US" altLang="zh-CN" sz="2400" dirty="0"/>
              <a:t>φ(p)=p-1</a:t>
            </a:r>
            <a:r>
              <a:rPr lang="zh-CN" altLang="en-US" sz="2400" dirty="0"/>
              <a:t>，上式转化为费马小定理，所以欧拉函数是费马小定理的推广形式。</a:t>
            </a:r>
            <a:endParaRPr lang="en-US" altLang="zh-CN" sz="2400" dirty="0"/>
          </a:p>
          <a:p>
            <a:r>
              <a:rPr lang="zh-CN" altLang="en-US" sz="2400" dirty="0"/>
              <a:t>计算过程首先需要求出欧拉函数，然后使用快速幂优化。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-3935" y="0"/>
            <a:ext cx="12192000" cy="408745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14431" y="4440520"/>
            <a:ext cx="717082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0B23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THE END</a:t>
            </a:r>
          </a:p>
        </p:txBody>
      </p:sp>
      <p:sp>
        <p:nvSpPr>
          <p:cNvPr id="31" name="矩形 30"/>
          <p:cNvSpPr/>
          <p:nvPr/>
        </p:nvSpPr>
        <p:spPr>
          <a:xfrm>
            <a:off x="3513827" y="5357677"/>
            <a:ext cx="5200149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2000" spc="1100" dirty="0">
                <a:solidFill>
                  <a:srgbClr val="0B23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kern="2000" spc="1100" dirty="0">
              <a:solidFill>
                <a:srgbClr val="0B23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8"/>
          <p:cNvSpPr/>
          <p:nvPr/>
        </p:nvSpPr>
        <p:spPr>
          <a:xfrm>
            <a:off x="1" y="-14672"/>
            <a:ext cx="12191999" cy="4102125"/>
          </a:xfrm>
          <a:prstGeom prst="rect">
            <a:avLst/>
          </a:prstGeom>
          <a:gradFill flip="none" rotWithShape="0">
            <a:gsLst>
              <a:gs pos="0">
                <a:srgbClr val="002452">
                  <a:alpha val="98000"/>
                </a:srgbClr>
              </a:gs>
              <a:gs pos="96000">
                <a:srgbClr val="002452">
                  <a:alpha val="76000"/>
                </a:srgb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圆角矩形 3"/>
          <p:cNvSpPr/>
          <p:nvPr/>
        </p:nvSpPr>
        <p:spPr>
          <a:xfrm>
            <a:off x="4885690" y="5547360"/>
            <a:ext cx="2604135" cy="1028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pc="3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中国传媒大学</a:t>
            </a:r>
            <a:r>
              <a:rPr lang="en-US" altLang="zh-CN" spc="3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ACM</a:t>
            </a:r>
          </a:p>
          <a:p>
            <a:pPr algn="ctr"/>
            <a:r>
              <a:rPr lang="zh-CN" altLang="en-US" spc="3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春季训练 </a:t>
            </a:r>
          </a:p>
          <a:p>
            <a:pPr algn="ctr"/>
            <a:r>
              <a:rPr lang="zh-CN" altLang="en-US" spc="3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数论部分</a:t>
            </a:r>
            <a:r>
              <a:rPr lang="en-US" altLang="zh-CN" spc="3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PPT</a:t>
            </a:r>
            <a:r>
              <a:rPr lang="zh-CN" altLang="en-US" spc="3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引用自初国俊师哥的暑期集训数论</a:t>
            </a:r>
            <a:r>
              <a:rPr lang="en-US" altLang="zh-CN" spc="3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284862"/>
            <a:ext cx="11887200" cy="615315"/>
            <a:chOff x="143922" y="622047"/>
            <a:chExt cx="11887200" cy="61531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622047"/>
              <a:ext cx="2751619" cy="61531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数列知识</a:t>
              </a: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92785" y="995045"/>
            <a:ext cx="3018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数列通项公式的求法：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6925" y="1535430"/>
            <a:ext cx="105987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七</a:t>
            </a:r>
            <a:r>
              <a:rPr lang="en-US" altLang="zh-CN" b="1"/>
              <a:t>.</a:t>
            </a:r>
            <a:r>
              <a:rPr lang="zh-CN" altLang="en-US" b="1"/>
              <a:t>不动点法</a:t>
            </a:r>
            <a:r>
              <a:rPr lang="zh-CN" altLang="en-US"/>
              <a:t>      </a:t>
            </a:r>
          </a:p>
          <a:p>
            <a:r>
              <a:rPr lang="zh-CN" altLang="en-US"/>
              <a:t> 方程f(x)=x的根称为函数f(x)的不动点.利用递推数列f(x)不动点,可将某些递推关系an=f(an-1)所确定的等比数列或较易求数列通项的数列,这种方法称为不动点法（也称为特征根法).下面我们看两个简单的定理及证明,来说明它们的原理.</a:t>
            </a:r>
          </a:p>
          <a:p>
            <a:endParaRPr lang="zh-CN" altLang="en-US"/>
          </a:p>
          <a:p>
            <a:r>
              <a:rPr lang="zh-CN" altLang="en-US"/>
              <a:t>定理</a:t>
            </a:r>
            <a:r>
              <a:rPr lang="en-US" altLang="zh-CN"/>
              <a:t>1</a:t>
            </a:r>
            <a:r>
              <a:rPr lang="zh-CN" altLang="en-US"/>
              <a:t>：                                                                                  证明：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定理</a:t>
            </a:r>
            <a:r>
              <a:rPr lang="en-US" altLang="zh-CN"/>
              <a:t>2</a:t>
            </a:r>
            <a:r>
              <a:rPr lang="zh-CN" altLang="en-US"/>
              <a:t>：                                                                                   证明：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85" y="2733675"/>
            <a:ext cx="4176395" cy="1177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620" y="2733675"/>
            <a:ext cx="3904615" cy="1154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785" y="4130675"/>
            <a:ext cx="3673475" cy="249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0510" y="4130675"/>
            <a:ext cx="3148965" cy="19958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0510" y="4544060"/>
            <a:ext cx="3004185" cy="1016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284862"/>
            <a:ext cx="11887200" cy="615315"/>
            <a:chOff x="143922" y="622047"/>
            <a:chExt cx="11887200" cy="61531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622047"/>
              <a:ext cx="2751619" cy="61531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数列知识</a:t>
              </a: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1675" y="724535"/>
            <a:ext cx="3018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数列通项公式的求法：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6925" y="1223645"/>
            <a:ext cx="105987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 PS</a:t>
            </a:r>
            <a:r>
              <a:rPr lang="zh-CN" altLang="en-US" b="1"/>
              <a:t>：二阶递推数列的通项公式求法      </a:t>
            </a:r>
            <a:r>
              <a:rPr lang="en-US" altLang="zh-CN" sz="2400" b="1"/>
              <a:t>a</a:t>
            </a:r>
            <a:r>
              <a:rPr lang="en-US" altLang="zh-CN" b="1"/>
              <a:t>n+1=p*</a:t>
            </a:r>
            <a:r>
              <a:rPr lang="en-US" altLang="zh-CN" sz="2400" b="1"/>
              <a:t>a</a:t>
            </a:r>
            <a:r>
              <a:rPr lang="en-US" altLang="zh-CN" b="1"/>
              <a:t>n+q*</a:t>
            </a:r>
            <a:r>
              <a:rPr lang="en-US" altLang="zh-CN" sz="2400" b="1"/>
              <a:t>a</a:t>
            </a:r>
            <a:r>
              <a:rPr lang="en-US" altLang="zh-CN" b="1"/>
              <a:t>n-1+r;          </a:t>
            </a:r>
            <a:r>
              <a:rPr lang="zh-CN" altLang="en-US" b="1"/>
              <a:t>例：斐波那契数列通项：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方法一： 矩阵快速幂（计算机处理）</a:t>
            </a:r>
          </a:p>
          <a:p>
            <a:endParaRPr lang="zh-CN" altLang="en-US" b="1"/>
          </a:p>
          <a:p>
            <a:r>
              <a:rPr lang="zh-CN" altLang="en-US" b="1"/>
              <a:t>方法二： 特征方程法（数学方法）</a:t>
            </a:r>
          </a:p>
          <a:p>
            <a:r>
              <a:rPr lang="zh-CN" altLang="en-US" b="1"/>
              <a:t>特别的当</a:t>
            </a:r>
            <a:r>
              <a:rPr lang="en-US" altLang="zh-CN" b="1"/>
              <a:t>r=0</a:t>
            </a:r>
            <a:r>
              <a:rPr lang="zh-CN" altLang="en-US" b="1"/>
              <a:t>时：  </a:t>
            </a:r>
            <a:r>
              <a:rPr lang="zh-CN" altLang="en-US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n+1    --&gt;  x²            </a:t>
            </a:r>
          </a:p>
          <a:p>
            <a:r>
              <a:rPr lang="en-US" altLang="zh-CN" b="1">
                <a:sym typeface="+mn-ea"/>
              </a:rPr>
              <a:t>                                    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         --&gt;  x           </a:t>
            </a:r>
          </a:p>
          <a:p>
            <a:r>
              <a:rPr lang="en-US" altLang="zh-CN" b="1">
                <a:sym typeface="+mn-ea"/>
              </a:rPr>
              <a:t>                                    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n-1     --&gt;  1</a:t>
            </a:r>
          </a:p>
          <a:p>
            <a:r>
              <a:rPr lang="zh-CN" altLang="en-US" b="1">
                <a:sym typeface="+mn-ea"/>
              </a:rPr>
              <a:t>                                    解方程 </a:t>
            </a:r>
            <a:r>
              <a:rPr lang="en-US" altLang="zh-CN" b="1">
                <a:sym typeface="+mn-ea"/>
              </a:rPr>
              <a:t>x²-p*x-q=0;  </a:t>
            </a:r>
            <a:r>
              <a:rPr lang="zh-CN" altLang="en-US" b="1">
                <a:sym typeface="+mn-ea"/>
              </a:rPr>
              <a:t>若有两个解</a:t>
            </a:r>
            <a:r>
              <a:rPr lang="en-US" altLang="zh-CN" b="1">
                <a:sym typeface="+mn-ea"/>
              </a:rPr>
              <a:t>x1,x2</a:t>
            </a:r>
            <a:r>
              <a:rPr lang="zh-CN" altLang="en-US" b="1">
                <a:sym typeface="+mn-ea"/>
              </a:rPr>
              <a:t> 则带入   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n+1-x1*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n=x2*(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n-x1*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n-1)</a:t>
            </a:r>
          </a:p>
          <a:p>
            <a:r>
              <a:rPr lang="zh-CN" altLang="en-US" b="1">
                <a:sym typeface="+mn-ea"/>
              </a:rPr>
              <a:t>                                                                                                                           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n+1-x2*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n=x1*(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n-x2*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n-1)</a:t>
            </a:r>
          </a:p>
          <a:p>
            <a:r>
              <a:rPr lang="zh-CN" altLang="en-US" b="1">
                <a:sym typeface="+mn-ea"/>
              </a:rPr>
              <a:t>                                    求解该等比数列再联立求解 通项公式即可</a:t>
            </a:r>
          </a:p>
          <a:p>
            <a:r>
              <a:rPr lang="en-US" altLang="zh-CN" b="1">
                <a:sym typeface="+mn-ea"/>
              </a:rPr>
              <a:t>                  </a:t>
            </a:r>
          </a:p>
          <a:p>
            <a:r>
              <a:rPr lang="en-US" altLang="zh-CN" b="1">
                <a:sym typeface="+mn-ea"/>
              </a:rPr>
              <a:t>                                                                           </a:t>
            </a:r>
            <a:r>
              <a:rPr lang="zh-CN" altLang="en-US" b="1">
                <a:sym typeface="+mn-ea"/>
              </a:rPr>
              <a:t>若是重根：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l="12374" r="-2349" b="-3575"/>
          <a:stretch>
            <a:fillRect/>
          </a:stretch>
        </p:blipFill>
        <p:spPr>
          <a:xfrm>
            <a:off x="7179945" y="4488180"/>
            <a:ext cx="3747135" cy="6470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65" y="5135245"/>
            <a:ext cx="4801870" cy="1310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945" y="1941195"/>
            <a:ext cx="4490720" cy="1007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284862"/>
            <a:ext cx="11887200" cy="615315"/>
            <a:chOff x="143922" y="622047"/>
            <a:chExt cx="11887200" cy="61531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622047"/>
              <a:ext cx="2751619" cy="61531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数列知识</a:t>
              </a: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88340" y="715645"/>
            <a:ext cx="1081595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一些常用数列求和的结果：</a:t>
            </a:r>
          </a:p>
          <a:p>
            <a:endParaRPr lang="zh-CN" altLang="en-US" sz="2400" b="1"/>
          </a:p>
          <a:p>
            <a:r>
              <a:rPr lang="en-US" altLang="zh-CN" sz="2400" b="1"/>
              <a:t>1. 1²+2²+3²+.....+n²=n*(n+1)*(2n+1)/6            </a:t>
            </a:r>
            <a:r>
              <a:rPr lang="zh-CN" altLang="en-US" sz="2400" b="1"/>
              <a:t>注意</a:t>
            </a:r>
            <a:r>
              <a:rPr lang="en-US" altLang="zh-CN" sz="2400" b="1"/>
              <a:t>n</a:t>
            </a:r>
            <a:r>
              <a:rPr lang="zh-CN" altLang="en-US" sz="2400" b="1"/>
              <a:t>很大时要逐项取模再相乘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2. 1³+2³+3³+.....+n³=n²*</a:t>
            </a:r>
            <a:r>
              <a:rPr lang="zh-CN" altLang="en-US" sz="2400" b="1"/>
              <a:t>（</a:t>
            </a:r>
            <a:r>
              <a:rPr lang="en-US" altLang="zh-CN" sz="2400" b="1"/>
              <a:t>n+1</a:t>
            </a:r>
            <a:r>
              <a:rPr lang="zh-CN" altLang="en-US" sz="2400" b="1"/>
              <a:t>）</a:t>
            </a:r>
            <a:r>
              <a:rPr lang="en-US" altLang="zh-CN" sz="2400" b="1"/>
              <a:t>²/4</a:t>
            </a:r>
          </a:p>
          <a:p>
            <a:endParaRPr lang="en-US" altLang="zh-CN" sz="2400" b="1"/>
          </a:p>
          <a:p>
            <a:r>
              <a:rPr lang="en-US" altLang="zh-CN" sz="2400" b="1"/>
              <a:t>3. 1^4+2^4+3^4+…+n^4=n(n+1)(2n+1)(3n^2+3n-1)/30</a:t>
            </a:r>
          </a:p>
          <a:p>
            <a:endParaRPr lang="en-US" altLang="zh-CN" sz="2400" b="1"/>
          </a:p>
          <a:p>
            <a:r>
              <a:rPr lang="en-US" altLang="zh-CN" sz="2400" b="1"/>
              <a:t>4. q^1+q^2+q^3+…+q^n=q*(q^n-1)/(q-1)</a:t>
            </a:r>
          </a:p>
          <a:p>
            <a:endParaRPr lang="en-US" altLang="zh-CN" sz="2400" b="1"/>
          </a:p>
          <a:p>
            <a:r>
              <a:rPr lang="en-US" altLang="zh-CN" sz="2400" b="1"/>
              <a:t>5.</a:t>
            </a:r>
            <a:r>
              <a:rPr lang="zh-CN" altLang="en-US" sz="2400" b="1"/>
              <a:t>斐波那契数列前</a:t>
            </a:r>
            <a:r>
              <a:rPr lang="en-US" altLang="zh-CN" sz="2400" b="1"/>
              <a:t>n</a:t>
            </a:r>
            <a:r>
              <a:rPr lang="zh-CN" altLang="en-US" sz="2400" b="1"/>
              <a:t>项和</a:t>
            </a:r>
            <a:r>
              <a:rPr lang="en-US" altLang="zh-CN" sz="2400" b="1"/>
              <a:t>Sn=F(n+2)-1      </a:t>
            </a:r>
            <a:r>
              <a:rPr lang="zh-CN" altLang="en-US" sz="2400" b="1"/>
              <a:t>当 </a:t>
            </a:r>
            <a:r>
              <a:rPr lang="en-US" altLang="zh-CN" sz="2400" b="1"/>
              <a:t>F(1)=1 </a:t>
            </a:r>
            <a:r>
              <a:rPr lang="zh-CN" altLang="en-US" sz="2400" b="1"/>
              <a:t>时</a:t>
            </a:r>
            <a:r>
              <a:rPr lang="en-US" altLang="zh-CN" sz="2400" b="1"/>
              <a:t>           </a:t>
            </a:r>
          </a:p>
          <a:p>
            <a:endParaRPr lang="zh-CN" altLang="en-US" sz="2400" b="1"/>
          </a:p>
          <a:p>
            <a:endParaRPr lang="zh-CN" alt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252795"/>
            <a:ext cx="11887200" cy="1477010"/>
            <a:chOff x="143922" y="589980"/>
            <a:chExt cx="11887200" cy="1477010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74092" y="589980"/>
              <a:ext cx="2751619" cy="147701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勾股数 </a:t>
              </a:r>
            </a:p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本原勾股数</a:t>
              </a:r>
            </a:p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559435" y="390525"/>
            <a:ext cx="11557000" cy="6647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146175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/>
          </a:p>
          <a:p>
            <a:endParaRPr lang="zh-CN" altLang="en-US" sz="1400" b="1"/>
          </a:p>
          <a:p>
            <a:r>
              <a:rPr lang="zh-CN" altLang="en-US" sz="1400" b="1"/>
              <a:t>勾股数：</a:t>
            </a:r>
          </a:p>
          <a:p>
            <a:r>
              <a:rPr lang="zh-CN" altLang="en-US" sz="1400" b="1"/>
              <a:t>        ①  凡是可以构成一个直角三角形三边的一组正整数，称之为勾股数。</a:t>
            </a:r>
          </a:p>
          <a:p>
            <a:r>
              <a:rPr lang="zh-CN" altLang="en-US" sz="1400" b="1"/>
              <a:t>        ②  勾股数 —— 构成直角三角形的充分且必要条件。</a:t>
            </a:r>
          </a:p>
          <a:p>
            <a:r>
              <a:rPr lang="zh-CN" altLang="en-US" sz="1400" b="1"/>
              <a:t>  1.</a:t>
            </a:r>
          </a:p>
          <a:p>
            <a:r>
              <a:rPr lang="zh-CN" altLang="en-US" sz="1400" b="1"/>
              <a:t>          首先来观察：3 4 5；5 12 13；7 24 25；9 40 41；11 60 61; ....发现这些勾股数都是以奇数开头，从3起就没有间断过。</a:t>
            </a:r>
          </a:p>
          <a:p>
            <a:r>
              <a:rPr lang="zh-CN" altLang="en-US" sz="1400" b="1"/>
              <a:t>          于是：若是大于1的奇数，由于奇数平方还是奇数，它平方后就可以拆成相邻的两个整数，那么奇数与这两个整数构成一组勾股数。此规律对于任意大于1的奇数都成立。</a:t>
            </a:r>
          </a:p>
          <a:p>
            <a:r>
              <a:rPr lang="zh-CN" altLang="en-US" sz="1400" b="1"/>
              <a:t>          证明：</a:t>
            </a:r>
          </a:p>
          <a:p>
            <a:r>
              <a:rPr lang="zh-CN" altLang="en-US" sz="1400" b="1"/>
              <a:t>                    设此奇数：                                  a=                               </a:t>
            </a:r>
            <a:r>
              <a:rPr lang="zh-CN" altLang="en-US" sz="1800" b="1">
                <a:solidFill>
                  <a:srgbClr val="FF0000"/>
                </a:solidFill>
              </a:rPr>
              <a:t>2n+1</a:t>
            </a:r>
            <a:r>
              <a:rPr lang="zh-CN" altLang="en-US" sz="1400" b="1"/>
              <a:t>, 而(2n+1)^2=4n^2+4n+1;</a:t>
            </a:r>
          </a:p>
          <a:p>
            <a:r>
              <a:rPr lang="en-US" altLang="zh-CN" sz="1400" b="1"/>
              <a:t>	                                                      </a:t>
            </a:r>
            <a:r>
              <a:rPr lang="zh-CN" altLang="en-US" sz="1400" b="1"/>
              <a:t>b=(4n^2+4n+1)/2= </a:t>
            </a:r>
            <a:r>
              <a:rPr lang="zh-CN" altLang="en-US" b="1">
                <a:solidFill>
                  <a:srgbClr val="FF0000"/>
                </a:solidFill>
              </a:rPr>
              <a:t>2n^2+2n</a:t>
            </a:r>
            <a:r>
              <a:rPr lang="zh-CN" altLang="en-US" sz="1400" b="1"/>
              <a:t>,</a:t>
            </a:r>
          </a:p>
          <a:p>
            <a:r>
              <a:rPr lang="zh-CN" altLang="en-US" sz="1400" b="1"/>
              <a:t>                                                                             c=b+1=                      </a:t>
            </a:r>
            <a:r>
              <a:rPr lang="zh-CN" altLang="en-US" sz="1800" b="1">
                <a:solidFill>
                  <a:srgbClr val="FF0000"/>
                </a:solidFill>
              </a:rPr>
              <a:t>2n^2+2n+1</a:t>
            </a:r>
            <a:r>
              <a:rPr lang="zh-CN" altLang="en-US" sz="1400" b="1"/>
              <a:t>;</a:t>
            </a:r>
          </a:p>
          <a:p>
            <a:r>
              <a:rPr lang="zh-CN" altLang="en-US" sz="1400" b="1"/>
              <a:t>                                                                             b+c=a^2=4n^2+4n+1;</a:t>
            </a:r>
          </a:p>
          <a:p>
            <a:r>
              <a:rPr lang="zh-CN" altLang="en-US" sz="1400" b="1"/>
              <a:t>  2.    </a:t>
            </a:r>
          </a:p>
          <a:p>
            <a:r>
              <a:rPr lang="zh-CN" altLang="en-US" sz="1400" b="1"/>
              <a:t>          再来观察： 4 3 5；6 8 10；8 15 17；10 24 26； …发现这些都是以偶数开头。</a:t>
            </a:r>
          </a:p>
          <a:p>
            <a:r>
              <a:rPr lang="zh-CN" altLang="en-US" sz="1400" b="1"/>
              <a:t>          于是： 对于大于2的偶数，平方后除以4再减一或者加一即构成一组勾股数。也可以说：把这个偶数除以2再平方，然后这个平方数加一或者减一即得一组勾股数。</a:t>
            </a:r>
          </a:p>
          <a:p>
            <a:r>
              <a:rPr lang="zh-CN" altLang="en-US" sz="1400" b="1"/>
              <a:t>          证明：设此偶数：                                          a=</a:t>
            </a:r>
            <a:r>
              <a:rPr lang="zh-CN" altLang="en-US" sz="1800" b="1">
                <a:solidFill>
                  <a:srgbClr val="FF0000"/>
                </a:solidFill>
              </a:rPr>
              <a:t>2n</a:t>
            </a:r>
            <a:r>
              <a:rPr lang="zh-CN" altLang="en-US" sz="1400" b="1"/>
              <a:t>, 则另外两条边: b=</a:t>
            </a:r>
            <a:r>
              <a:rPr lang="zh-CN" altLang="en-US" sz="1800" b="1">
                <a:solidFill>
                  <a:srgbClr val="FF0000"/>
                </a:solidFill>
              </a:rPr>
              <a:t>n^2-1,</a:t>
            </a:r>
            <a:endParaRPr lang="zh-CN" altLang="en-US" sz="1400" b="1"/>
          </a:p>
          <a:p>
            <a:r>
              <a:rPr lang="en-US" altLang="zh-CN" sz="1400" b="1"/>
              <a:t>			                                                             </a:t>
            </a:r>
            <a:r>
              <a:rPr lang="zh-CN" altLang="en-US" sz="1400" b="1"/>
              <a:t>c=</a:t>
            </a:r>
            <a:r>
              <a:rPr lang="zh-CN" altLang="en-US" sz="1800" b="1">
                <a:solidFill>
                  <a:srgbClr val="FF0000"/>
                </a:solidFill>
              </a:rPr>
              <a:t>n^2+1</a:t>
            </a:r>
            <a:r>
              <a:rPr lang="zh-CN" altLang="en-US" sz="1400" b="1"/>
              <a:t>;</a:t>
            </a:r>
          </a:p>
          <a:p>
            <a:r>
              <a:rPr lang="zh-CN" altLang="en-US" sz="1400" b="1"/>
              <a:t>                                                                  (2n)^2+(n^2-1)^2 = 4n^2+n^4-2n^2+1 = n^4+2n^2+1  = (n^2+1)^2                                      </a:t>
            </a:r>
          </a:p>
          <a:p>
            <a:r>
              <a:rPr lang="zh-CN" altLang="en-US" sz="1400" b="1"/>
              <a:t>   3.</a:t>
            </a:r>
          </a:p>
          <a:p>
            <a:r>
              <a:rPr lang="zh-CN" altLang="en-US" sz="1400" b="1"/>
              <a:t>         任取两个正整数m、n(m＞n)，那么:</a:t>
            </a:r>
          </a:p>
          <a:p>
            <a:r>
              <a:rPr lang="zh-CN" altLang="en-US" sz="1400" b="1"/>
              <a:t>                 a=</a:t>
            </a:r>
            <a:r>
              <a:rPr lang="zh-CN" altLang="en-US" sz="1800" b="1">
                <a:solidFill>
                  <a:srgbClr val="FF0000"/>
                </a:solidFill>
              </a:rPr>
              <a:t>m^2-n^2</a:t>
            </a:r>
            <a:r>
              <a:rPr lang="zh-CN" altLang="en-US" sz="1400" b="1"/>
              <a:t>，b=</a:t>
            </a:r>
            <a:r>
              <a:rPr lang="zh-CN" altLang="en-US" sz="1800" b="1">
                <a:solidFill>
                  <a:srgbClr val="FF0000"/>
                </a:solidFill>
              </a:rPr>
              <a:t>2mn</a:t>
            </a:r>
            <a:r>
              <a:rPr lang="zh-CN" altLang="en-US" sz="1400" b="1"/>
              <a:t>，c=</a:t>
            </a:r>
            <a:r>
              <a:rPr lang="zh-CN" altLang="en-US" sz="1800" b="1">
                <a:solidFill>
                  <a:srgbClr val="FF0000"/>
                </a:solidFill>
              </a:rPr>
              <a:t>m^2+n^2</a:t>
            </a:r>
            <a:r>
              <a:rPr lang="zh-CN" altLang="en-US" sz="1400" b="1"/>
              <a:t>构成一组勾股数。</a:t>
            </a:r>
          </a:p>
          <a:p>
            <a:r>
              <a:rPr lang="zh-CN" altLang="en-US" sz="1400" b="1"/>
              <a:t>         证明：将上面代数式带入验证即可。 </a:t>
            </a:r>
          </a:p>
          <a:p>
            <a:r>
              <a:rPr lang="zh-CN" altLang="en-US" sz="1400" b="1"/>
              <a:t>                                                                                                                   </a:t>
            </a:r>
            <a:r>
              <a:rPr lang="zh-CN" altLang="en-US" b="1">
                <a:solidFill>
                  <a:srgbClr val="FF0000"/>
                </a:solidFill>
              </a:rPr>
              <a:t>以上可得：任意大于2的整数都可以找出另外两个数构成勾股数。</a:t>
            </a:r>
            <a:endParaRPr lang="zh-CN" altLang="en-US" sz="2400" b="1"/>
          </a:p>
          <a:p>
            <a:r>
              <a:rPr lang="zh-CN" altLang="en-US" sz="2400" b="1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100077"/>
            <a:ext cx="11887200" cy="984885"/>
            <a:chOff x="143922" y="437262"/>
            <a:chExt cx="11887200" cy="98488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437262"/>
              <a:ext cx="2751619" cy="98488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勾股数 </a:t>
              </a:r>
            </a:p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本原勾股数</a:t>
              </a: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/>
          <p:nvPr/>
        </p:nvSpPr>
        <p:spPr>
          <a:xfrm>
            <a:off x="562610" y="666115"/>
            <a:ext cx="10740390" cy="61899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/>
                </a:solidFill>
                <a:sym typeface="+mn-ea"/>
              </a:rPr>
              <a:t>本原勾股数：</a:t>
            </a:r>
            <a:endParaRPr lang="zh-CN" altLang="en-US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/>
              <a:t>      </a:t>
            </a:r>
            <a:r>
              <a:rPr lang="zh-CN" altLang="en-US" sz="1800" b="1"/>
              <a:t> 本原勾股数组（PPT)是一个三元组（a，b，c),其中a，b，c无公因数，且满足a² + b² =c²。</a:t>
            </a:r>
          </a:p>
          <a:p>
            <a:pPr>
              <a:lnSpc>
                <a:spcPct val="150000"/>
              </a:lnSpc>
            </a:pPr>
            <a:r>
              <a:rPr lang="zh-CN" altLang="en-US" sz="1800" b="1"/>
              <a:t>       其它的勾股数组为(i*a)^2 + (i*b)^2 = (i*c)^2。</a:t>
            </a:r>
          </a:p>
          <a:p>
            <a:pPr>
              <a:lnSpc>
                <a:spcPct val="150000"/>
              </a:lnSpc>
            </a:pPr>
            <a:r>
              <a:rPr lang="zh-CN" altLang="en-US" sz="1800" b="1"/>
              <a:t>       构造方式为：</a:t>
            </a:r>
          </a:p>
          <a:p>
            <a:pPr>
              <a:lnSpc>
                <a:spcPct val="150000"/>
              </a:lnSpc>
            </a:pPr>
            <a:r>
              <a:rPr lang="zh-CN" altLang="en-US" sz="1800" b="1"/>
              <a:t>       找到两个</a:t>
            </a:r>
            <a:r>
              <a:rPr lang="zh-CN" altLang="en-US" sz="1800" b="1">
                <a:solidFill>
                  <a:srgbClr val="FF0000"/>
                </a:solidFill>
              </a:rPr>
              <a:t>互质</a:t>
            </a:r>
            <a:r>
              <a:rPr lang="zh-CN" altLang="en-US" sz="1800" b="1"/>
              <a:t>的</a:t>
            </a:r>
            <a:r>
              <a:rPr lang="zh-CN" altLang="en-US" sz="1800" b="1">
                <a:solidFill>
                  <a:srgbClr val="FF0000"/>
                </a:solidFill>
              </a:rPr>
              <a:t>奇数</a:t>
            </a:r>
            <a:r>
              <a:rPr lang="en-US" altLang="zh-CN" sz="1800" b="1"/>
              <a:t>s</a:t>
            </a:r>
            <a:r>
              <a:rPr lang="zh-CN" altLang="en-US" sz="1800" b="1"/>
              <a:t>，</a:t>
            </a:r>
            <a:r>
              <a:rPr lang="en-US" altLang="zh-CN" sz="1800" b="1"/>
              <a:t>t</a:t>
            </a:r>
            <a:r>
              <a:rPr lang="zh-CN" altLang="en-US" sz="1800" b="1"/>
              <a:t>；则</a:t>
            </a:r>
          </a:p>
          <a:p>
            <a:pPr>
              <a:lnSpc>
                <a:spcPct val="150000"/>
              </a:lnSpc>
            </a:pPr>
            <a:r>
              <a:rPr lang="zh-CN" altLang="en-US" sz="1800" b="1"/>
              <a:t>      </a:t>
            </a:r>
          </a:p>
          <a:p>
            <a:pPr>
              <a:lnSpc>
                <a:spcPct val="150000"/>
              </a:lnSpc>
            </a:pPr>
            <a:r>
              <a:rPr lang="zh-CN" altLang="en-US" sz="1800" b="1"/>
              <a:t>       a=s*t</a:t>
            </a:r>
          </a:p>
          <a:p>
            <a:pPr>
              <a:lnSpc>
                <a:spcPct val="150000"/>
              </a:lnSpc>
            </a:pPr>
            <a:endParaRPr lang="zh-CN" altLang="en-US" sz="1800" b="1"/>
          </a:p>
          <a:p>
            <a:pPr>
              <a:lnSpc>
                <a:spcPct val="150000"/>
              </a:lnSpc>
            </a:pPr>
            <a:r>
              <a:rPr lang="zh-CN" altLang="en-US" sz="1800" b="1"/>
              <a:t>       b=(s*s-t*t)/2</a:t>
            </a:r>
          </a:p>
          <a:p>
            <a:pPr>
              <a:lnSpc>
                <a:spcPct val="150000"/>
              </a:lnSpc>
            </a:pPr>
            <a:endParaRPr lang="zh-CN" altLang="en-US" sz="1800" b="1"/>
          </a:p>
          <a:p>
            <a:pPr>
              <a:lnSpc>
                <a:spcPct val="150000"/>
              </a:lnSpc>
            </a:pPr>
            <a:r>
              <a:rPr lang="zh-CN" altLang="en-US" sz="1800" b="1"/>
              <a:t>       c=(s*s+t*t)/2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</a:rPr>
              <a:t>     满足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a² + b² =c²，且gcd(a,b,c)=1.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af175c3-a363-464a-9de4-cf2e350e507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4157</Words>
  <Application>Microsoft Office PowerPoint</Application>
  <PresentationFormat>宽屏</PresentationFormat>
  <Paragraphs>628</Paragraphs>
  <Slides>48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等线</vt:lpstr>
      <vt:lpstr>黑体</vt:lpstr>
      <vt:lpstr>华文行楷</vt:lpstr>
      <vt:lpstr>华文中宋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数论是什么？</vt:lpstr>
      <vt:lpstr> </vt:lpstr>
      <vt:lpstr>Part I : 质数与合数</vt:lpstr>
      <vt:lpstr>1.质数的性质</vt:lpstr>
      <vt:lpstr>1.质数的性质</vt:lpstr>
      <vt:lpstr>2.质数的判定</vt:lpstr>
      <vt:lpstr>3.质数普通筛</vt:lpstr>
      <vt:lpstr>3.质数普通筛</vt:lpstr>
      <vt:lpstr>3.质数普通筛</vt:lpstr>
      <vt:lpstr>3.质数普通筛</vt:lpstr>
      <vt:lpstr>PowerPoint 演示文稿</vt:lpstr>
      <vt:lpstr>4.质数线性筛</vt:lpstr>
      <vt:lpstr>PowerPoint 演示文稿</vt:lpstr>
      <vt:lpstr>5.质数区间筛</vt:lpstr>
      <vt:lpstr>Part II : 因子分解</vt:lpstr>
      <vt:lpstr>1.因子分解定理(算术基本定理)</vt:lpstr>
      <vt:lpstr>PowerPoint 演示文稿</vt:lpstr>
      <vt:lpstr>1.因子分解定理</vt:lpstr>
      <vt:lpstr>1.因子分解定理</vt:lpstr>
      <vt:lpstr>2.最大公因数</vt:lpstr>
      <vt:lpstr>2.最大公因数</vt:lpstr>
      <vt:lpstr>PowerPoint 演示文稿</vt:lpstr>
      <vt:lpstr>2.最大公因数</vt:lpstr>
      <vt:lpstr>3.欧拉函数</vt:lpstr>
      <vt:lpstr>PowerPoint 演示文稿</vt:lpstr>
      <vt:lpstr>思考这样一个问题：</vt:lpstr>
      <vt:lpstr>Part III : 模运算</vt:lpstr>
      <vt:lpstr>1.模运算</vt:lpstr>
      <vt:lpstr>1.模运算</vt:lpstr>
      <vt:lpstr>2.快速幂</vt:lpstr>
      <vt:lpstr>PowerPoint 演示文稿</vt:lpstr>
      <vt:lpstr>3.求逆元</vt:lpstr>
      <vt:lpstr>PowerPoint 演示文稿</vt:lpstr>
      <vt:lpstr>4.费马小定理</vt:lpstr>
      <vt:lpstr>5.欧拉定理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赵 紫如</cp:lastModifiedBy>
  <cp:revision>24</cp:revision>
  <dcterms:created xsi:type="dcterms:W3CDTF">2018-11-14T04:08:00Z</dcterms:created>
  <dcterms:modified xsi:type="dcterms:W3CDTF">2019-08-31T02:19:56Z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