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8"/>
  </p:notesMasterIdLst>
  <p:sldIdLst>
    <p:sldId id="329" r:id="rId2"/>
    <p:sldId id="323" r:id="rId3"/>
    <p:sldId id="281" r:id="rId4"/>
    <p:sldId id="277" r:id="rId5"/>
    <p:sldId id="317" r:id="rId6"/>
    <p:sldId id="324" r:id="rId7"/>
    <p:sldId id="283" r:id="rId8"/>
    <p:sldId id="288" r:id="rId9"/>
    <p:sldId id="305" r:id="rId10"/>
    <p:sldId id="326" r:id="rId11"/>
    <p:sldId id="327" r:id="rId12"/>
    <p:sldId id="328" r:id="rId13"/>
    <p:sldId id="269" r:id="rId14"/>
    <p:sldId id="290" r:id="rId15"/>
    <p:sldId id="291" r:id="rId16"/>
    <p:sldId id="292" r:id="rId17"/>
    <p:sldId id="297" r:id="rId18"/>
    <p:sldId id="318" r:id="rId19"/>
    <p:sldId id="298" r:id="rId20"/>
    <p:sldId id="319" r:id="rId21"/>
    <p:sldId id="299" r:id="rId22"/>
    <p:sldId id="320" r:id="rId23"/>
    <p:sldId id="300" r:id="rId24"/>
    <p:sldId id="325" r:id="rId25"/>
    <p:sldId id="321" r:id="rId26"/>
    <p:sldId id="294" r:id="rId27"/>
    <p:sldId id="295" r:id="rId28"/>
    <p:sldId id="308" r:id="rId29"/>
    <p:sldId id="302" r:id="rId30"/>
    <p:sldId id="309" r:id="rId31"/>
    <p:sldId id="303" r:id="rId32"/>
    <p:sldId id="310" r:id="rId33"/>
    <p:sldId id="304" r:id="rId34"/>
    <p:sldId id="311" r:id="rId35"/>
    <p:sldId id="312" r:id="rId36"/>
    <p:sldId id="32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force" initials="C" lastIdx="1" clrIdx="0">
    <p:extLst>
      <p:ext uri="{19B8F6BF-5375-455C-9EA6-DF929625EA0E}">
        <p15:presenceInfo xmlns:p15="http://schemas.microsoft.com/office/powerpoint/2012/main" userId="C-for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A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7BC2-0FFE-4152-8532-3E30E724F281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1B92B-54B5-4663-86F0-BC9F2C07E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3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03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42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9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1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6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79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8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76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89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0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90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19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41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33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62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16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91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00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1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5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4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5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0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13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8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9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2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F052-F7F8-4C65-8FF7-95189C9AF385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0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44EC-DC74-4A07-BB99-2A82A8A0A3B2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DFDB-F35C-459C-A036-23DD5E8AB25D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64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CFB-8604-40B7-8CBF-8F2CCDA886D0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99DF-7B5C-4AB8-A7D5-4D70BE132E79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4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DCCC-96E1-4EEF-A1F3-8B598128370B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2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798F-57E8-4A6B-9DAD-EF4F5E0DF8C9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1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C64C-6C6E-4427-BCDE-B3A1FF2BF0BF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3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75DF-BE47-4501-A2EA-12D9C07D77AF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6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E67-9044-4A4D-9756-DEBE42813C9D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9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8E57-03FF-475B-806E-FF6958F5B979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3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F9B2-0E40-410F-B841-016FC45EB334}" type="datetime1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0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blog/chengni5673/dang-xiao-qiu-yu-shang-he-z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组合数学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——From C_force_2017 and xyw5vplus1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71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期望的线性性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随机游走</a:t>
            </a:r>
            <a:r>
              <a:rPr lang="en-US" altLang="zh-CN" dirty="0"/>
              <a:t>(</a:t>
            </a:r>
            <a:r>
              <a:rPr lang="zh-CN" altLang="en-US" dirty="0"/>
              <a:t>链和图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一个长度为</a:t>
            </a:r>
            <a:r>
              <a:rPr lang="en-US" altLang="zh-CN" dirty="0"/>
              <a:t>n</a:t>
            </a:r>
            <a:r>
              <a:rPr lang="zh-CN" altLang="en-US" dirty="0"/>
              <a:t>的链，从一端走到另一端的期望时间？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     E(</a:t>
            </a:r>
            <a:r>
              <a:rPr lang="en-US" altLang="zh-CN" sz="1800" dirty="0" err="1"/>
              <a:t>x+y</a:t>
            </a:r>
            <a:r>
              <a:rPr lang="en-US" altLang="zh-CN" sz="1800" dirty="0"/>
              <a:t>)=E(x)+E(y) </a:t>
            </a:r>
            <a:r>
              <a:rPr lang="en-US" altLang="zh-CN" sz="1800" dirty="0" err="1"/>
              <a:t>dp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</a:t>
            </a:r>
            <a:r>
              <a:rPr lang="zh-CN" altLang="en-US" sz="1800" dirty="0"/>
              <a:t>表示从</a:t>
            </a:r>
            <a:r>
              <a:rPr lang="en-US" altLang="zh-CN" sz="1800" dirty="0" err="1"/>
              <a:t>i</a:t>
            </a:r>
            <a:r>
              <a:rPr lang="zh-CN" altLang="en-US" sz="1800" dirty="0"/>
              <a:t>第一次到</a:t>
            </a:r>
            <a:r>
              <a:rPr lang="en-US" altLang="zh-CN" sz="1800" dirty="0"/>
              <a:t>i+1</a:t>
            </a:r>
            <a:r>
              <a:rPr lang="zh-CN" altLang="en-US" sz="1800" dirty="0"/>
              <a:t>所需的时间，一直处于前</a:t>
            </a:r>
            <a:r>
              <a:rPr lang="en-US" altLang="zh-CN" sz="1800" dirty="0" err="1"/>
              <a:t>i</a:t>
            </a:r>
            <a:r>
              <a:rPr lang="zh-CN" altLang="en-US" sz="1800" dirty="0"/>
              <a:t>有一次机会从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到</a:t>
            </a:r>
            <a:r>
              <a:rPr lang="en-US" altLang="zh-CN" sz="1800" dirty="0"/>
              <a:t>i+1</a:t>
            </a:r>
            <a:r>
              <a:rPr lang="zh-CN" altLang="en-US" sz="1800" dirty="0"/>
              <a:t>点，经过若干次迈步到了第</a:t>
            </a:r>
            <a:r>
              <a:rPr lang="en-US" altLang="zh-CN" sz="1800" dirty="0"/>
              <a:t>n</a:t>
            </a:r>
            <a:r>
              <a:rPr lang="zh-CN" altLang="en-US" sz="1800" dirty="0"/>
              <a:t>个点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1"/>
                </a:solidFill>
              </a:rPr>
              <a:t>     </a:t>
            </a:r>
            <a:r>
              <a:rPr lang="en-US" altLang="zh-CN" sz="1800" dirty="0" err="1">
                <a:solidFill>
                  <a:schemeClr val="accent1"/>
                </a:solidFill>
              </a:rPr>
              <a:t>dp</a:t>
            </a:r>
            <a:r>
              <a:rPr lang="en-US" altLang="zh-CN" sz="1800" dirty="0">
                <a:solidFill>
                  <a:schemeClr val="accent1"/>
                </a:solidFill>
              </a:rPr>
              <a:t>[</a:t>
            </a:r>
            <a:r>
              <a:rPr lang="en-US" altLang="zh-CN" sz="1800" dirty="0" err="1">
                <a:solidFill>
                  <a:schemeClr val="accent1"/>
                </a:solidFill>
              </a:rPr>
              <a:t>i</a:t>
            </a:r>
            <a:r>
              <a:rPr lang="en-US" altLang="zh-CN" sz="1800" dirty="0">
                <a:solidFill>
                  <a:schemeClr val="accent1"/>
                </a:solidFill>
              </a:rPr>
              <a:t>]=1/2*1(</a:t>
            </a:r>
            <a:r>
              <a:rPr lang="zh-CN" altLang="en-US" sz="1800" dirty="0">
                <a:solidFill>
                  <a:schemeClr val="accent1"/>
                </a:solidFill>
              </a:rPr>
              <a:t>有</a:t>
            </a:r>
            <a:r>
              <a:rPr lang="en-US" altLang="zh-CN" sz="1800" dirty="0">
                <a:solidFill>
                  <a:schemeClr val="accent1"/>
                </a:solidFill>
              </a:rPr>
              <a:t>1/2</a:t>
            </a:r>
            <a:r>
              <a:rPr lang="zh-CN" altLang="en-US" sz="1800" dirty="0">
                <a:solidFill>
                  <a:schemeClr val="accent1"/>
                </a:solidFill>
              </a:rPr>
              <a:t>的概率一步就跳过去</a:t>
            </a:r>
            <a:r>
              <a:rPr lang="en-US" altLang="zh-CN" sz="1800" dirty="0">
                <a:solidFill>
                  <a:schemeClr val="accent1"/>
                </a:solidFill>
              </a:rPr>
              <a:t>)+1/2*(1(</a:t>
            </a:r>
            <a:r>
              <a:rPr lang="zh-CN" altLang="en-US" sz="1800" dirty="0">
                <a:solidFill>
                  <a:schemeClr val="accent1"/>
                </a:solidFill>
              </a:rPr>
              <a:t>退回去的那一步</a:t>
            </a:r>
            <a:r>
              <a:rPr lang="en-US" altLang="zh-CN" sz="1800" dirty="0">
                <a:solidFill>
                  <a:schemeClr val="accent1"/>
                </a:solidFill>
              </a:rPr>
              <a:t>)+dp[i-1](</a:t>
            </a:r>
            <a:r>
              <a:rPr lang="zh-CN" altLang="en-US" sz="1800" dirty="0">
                <a:solidFill>
                  <a:schemeClr val="accent1"/>
                </a:solidFill>
              </a:rPr>
              <a:t>从</a:t>
            </a:r>
            <a:r>
              <a:rPr lang="en-US" altLang="zh-CN" sz="1800" dirty="0">
                <a:solidFill>
                  <a:schemeClr val="accent1"/>
                </a:solidFill>
              </a:rPr>
              <a:t>i-1</a:t>
            </a:r>
            <a:r>
              <a:rPr lang="zh-CN" altLang="en-US" sz="1800" dirty="0">
                <a:solidFill>
                  <a:schemeClr val="accent1"/>
                </a:solidFill>
              </a:rPr>
              <a:t>跳到</a:t>
            </a:r>
            <a:r>
              <a:rPr lang="en-US" altLang="zh-CN" sz="1800" dirty="0" err="1">
                <a:solidFill>
                  <a:schemeClr val="accent1"/>
                </a:solidFill>
              </a:rPr>
              <a:t>i</a:t>
            </a:r>
            <a:r>
              <a:rPr lang="en-US" altLang="zh-CN" sz="1800" dirty="0">
                <a:solidFill>
                  <a:schemeClr val="accent1"/>
                </a:solidFill>
              </a:rPr>
              <a:t>)+</a:t>
            </a:r>
            <a:r>
              <a:rPr lang="en-US" altLang="zh-CN" sz="1800" dirty="0" err="1">
                <a:solidFill>
                  <a:schemeClr val="accent1"/>
                </a:solidFill>
              </a:rPr>
              <a:t>dp</a:t>
            </a:r>
            <a:r>
              <a:rPr lang="en-US" altLang="zh-CN" sz="1800" dirty="0">
                <a:solidFill>
                  <a:schemeClr val="accent1"/>
                </a:solidFill>
              </a:rPr>
              <a:t>[</a:t>
            </a:r>
            <a:r>
              <a:rPr lang="en-US" altLang="zh-CN" sz="1800" dirty="0" err="1">
                <a:solidFill>
                  <a:schemeClr val="accent1"/>
                </a:solidFill>
              </a:rPr>
              <a:t>i</a:t>
            </a:r>
            <a:r>
              <a:rPr lang="en-US" altLang="zh-CN" sz="1800" dirty="0">
                <a:solidFill>
                  <a:schemeClr val="accent1"/>
                </a:solidFill>
              </a:rPr>
              <a:t>](</a:t>
            </a:r>
            <a:r>
              <a:rPr lang="zh-CN" altLang="en-US" sz="1800" dirty="0">
                <a:solidFill>
                  <a:schemeClr val="accent1"/>
                </a:solidFill>
              </a:rPr>
              <a:t>从</a:t>
            </a:r>
            <a:r>
              <a:rPr lang="en-US" altLang="zh-CN" sz="1800" dirty="0" err="1">
                <a:solidFill>
                  <a:schemeClr val="accent1"/>
                </a:solidFill>
              </a:rPr>
              <a:t>i</a:t>
            </a:r>
            <a:r>
              <a:rPr lang="zh-CN" altLang="en-US" sz="1800" dirty="0">
                <a:solidFill>
                  <a:schemeClr val="accent1"/>
                </a:solidFill>
              </a:rPr>
              <a:t>跳到</a:t>
            </a:r>
            <a:r>
              <a:rPr lang="en-US" altLang="zh-CN" sz="1800" dirty="0">
                <a:solidFill>
                  <a:schemeClr val="accent1"/>
                </a:solidFill>
              </a:rPr>
              <a:t>i+1))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个点的完全图，问从</a:t>
            </a:r>
            <a:r>
              <a:rPr lang="en-US" altLang="zh-CN" dirty="0"/>
              <a:t>S</a:t>
            </a:r>
            <a:r>
              <a:rPr lang="zh-CN" altLang="en-US" dirty="0"/>
              <a:t>走到</a:t>
            </a:r>
            <a:r>
              <a:rPr lang="en-US" altLang="zh-CN" dirty="0"/>
              <a:t>T</a:t>
            </a:r>
            <a:r>
              <a:rPr lang="zh-CN" altLang="en-US" dirty="0"/>
              <a:t>的期望时间？</a:t>
            </a:r>
            <a:r>
              <a:rPr lang="zh-CN" altLang="en-US" sz="1600" dirty="0"/>
              <a:t>（期望的线性性和等价性）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2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期望的线性性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Q:</a:t>
            </a:r>
            <a:r>
              <a:rPr lang="zh-CN" altLang="en-US" dirty="0"/>
              <a:t>一个长度为</a:t>
            </a:r>
            <a:r>
              <a:rPr lang="en-US" altLang="zh-CN" dirty="0"/>
              <a:t>n</a:t>
            </a:r>
            <a:r>
              <a:rPr lang="zh-CN" altLang="en-US" dirty="0"/>
              <a:t>的链，从一端走到另一端的期望时间？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A:</a:t>
            </a:r>
            <a:r>
              <a:rPr lang="zh-CN" altLang="en-US" dirty="0"/>
              <a:t>设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表示从</a:t>
            </a:r>
            <a:r>
              <a:rPr lang="en-US" altLang="zh-CN" dirty="0" err="1"/>
              <a:t>i</a:t>
            </a:r>
            <a:r>
              <a:rPr lang="zh-CN" altLang="en-US" dirty="0"/>
              <a:t>第一次到</a:t>
            </a:r>
            <a:r>
              <a:rPr lang="en-US" altLang="zh-CN" dirty="0"/>
              <a:t>i+1</a:t>
            </a:r>
            <a:r>
              <a:rPr lang="zh-CN" altLang="en-US" dirty="0"/>
              <a:t>所需要的期望时间，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则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]=1/2+1/2*(1+dp[i-1]+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dp</a:t>
            </a:r>
            <a:r>
              <a:rPr lang="en-US" altLang="zh-CN" dirty="0"/>
              <a:t>[i-1]+2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chemeClr val="accent1"/>
                </a:solidFill>
              </a:rPr>
              <a:t>dp</a:t>
            </a:r>
            <a:r>
              <a:rPr lang="en-US" altLang="zh-CN" dirty="0">
                <a:solidFill>
                  <a:schemeClr val="accent1"/>
                </a:solidFill>
              </a:rPr>
              <a:t>[1]=1</a:t>
            </a:r>
            <a:r>
              <a:rPr lang="zh-CN" altLang="en-US" dirty="0">
                <a:solidFill>
                  <a:schemeClr val="accent1"/>
                </a:solidFill>
              </a:rPr>
              <a:t>（</a:t>
            </a:r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en-US" dirty="0">
                <a:solidFill>
                  <a:schemeClr val="accent1"/>
                </a:solidFill>
              </a:rPr>
              <a:t>到</a:t>
            </a:r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>
                <a:solidFill>
                  <a:schemeClr val="accent1"/>
                </a:solidFill>
              </a:rPr>
              <a:t>只能前进）</a:t>
            </a:r>
            <a:r>
              <a:rPr lang="en-US" altLang="zh-CN" dirty="0">
                <a:solidFill>
                  <a:schemeClr val="accent1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</a:rPr>
              <a:t>    </a:t>
            </a:r>
            <a:r>
              <a:rPr lang="en-US" altLang="zh-CN" dirty="0" err="1"/>
              <a:t>ans</a:t>
            </a:r>
            <a:r>
              <a:rPr lang="en-US" altLang="zh-CN" dirty="0"/>
              <a:t>=</a:t>
            </a:r>
            <a:r>
              <a:rPr lang="en-US" altLang="zh-CN" dirty="0" err="1"/>
              <a:t>dp</a:t>
            </a:r>
            <a:r>
              <a:rPr lang="en-US" altLang="zh-CN" dirty="0"/>
              <a:t>[1]+</a:t>
            </a:r>
            <a:r>
              <a:rPr lang="en-US" altLang="zh-CN" dirty="0" err="1"/>
              <a:t>dp</a:t>
            </a:r>
            <a:r>
              <a:rPr lang="en-US" altLang="zh-CN" dirty="0"/>
              <a:t>[2]+……+</a:t>
            </a:r>
            <a:r>
              <a:rPr lang="en-US" altLang="zh-CN" dirty="0" err="1"/>
              <a:t>dp</a:t>
            </a:r>
            <a:r>
              <a:rPr lang="en-US" altLang="zh-CN" dirty="0"/>
              <a:t>[n-1]=(n-1)^2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Q:N</a:t>
            </a:r>
            <a:r>
              <a:rPr lang="zh-CN" altLang="en-US" dirty="0"/>
              <a:t>个点的完全图，问从</a:t>
            </a:r>
            <a:r>
              <a:rPr lang="en-US" altLang="zh-CN" dirty="0"/>
              <a:t>S</a:t>
            </a:r>
            <a:r>
              <a:rPr lang="zh-CN" altLang="en-US" dirty="0"/>
              <a:t>走到</a:t>
            </a:r>
            <a:r>
              <a:rPr lang="en-US" altLang="zh-CN" dirty="0"/>
              <a:t>T</a:t>
            </a:r>
            <a:r>
              <a:rPr lang="zh-CN" altLang="en-US" dirty="0"/>
              <a:t>的期望时间？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A:ans=1/(n-1)+(n-2)/(n-1)*(ans+1)  1/(n-1)*</a:t>
            </a:r>
            <a:r>
              <a:rPr lang="en-US" altLang="zh-CN" dirty="0" err="1"/>
              <a:t>ans</a:t>
            </a:r>
            <a:r>
              <a:rPr lang="en-US" altLang="zh-CN" dirty="0"/>
              <a:t>=1        </a:t>
            </a:r>
            <a:r>
              <a:rPr lang="en-US" altLang="zh-CN" dirty="0" err="1"/>
              <a:t>ans</a:t>
            </a:r>
            <a:r>
              <a:rPr lang="en-US" altLang="zh-CN" dirty="0"/>
              <a:t>=n-1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400" dirty="0"/>
              <a:t>1.</a:t>
            </a:r>
            <a:r>
              <a:rPr lang="zh-CN" altLang="en-US" sz="1400" dirty="0"/>
              <a:t>直接跳到</a:t>
            </a:r>
            <a:r>
              <a:rPr lang="en-US" altLang="zh-CN" sz="1400" dirty="0"/>
              <a:t>2.</a:t>
            </a:r>
            <a:r>
              <a:rPr lang="zh-CN" altLang="en-US" sz="1400" dirty="0"/>
              <a:t>跳到别的点（跳到别的点和原点，两个点连的边的情况都是一样的，所以</a:t>
            </a:r>
            <a:r>
              <a:rPr lang="en-US" altLang="zh-CN" sz="1400" dirty="0" err="1"/>
              <a:t>ans</a:t>
            </a:r>
            <a:r>
              <a:rPr lang="zh-CN" altLang="en-US" sz="1400" dirty="0"/>
              <a:t>都是一样的 ）</a:t>
            </a:r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期望的等价性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的排列，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dirty="0"/>
              <a:t>[1..i]</a:t>
            </a:r>
            <a:r>
              <a:rPr lang="zh-CN" altLang="en-US" dirty="0"/>
              <a:t>中最大值的概率？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随机一个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的排列，</a:t>
            </a:r>
            <a:r>
              <a:rPr lang="en-US" altLang="zh-CN" dirty="0"/>
              <a:t>p[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dirty="0"/>
              <a:t>[1..n]</a:t>
            </a:r>
            <a:r>
              <a:rPr lang="zh-CN" altLang="en-US" dirty="0"/>
              <a:t>中前</a:t>
            </a:r>
            <a:r>
              <a:rPr lang="en-US" altLang="zh-CN" dirty="0"/>
              <a:t>k</a:t>
            </a:r>
            <a:r>
              <a:rPr lang="zh-CN" altLang="en-US" dirty="0"/>
              <a:t>大的概率？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Answer 1: 1/</a:t>
            </a:r>
            <a:r>
              <a:rPr lang="en-US" altLang="zh-CN" dirty="0" err="1"/>
              <a:t>i</a:t>
            </a:r>
            <a:r>
              <a:rPr lang="zh-CN" altLang="en-US" dirty="0"/>
              <a:t>（一个排列中不会出现两个数相同，最大值只有一个，因为是排列，任意一个数出现的位置是相同的）</a:t>
            </a:r>
            <a:endParaRPr lang="en-US" altLang="zh-CN" dirty="0"/>
          </a:p>
          <a:p>
            <a:r>
              <a:rPr lang="en-US" altLang="zh-CN" dirty="0"/>
              <a:t>Answer 2: k/n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III : </a:t>
            </a:r>
            <a:r>
              <a:rPr lang="zh-CN" altLang="en-US" dirty="0"/>
              <a:t>组合数学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组合数的性质</a:t>
            </a:r>
            <a:r>
              <a:rPr lang="en-US" altLang="zh-CN" dirty="0"/>
              <a:t>|</a:t>
            </a:r>
            <a:r>
              <a:rPr lang="zh-CN" altLang="en-US" dirty="0"/>
              <a:t>组合数的计算</a:t>
            </a:r>
            <a:r>
              <a:rPr lang="en-US" altLang="zh-CN" dirty="0"/>
              <a:t>|</a:t>
            </a:r>
            <a:r>
              <a:rPr lang="zh-CN" altLang="en-US" dirty="0"/>
              <a:t>组合数的应用</a:t>
            </a:r>
            <a:endParaRPr lang="en-US" altLang="zh-CN" dirty="0"/>
          </a:p>
          <a:p>
            <a:r>
              <a:rPr lang="zh-CN" altLang="en-US" dirty="0"/>
              <a:t>错排问题</a:t>
            </a:r>
            <a:r>
              <a:rPr lang="en-US" altLang="zh-CN" dirty="0"/>
              <a:t>|</a:t>
            </a:r>
            <a:r>
              <a:rPr lang="zh-CN" altLang="en-US" dirty="0"/>
              <a:t>卡特兰数</a:t>
            </a:r>
            <a:r>
              <a:rPr lang="en-US" altLang="zh-CN" dirty="0"/>
              <a:t>|</a:t>
            </a:r>
            <a:r>
              <a:rPr lang="zh-CN" altLang="en-US" dirty="0"/>
              <a:t>容斥原理</a:t>
            </a:r>
            <a:r>
              <a:rPr lang="en-US" altLang="zh-CN" dirty="0"/>
              <a:t>|</a:t>
            </a:r>
            <a:r>
              <a:rPr lang="zh-CN" altLang="en-US" dirty="0"/>
              <a:t>鸽巢原理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0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组合数的性质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组合数的定义：从</a:t>
            </a:r>
            <a:r>
              <a:rPr lang="en-US" altLang="zh-CN" sz="2400" dirty="0"/>
              <a:t>n</a:t>
            </a:r>
            <a:r>
              <a:rPr lang="zh-CN" altLang="en-US" sz="2400" dirty="0"/>
              <a:t>个不同的元素中选出</a:t>
            </a:r>
            <a:r>
              <a:rPr lang="en-US" altLang="zh-CN" sz="2400" dirty="0"/>
              <a:t>m</a:t>
            </a:r>
            <a:r>
              <a:rPr lang="zh-CN" altLang="en-US" sz="2400" dirty="0"/>
              <a:t>个元素，共有</a:t>
            </a:r>
            <a:r>
              <a:rPr lang="en-US" altLang="zh-CN" sz="2400" dirty="0"/>
              <a:t>C(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</a:t>
            </a:r>
            <a:r>
              <a:rPr lang="zh-CN" altLang="en-US" sz="2400" dirty="0"/>
              <a:t>中不同的选法。</a:t>
            </a:r>
            <a:endParaRPr lang="en-US" altLang="zh-CN" sz="2400" dirty="0"/>
          </a:p>
          <a:p>
            <a:r>
              <a:rPr lang="zh-CN" altLang="en-US" sz="2400" dirty="0"/>
              <a:t>计算方法：</a:t>
            </a:r>
            <a:r>
              <a:rPr lang="en-US" altLang="zh-CN" sz="2400" dirty="0"/>
              <a:t>C(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)=n!/(m!*(n-m)!)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</a:t>
            </a:r>
            <a:r>
              <a:rPr lang="en-US" altLang="zh-CN" sz="2400" dirty="0"/>
              <a:t>1) C(</a:t>
            </a:r>
            <a:r>
              <a:rPr lang="en-US" altLang="zh-CN" sz="2400" dirty="0" err="1"/>
              <a:t>n,k</a:t>
            </a:r>
            <a:r>
              <a:rPr lang="en-US" altLang="zh-CN" sz="2400" dirty="0"/>
              <a:t>)=C(</a:t>
            </a:r>
            <a:r>
              <a:rPr lang="en-US" altLang="zh-CN" sz="2400" dirty="0" err="1"/>
              <a:t>n,n</a:t>
            </a:r>
            <a:r>
              <a:rPr lang="en-US" altLang="zh-CN" sz="2400" dirty="0"/>
              <a:t>-k)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对称性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</a:t>
            </a:r>
            <a:r>
              <a:rPr lang="en-US" altLang="zh-CN" sz="2400" dirty="0"/>
              <a:t>2) C(n,k-1)+C(</a:t>
            </a:r>
            <a:r>
              <a:rPr lang="en-US" altLang="zh-CN" sz="2400" dirty="0" err="1"/>
              <a:t>n,k</a:t>
            </a:r>
            <a:r>
              <a:rPr lang="en-US" altLang="zh-CN" sz="2400" dirty="0"/>
              <a:t>)=C(n+1,k)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递推公式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</a:t>
            </a:r>
            <a:r>
              <a:rPr lang="en-US" altLang="zh-CN" sz="2400" dirty="0"/>
              <a:t>3) ΣC(</a:t>
            </a:r>
            <a:r>
              <a:rPr lang="en-US" altLang="zh-CN" sz="2400" dirty="0" err="1"/>
              <a:t>n,i</a:t>
            </a:r>
            <a:r>
              <a:rPr lang="en-US" altLang="zh-CN" sz="2400" dirty="0"/>
              <a:t>)=C(n,0)+C(n,1)+…+C(</a:t>
            </a:r>
            <a:r>
              <a:rPr lang="en-US" altLang="zh-CN" sz="2400" dirty="0" err="1"/>
              <a:t>n,n</a:t>
            </a:r>
            <a:r>
              <a:rPr lang="en-US" altLang="zh-CN" sz="2400" dirty="0"/>
              <a:t>)=2^n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横向求和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</a:t>
            </a:r>
            <a:r>
              <a:rPr lang="en-US" altLang="zh-CN" sz="2400" dirty="0"/>
              <a:t>4)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n&amp;m</a:t>
            </a:r>
            <a:r>
              <a:rPr lang="en-US" altLang="zh-CN" sz="2400" dirty="0"/>
              <a:t>==m</a:t>
            </a:r>
            <a:r>
              <a:rPr lang="zh-CN" altLang="en-US" sz="2400" dirty="0"/>
              <a:t>，则</a:t>
            </a:r>
            <a:r>
              <a:rPr lang="en-US" altLang="zh-CN" sz="2400" dirty="0"/>
              <a:t>C(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</a:t>
            </a:r>
            <a:r>
              <a:rPr lang="zh-CN" altLang="en-US" sz="2400" dirty="0"/>
              <a:t>为奇数。</a:t>
            </a:r>
            <a:r>
              <a:rPr lang="en-US" altLang="zh-CN" sz="2400" dirty="0"/>
              <a:t>(Lucas</a:t>
            </a:r>
            <a:r>
              <a:rPr lang="zh-CN" altLang="en-US" sz="2400" dirty="0"/>
              <a:t>定理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/>
              <a:t>(</a:t>
            </a:r>
            <a:r>
              <a:rPr lang="zh-CN" altLang="en-US" sz="2400" dirty="0"/>
              <a:t>性质</a:t>
            </a:r>
            <a:r>
              <a:rPr lang="en-US" altLang="zh-CN" sz="2400" dirty="0"/>
              <a:t>5) </a:t>
            </a:r>
            <a:r>
              <a:rPr lang="zh-CN" altLang="en-US" sz="2400" dirty="0"/>
              <a:t>若</a:t>
            </a:r>
            <a:r>
              <a:rPr lang="en-US" altLang="zh-CN" sz="2400" dirty="0"/>
              <a:t>p</a:t>
            </a:r>
            <a:r>
              <a:rPr lang="zh-CN" altLang="en-US" sz="2400" dirty="0"/>
              <a:t>为质数，则</a:t>
            </a:r>
            <a:r>
              <a:rPr lang="en-US" altLang="zh-CN" sz="2400" dirty="0"/>
              <a:t>C(</a:t>
            </a:r>
            <a:r>
              <a:rPr lang="en-US" altLang="zh-CN" sz="2400" dirty="0" err="1"/>
              <a:t>p,k</a:t>
            </a:r>
            <a:r>
              <a:rPr lang="en-US" altLang="zh-CN" sz="2400" dirty="0"/>
              <a:t>)%p=0</a:t>
            </a:r>
            <a:r>
              <a:rPr lang="zh-CN" altLang="en-US" sz="2400" dirty="0"/>
              <a:t>，其中</a:t>
            </a:r>
            <a:r>
              <a:rPr lang="en-US" altLang="zh-CN" sz="2400" dirty="0"/>
              <a:t>1&lt;=k&lt;=n-1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组合数的性质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6331" y="1849488"/>
            <a:ext cx="9692640" cy="48719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前几个组合数打表结果如下：</a:t>
            </a:r>
            <a:endParaRPr lang="en-US" altLang="zh-CN" sz="2400" dirty="0"/>
          </a:p>
          <a:p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特别注意</a:t>
            </a:r>
            <a:r>
              <a:rPr lang="zh-CN" altLang="en-US" sz="2400" dirty="0"/>
              <a:t>：</a:t>
            </a:r>
            <a:r>
              <a:rPr lang="en-US" altLang="zh-CN" sz="2400" dirty="0"/>
              <a:t>C(30,15)=155117520</a:t>
            </a:r>
            <a:r>
              <a:rPr lang="zh-CN" altLang="en-US" sz="2400" dirty="0"/>
              <a:t>（</a:t>
            </a:r>
            <a:r>
              <a:rPr lang="en-US" altLang="zh-CN" sz="2400" dirty="0"/>
              <a:t>int</a:t>
            </a:r>
            <a:r>
              <a:rPr lang="zh-CN" altLang="en-US" sz="2400" dirty="0"/>
              <a:t>范围中最大的组合数），</a:t>
            </a:r>
            <a:r>
              <a:rPr lang="en-US" altLang="zh-CN" sz="2400" dirty="0"/>
              <a:t>C(64,32)=1.83x10^18</a:t>
            </a:r>
            <a:r>
              <a:rPr lang="zh-CN" altLang="en-US" sz="2400" dirty="0"/>
              <a:t>（</a:t>
            </a:r>
            <a:r>
              <a:rPr lang="en-US" altLang="zh-CN" sz="2400" dirty="0"/>
              <a:t>long </a:t>
            </a:r>
            <a:r>
              <a:rPr lang="en-US" altLang="zh-CN" sz="2400" dirty="0" err="1"/>
              <a:t>long</a:t>
            </a:r>
            <a:r>
              <a:rPr lang="zh-CN" altLang="en-US" sz="2400" dirty="0"/>
              <a:t>范围中最大的组合数）。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28549"/>
              </p:ext>
            </p:extLst>
          </p:nvPr>
        </p:nvGraphicFramePr>
        <p:xfrm>
          <a:off x="1553029" y="2508464"/>
          <a:ext cx="4789712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83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组合数的计算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组合数的计算方法：</a:t>
            </a:r>
            <a:endParaRPr lang="en-US" altLang="zh-CN" sz="2400" dirty="0"/>
          </a:p>
          <a:p>
            <a:r>
              <a:rPr lang="en-US" altLang="zh-CN" sz="2400" dirty="0"/>
              <a:t>(1) </a:t>
            </a:r>
            <a:r>
              <a:rPr lang="zh-CN" altLang="en-US" sz="2400" dirty="0"/>
              <a:t>直接用定义计算，时间复杂度</a:t>
            </a:r>
            <a:r>
              <a:rPr lang="en-US" altLang="zh-CN" sz="2400" dirty="0"/>
              <a:t>O(m)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(2) </a:t>
            </a:r>
            <a:r>
              <a:rPr lang="zh-CN" altLang="en-US" sz="2400" dirty="0"/>
              <a:t>通过递推关系打表，</a:t>
            </a:r>
            <a:r>
              <a:rPr lang="en-US" altLang="zh-CN" sz="2400" dirty="0"/>
              <a:t>O(n^2)</a:t>
            </a:r>
            <a:r>
              <a:rPr lang="zh-CN" altLang="en-US" sz="2400" dirty="0"/>
              <a:t>打表，</a:t>
            </a:r>
            <a:r>
              <a:rPr lang="en-US" altLang="zh-CN" sz="2400" dirty="0"/>
              <a:t>O(1)</a:t>
            </a:r>
            <a:r>
              <a:rPr lang="zh-CN" altLang="en-US" sz="2400" dirty="0"/>
              <a:t>查询。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r>
              <a:rPr lang="zh-CN" altLang="en-US" sz="2400" dirty="0"/>
              <a:t>：上述方法在不取模的情况下要求</a:t>
            </a:r>
            <a:r>
              <a:rPr lang="en-US" altLang="zh-CN" sz="2400" dirty="0"/>
              <a:t>n</a:t>
            </a:r>
            <a:r>
              <a:rPr lang="zh-CN" altLang="en-US" sz="2400" dirty="0"/>
              <a:t>的范围非常小。</a:t>
            </a:r>
            <a:endParaRPr lang="en-US" altLang="zh-CN" sz="2400" dirty="0"/>
          </a:p>
          <a:p>
            <a:r>
              <a:rPr lang="zh-CN" altLang="en-US" sz="2400" dirty="0"/>
              <a:t>以下是组合数取模的计算方法：</a:t>
            </a:r>
            <a:endParaRPr lang="en-US" altLang="zh-CN" sz="2400" dirty="0"/>
          </a:p>
          <a:p>
            <a:r>
              <a:rPr lang="en-US" altLang="zh-CN" sz="2400" dirty="0"/>
              <a:t>(3) </a:t>
            </a:r>
            <a:r>
              <a:rPr lang="zh-CN" altLang="en-US" sz="2400" dirty="0"/>
              <a:t>卢卡斯定理，要求模</a:t>
            </a:r>
            <a:r>
              <a:rPr lang="en-US" altLang="zh-CN" sz="2400" dirty="0"/>
              <a:t>p</a:t>
            </a:r>
            <a:r>
              <a:rPr lang="zh-CN" altLang="en-US" sz="2400" dirty="0"/>
              <a:t>是质数且相对比较小，时间复杂度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plog</a:t>
            </a:r>
            <a:r>
              <a:rPr lang="en-US" altLang="zh-CN" sz="2400" dirty="0"/>
              <a:t>(n))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(4) </a:t>
            </a:r>
            <a:r>
              <a:rPr lang="zh-CN" altLang="en-US" sz="2400" dirty="0"/>
              <a:t>预处理阶乘逆元表，要求模</a:t>
            </a:r>
            <a:r>
              <a:rPr lang="en-US" altLang="zh-CN" sz="2400" dirty="0"/>
              <a:t>p</a:t>
            </a:r>
            <a:r>
              <a:rPr lang="zh-CN" altLang="en-US" sz="2400" dirty="0"/>
              <a:t>为质数，</a:t>
            </a:r>
            <a:r>
              <a:rPr lang="en-US" altLang="zh-CN" sz="2400" dirty="0"/>
              <a:t>O(n)</a:t>
            </a:r>
            <a:r>
              <a:rPr lang="zh-CN" altLang="en-US" sz="2400" dirty="0"/>
              <a:t>打表，</a:t>
            </a:r>
            <a:r>
              <a:rPr lang="en-US" altLang="zh-CN" sz="2400" dirty="0"/>
              <a:t>O(1)</a:t>
            </a:r>
            <a:r>
              <a:rPr lang="zh-CN" altLang="en-US" sz="2400" dirty="0"/>
              <a:t>查询。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组合数的计算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方法</a:t>
            </a:r>
            <a:r>
              <a:rPr lang="en-US" altLang="zh-CN" sz="2400" dirty="0"/>
              <a:t>1】</a:t>
            </a:r>
            <a:r>
              <a:rPr lang="zh-CN" altLang="en-US" sz="2400" dirty="0"/>
              <a:t>组合数的定义。</a:t>
            </a:r>
            <a:r>
              <a:rPr lang="en-US" altLang="zh-CN" sz="2400" dirty="0"/>
              <a:t>(</a:t>
            </a:r>
            <a:r>
              <a:rPr lang="zh-CN" altLang="en-US" sz="2400" dirty="0"/>
              <a:t>组合数的横向递推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可以用</a:t>
            </a:r>
            <a:r>
              <a:rPr lang="en-US" altLang="zh-CN" sz="2400" dirty="0"/>
              <a:t>O(n)</a:t>
            </a:r>
            <a:r>
              <a:rPr lang="zh-CN" altLang="en-US" sz="2400" dirty="0"/>
              <a:t>的时间求出</a:t>
            </a:r>
            <a:r>
              <a:rPr lang="en-US" altLang="zh-CN" sz="2400" dirty="0"/>
              <a:t>C(n,0)~C(</a:t>
            </a:r>
            <a:r>
              <a:rPr lang="en-US" altLang="zh-CN" sz="2400" dirty="0" err="1"/>
              <a:t>n,n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递推关系如下：</a:t>
            </a:r>
            <a:r>
              <a:rPr lang="en-US" altLang="zh-CN" sz="2400" dirty="0"/>
              <a:t>C(n,0)=1</a:t>
            </a:r>
            <a:r>
              <a:rPr lang="zh-CN" altLang="en-US" sz="2400" dirty="0"/>
              <a:t>，</a:t>
            </a:r>
            <a:r>
              <a:rPr lang="en-US" altLang="zh-CN" sz="2400" dirty="0"/>
              <a:t>C(n,k+1)=C(</a:t>
            </a:r>
            <a:r>
              <a:rPr lang="en-US" altLang="zh-CN" sz="2400" dirty="0" err="1"/>
              <a:t>n,k</a:t>
            </a:r>
            <a:r>
              <a:rPr lang="en-US" altLang="zh-CN" sz="2400" dirty="0"/>
              <a:t>)*(n-k)/(k+1)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注意乘法溢出，如果要取模则需要预处理逆元。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4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3-1】</a:t>
            </a:r>
            <a:r>
              <a:rPr lang="zh-CN" altLang="en-US" sz="2400" dirty="0"/>
              <a:t>组合数的定义计算法。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99456"/>
            <a:ext cx="9066656" cy="25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5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组合数的计算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方法</a:t>
            </a:r>
            <a:r>
              <a:rPr lang="en-US" altLang="zh-CN" sz="2400" dirty="0"/>
              <a:t>2】</a:t>
            </a:r>
            <a:r>
              <a:rPr lang="zh-CN" altLang="en-US" sz="2400" dirty="0"/>
              <a:t>组合数的线性递推公式。</a:t>
            </a:r>
            <a:r>
              <a:rPr lang="en-US" altLang="zh-CN" sz="2400" dirty="0"/>
              <a:t>(</a:t>
            </a:r>
            <a:r>
              <a:rPr lang="zh-CN" altLang="en-US" sz="2400" dirty="0"/>
              <a:t>杨辉三角，纵向递推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可以用</a:t>
            </a:r>
            <a:r>
              <a:rPr lang="en-US" altLang="zh-CN" sz="2400" dirty="0"/>
              <a:t>O(n^2)</a:t>
            </a:r>
            <a:r>
              <a:rPr lang="zh-CN" altLang="en-US" sz="2400" dirty="0"/>
              <a:t>的时间求出</a:t>
            </a:r>
            <a:r>
              <a:rPr lang="en-US" altLang="zh-CN" sz="2400" dirty="0"/>
              <a:t>C(0,0)~C(</a:t>
            </a:r>
            <a:r>
              <a:rPr lang="en-US" altLang="zh-CN" sz="2400" dirty="0" err="1"/>
              <a:t>n,n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递推关系如下：</a:t>
            </a:r>
            <a:r>
              <a:rPr lang="en-US" altLang="zh-CN" sz="2400" dirty="0"/>
              <a:t>C(i,0)=1</a:t>
            </a:r>
            <a:r>
              <a:rPr lang="zh-CN" altLang="en-US" sz="2400" dirty="0"/>
              <a:t>，</a:t>
            </a:r>
            <a:r>
              <a:rPr lang="en-US" altLang="zh-CN" sz="2400" dirty="0"/>
              <a:t>C(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)=C(i-1,j-1)+C(i-1,j)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相比于乘法运算，加法的递推不容易溢出。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accent1"/>
                </a:solidFill>
              </a:rPr>
              <a:t>注意在不取模的情况下，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不能超过</a:t>
            </a:r>
            <a:r>
              <a:rPr lang="en-US" altLang="zh-CN" sz="2400" dirty="0">
                <a:solidFill>
                  <a:schemeClr val="accent1"/>
                </a:solidFill>
              </a:rPr>
              <a:t>64</a:t>
            </a:r>
            <a:r>
              <a:rPr lang="zh-CN" altLang="en-US" sz="2400" dirty="0">
                <a:solidFill>
                  <a:schemeClr val="accent1"/>
                </a:solidFill>
              </a:rPr>
              <a:t>。</a:t>
            </a:r>
            <a:r>
              <a:rPr lang="zh-CN" altLang="en-US" sz="2400" dirty="0"/>
              <a:t>在取模的情况下，</a:t>
            </a:r>
            <a:r>
              <a:rPr lang="en-US" altLang="zh-CN" sz="2400" dirty="0"/>
              <a:t>n</a:t>
            </a:r>
            <a:r>
              <a:rPr lang="zh-CN" altLang="en-US" sz="2400" dirty="0"/>
              <a:t>主要受到空间的限制，大概是</a:t>
            </a:r>
            <a:r>
              <a:rPr lang="en-US" altLang="zh-CN" sz="2400" dirty="0"/>
              <a:t>3000</a:t>
            </a:r>
            <a:r>
              <a:rPr lang="zh-CN" altLang="en-US" sz="2400" dirty="0"/>
              <a:t>以内。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5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 : </a:t>
            </a:r>
            <a:r>
              <a:rPr lang="zh-CN" altLang="en-US" dirty="0"/>
              <a:t>矩阵快速幂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普通快速幂 数和数之间的运算</a:t>
            </a:r>
            <a:endParaRPr lang="en-US" altLang="zh-CN" dirty="0"/>
          </a:p>
          <a:p>
            <a:r>
              <a:rPr lang="zh-CN" altLang="en-US" dirty="0"/>
              <a:t>所有线性递推的式子都可以变成矩阵的运算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3-2】</a:t>
            </a:r>
            <a:r>
              <a:rPr lang="zh-CN" altLang="en-US" sz="2400" dirty="0"/>
              <a:t>组合数的线性递推计算法。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0" y="1131207"/>
            <a:ext cx="9774716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组合数的计算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方法</a:t>
            </a:r>
            <a:r>
              <a:rPr lang="en-US" altLang="zh-CN" sz="2400" dirty="0"/>
              <a:t>3】</a:t>
            </a:r>
            <a:r>
              <a:rPr lang="zh-CN" altLang="en-US" sz="2400" dirty="0"/>
              <a:t>卢卡斯定理。</a:t>
            </a:r>
            <a:r>
              <a:rPr lang="en-US" altLang="zh-CN" sz="2400" dirty="0"/>
              <a:t>(Lucas) </a:t>
            </a:r>
          </a:p>
          <a:p>
            <a:r>
              <a:rPr lang="zh-CN" altLang="en-US" sz="2400" dirty="0"/>
              <a:t>卢卡斯定理：</a:t>
            </a:r>
            <a:r>
              <a:rPr lang="zh-CN" altLang="en-US" sz="2400" dirty="0">
                <a:solidFill>
                  <a:srgbClr val="FFFF00"/>
                </a:solidFill>
              </a:rPr>
              <a:t>设</a:t>
            </a:r>
            <a:r>
              <a:rPr lang="en-US" altLang="zh-CN" sz="2400" dirty="0">
                <a:solidFill>
                  <a:srgbClr val="FFFF00"/>
                </a:solidFill>
              </a:rPr>
              <a:t>N</a:t>
            </a:r>
            <a:r>
              <a:rPr lang="zh-CN" altLang="en-US" sz="2400" dirty="0">
                <a:solidFill>
                  <a:srgbClr val="FFFF00"/>
                </a:solidFill>
              </a:rPr>
              <a:t>和</a:t>
            </a:r>
            <a:r>
              <a:rPr lang="en-US" altLang="zh-CN" sz="2400" dirty="0">
                <a:solidFill>
                  <a:srgbClr val="FFFF00"/>
                </a:solidFill>
              </a:rPr>
              <a:t>M</a:t>
            </a:r>
            <a:r>
              <a:rPr lang="zh-CN" altLang="en-US" sz="2400" dirty="0">
                <a:solidFill>
                  <a:srgbClr val="FFFF00"/>
                </a:solidFill>
              </a:rPr>
              <a:t>是较大的非负整数，</a:t>
            </a:r>
            <a:r>
              <a:rPr lang="en-US" altLang="zh-CN" sz="2400" dirty="0">
                <a:solidFill>
                  <a:srgbClr val="FFFF00"/>
                </a:solidFill>
              </a:rPr>
              <a:t>p</a:t>
            </a:r>
            <a:r>
              <a:rPr lang="zh-CN" altLang="en-US" sz="2400" dirty="0">
                <a:solidFill>
                  <a:srgbClr val="FFFF00"/>
                </a:solidFill>
              </a:rPr>
              <a:t>是较小的质数</a:t>
            </a:r>
            <a:r>
              <a:rPr lang="zh-CN" altLang="en-US" sz="2400" dirty="0"/>
              <a:t>，将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写成</a:t>
            </a:r>
            <a:r>
              <a:rPr lang="en-US" altLang="zh-CN" sz="2400" dirty="0"/>
              <a:t>p</a:t>
            </a:r>
            <a:r>
              <a:rPr lang="zh-CN" altLang="en-US" sz="2400" dirty="0"/>
              <a:t>进制数，设</a:t>
            </a:r>
            <a:r>
              <a:rPr lang="en-US" altLang="zh-CN" sz="2400" dirty="0"/>
              <a:t>N[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与</a:t>
            </a:r>
            <a:r>
              <a:rPr lang="en-US" altLang="zh-CN" sz="2400" dirty="0"/>
              <a:t>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分别表示</a:t>
            </a:r>
            <a:r>
              <a:rPr lang="en-US" altLang="zh-CN" sz="2400" dirty="0"/>
              <a:t>N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zh-CN" altLang="en-US" sz="2400" dirty="0"/>
              <a:t>在</a:t>
            </a:r>
            <a:r>
              <a:rPr lang="en-US" altLang="zh-CN" sz="2400" dirty="0"/>
              <a:t>p</a:t>
            </a:r>
            <a:r>
              <a:rPr lang="zh-CN" altLang="en-US" sz="2400" dirty="0"/>
              <a:t>进制下的第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位数，那么组合数</a:t>
            </a:r>
            <a:r>
              <a:rPr lang="en-US" altLang="zh-CN" sz="2400" dirty="0"/>
              <a:t>C(N,M)%p</a:t>
            </a:r>
            <a:r>
              <a:rPr lang="zh-CN" altLang="en-US" sz="2400" dirty="0"/>
              <a:t>可以写成</a:t>
            </a:r>
            <a:r>
              <a:rPr lang="el-GR" altLang="zh-CN" sz="2400" dirty="0"/>
              <a:t>Π</a:t>
            </a:r>
            <a:r>
              <a:rPr lang="en-US" altLang="zh-CN" sz="2400" dirty="0"/>
              <a:t>[C(a[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],b[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])]%p</a:t>
            </a:r>
            <a:r>
              <a:rPr lang="zh-CN" altLang="en-US" sz="2400" dirty="0"/>
              <a:t>连乘的形式。</a:t>
            </a:r>
            <a:endParaRPr lang="en-US" altLang="zh-CN" sz="2400" dirty="0"/>
          </a:p>
          <a:p>
            <a:r>
              <a:rPr lang="zh-CN" altLang="en-US" sz="2400" dirty="0"/>
              <a:t>例如：把</a:t>
            </a:r>
            <a:r>
              <a:rPr lang="en-US" altLang="zh-CN" sz="2400" dirty="0"/>
              <a:t>11</a:t>
            </a:r>
            <a:r>
              <a:rPr lang="zh-CN" altLang="en-US" sz="2400" dirty="0"/>
              <a:t>写成二进制是</a:t>
            </a:r>
            <a:r>
              <a:rPr lang="en-US" altLang="zh-CN" sz="2400" dirty="0"/>
              <a:t>(1011)</a:t>
            </a:r>
            <a:r>
              <a:rPr lang="zh-CN" altLang="en-US" sz="2400" dirty="0"/>
              <a:t>，把</a:t>
            </a:r>
            <a:r>
              <a:rPr lang="en-US" altLang="zh-CN" sz="2400" dirty="0"/>
              <a:t>5</a:t>
            </a:r>
            <a:r>
              <a:rPr lang="zh-CN" altLang="en-US" sz="2400" dirty="0"/>
              <a:t>写成二进制是</a:t>
            </a:r>
            <a:r>
              <a:rPr lang="en-US" altLang="zh-CN" sz="2400" dirty="0"/>
              <a:t>(0101)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因此</a:t>
            </a:r>
            <a:r>
              <a:rPr lang="en-US" altLang="zh-CN" sz="2400" dirty="0"/>
              <a:t>C(11,5)%2=(C(1,0)*C(0,1)*C(1,0)*C(1,1))%2=0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写成递归的形式：</a:t>
            </a:r>
            <a:r>
              <a:rPr lang="en-US" altLang="zh-CN" sz="2400" dirty="0"/>
              <a:t>Lucas(</a:t>
            </a:r>
            <a:r>
              <a:rPr lang="en-US" altLang="zh-CN" sz="2400" dirty="0" err="1"/>
              <a:t>n,m,p</a:t>
            </a:r>
            <a:r>
              <a:rPr lang="en-US" altLang="zh-CN" sz="2400" dirty="0"/>
              <a:t>)=C(</a:t>
            </a:r>
            <a:r>
              <a:rPr lang="en-US" altLang="zh-CN" sz="2400" dirty="0" err="1"/>
              <a:t>n%p,m%p</a:t>
            </a:r>
            <a:r>
              <a:rPr lang="en-US" altLang="zh-CN" sz="2400" dirty="0"/>
              <a:t>)*Lucas(n/</a:t>
            </a:r>
            <a:r>
              <a:rPr lang="en-US" altLang="zh-CN" sz="2400" dirty="0" err="1"/>
              <a:t>p,m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p,p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8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0387" y="696417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3-3】</a:t>
            </a:r>
            <a:r>
              <a:rPr lang="zh-CN" altLang="en-US" sz="2400" dirty="0"/>
              <a:t>卢卡斯定理。</a:t>
            </a:r>
            <a:r>
              <a:rPr lang="en-US" altLang="zh-CN" sz="2400" dirty="0"/>
              <a:t>(</a:t>
            </a:r>
            <a:r>
              <a:rPr lang="zh-CN" altLang="en-US" sz="2400" dirty="0"/>
              <a:t>递归版本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3-4】</a:t>
            </a:r>
            <a:r>
              <a:rPr lang="zh-CN" altLang="en-US" sz="2400" dirty="0"/>
              <a:t>卢卡斯定理。</a:t>
            </a:r>
            <a:r>
              <a:rPr lang="en-US" altLang="zh-CN" sz="2400" dirty="0"/>
              <a:t>(while</a:t>
            </a:r>
            <a:r>
              <a:rPr lang="zh-CN" altLang="en-US" sz="2400" dirty="0"/>
              <a:t>循环版本</a:t>
            </a:r>
            <a:r>
              <a:rPr lang="en-US" altLang="zh-CN" sz="2400" dirty="0"/>
              <a:t>)</a:t>
            </a:r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185" y="3406008"/>
            <a:ext cx="9827044" cy="30575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85" y="1136562"/>
            <a:ext cx="9881327" cy="14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组合数的计算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方法</a:t>
            </a:r>
            <a:r>
              <a:rPr lang="en-US" altLang="zh-CN" sz="2400" dirty="0"/>
              <a:t>4】</a:t>
            </a:r>
            <a:r>
              <a:rPr lang="zh-CN" altLang="en-US" sz="2400" dirty="0"/>
              <a:t>预处理阶乘逆元表。</a:t>
            </a:r>
            <a:endParaRPr lang="en-US" altLang="zh-CN" sz="2400" dirty="0"/>
          </a:p>
          <a:p>
            <a:r>
              <a:rPr lang="zh-CN" altLang="en-US" sz="2400" dirty="0"/>
              <a:t>使用定义式</a:t>
            </a:r>
            <a:r>
              <a:rPr lang="en-US" altLang="zh-CN" sz="2400" dirty="0"/>
              <a:t>C(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)=n!/(m!*(n-m)!)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(1) </a:t>
            </a:r>
            <a:r>
              <a:rPr lang="zh-CN" altLang="en-US" sz="2400" dirty="0"/>
              <a:t>用</a:t>
            </a:r>
            <a:r>
              <a:rPr lang="en-US" altLang="zh-CN" sz="2400" dirty="0"/>
              <a:t>O(n)</a:t>
            </a:r>
            <a:r>
              <a:rPr lang="zh-CN" altLang="en-US" sz="2400" dirty="0"/>
              <a:t>的时间预处理逆元表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[n]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(2) </a:t>
            </a:r>
            <a:r>
              <a:rPr lang="zh-CN" altLang="en-US" sz="2400" dirty="0"/>
              <a:t>预处理阶乘表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[n]=(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[n-1]*n)%p=(n!)%p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(3) </a:t>
            </a:r>
            <a:r>
              <a:rPr lang="zh-CN" altLang="en-US" sz="2400" dirty="0"/>
              <a:t>预处理阶乘的逆元表</a:t>
            </a:r>
            <a:r>
              <a:rPr lang="en-US" altLang="zh-CN" sz="2400" dirty="0" err="1"/>
              <a:t>invfac</a:t>
            </a:r>
            <a:r>
              <a:rPr lang="en-US" altLang="zh-CN" sz="2400" dirty="0"/>
              <a:t>[n]=(</a:t>
            </a:r>
            <a:r>
              <a:rPr lang="en-US" altLang="zh-CN" sz="2400" dirty="0" err="1"/>
              <a:t>invfac</a:t>
            </a:r>
            <a:r>
              <a:rPr lang="en-US" altLang="zh-CN" sz="2400" dirty="0"/>
              <a:t>[n-1]*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[n])%p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计算过程：</a:t>
            </a:r>
            <a:r>
              <a:rPr lang="en-US" altLang="zh-CN" sz="2400" dirty="0"/>
              <a:t>C(</a:t>
            </a:r>
            <a:r>
              <a:rPr lang="en-US" altLang="zh-CN" sz="2400" dirty="0" err="1"/>
              <a:t>n,m</a:t>
            </a:r>
            <a:r>
              <a:rPr lang="en-US" altLang="zh-CN" sz="2400" dirty="0"/>
              <a:t>)=(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[n]*(</a:t>
            </a:r>
            <a:r>
              <a:rPr lang="en-US" altLang="zh-CN" sz="2400" dirty="0" err="1"/>
              <a:t>invfac</a:t>
            </a:r>
            <a:r>
              <a:rPr lang="en-US" altLang="zh-CN" sz="2400" dirty="0"/>
              <a:t>[m]*</a:t>
            </a:r>
            <a:r>
              <a:rPr lang="en-US" altLang="zh-CN" sz="2400" dirty="0" err="1"/>
              <a:t>invfac</a:t>
            </a:r>
            <a:r>
              <a:rPr lang="en-US" altLang="zh-CN" sz="2400" dirty="0"/>
              <a:t>[n-m]%p))%p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注意：需要两次取模防止溢出。</a:t>
            </a:r>
            <a:endParaRPr lang="en-US" altLang="zh-CN" sz="2400" dirty="0"/>
          </a:p>
          <a:p>
            <a:r>
              <a:rPr lang="en-US" altLang="zh-CN" sz="1200" dirty="0"/>
              <a:t>inv[n]</a:t>
            </a:r>
            <a:r>
              <a:rPr lang="en-US" altLang="zh-CN" sz="1200" dirty="0" err="1"/>
              <a:t>n%p</a:t>
            </a:r>
            <a:r>
              <a:rPr lang="zh-CN" altLang="en-US" sz="1200" dirty="0"/>
              <a:t>的逆元</a:t>
            </a:r>
            <a:r>
              <a:rPr lang="en-US" altLang="zh-CN" sz="1200" dirty="0"/>
              <a:t>,fac[n]n!%</a:t>
            </a:r>
            <a:r>
              <a:rPr lang="en-US" altLang="zh-CN" sz="1200" dirty="0" err="1"/>
              <a:t>p,facinv</a:t>
            </a:r>
            <a:r>
              <a:rPr lang="en-US" altLang="zh-CN" sz="1200" dirty="0"/>
              <a:t>[n]n!%p</a:t>
            </a:r>
            <a:r>
              <a:rPr lang="zh-CN" altLang="en-US" sz="1200" dirty="0"/>
              <a:t>的逆元</a:t>
            </a:r>
            <a:endParaRPr lang="en-US" altLang="zh-CN" sz="12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9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3-5】</a:t>
            </a:r>
            <a:r>
              <a:rPr lang="zh-CN" altLang="en-US" sz="2400" dirty="0"/>
              <a:t>线性预处理逆元。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1141970"/>
            <a:ext cx="7362825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949" y="3891477"/>
            <a:ext cx="6153150" cy="22383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584C768-138F-4617-A0AF-5866CA06605E}"/>
              </a:ext>
            </a:extLst>
          </p:cNvPr>
          <p:cNvSpPr txBox="1"/>
          <p:nvPr/>
        </p:nvSpPr>
        <p:spPr>
          <a:xfrm>
            <a:off x="3133818" y="3706811"/>
            <a:ext cx="114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整数部分</a:t>
            </a:r>
          </a:p>
        </p:txBody>
      </p:sp>
    </p:spTree>
    <p:extLst>
      <p:ext uri="{BB962C8B-B14F-4D97-AF65-F5344CB8AC3E}">
        <p14:creationId xmlns:p14="http://schemas.microsoft.com/office/powerpoint/2010/main" val="140892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3-6】</a:t>
            </a:r>
            <a:r>
              <a:rPr lang="zh-CN" altLang="en-US" sz="2400" dirty="0"/>
              <a:t>预处理阶乘以及阶乘逆元求组合数。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1064998"/>
            <a:ext cx="78200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组合数的应用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加法原理：假设事件</a:t>
            </a:r>
            <a:r>
              <a:rPr lang="en-US" altLang="zh-CN" sz="2400" dirty="0"/>
              <a:t>A</a:t>
            </a:r>
            <a:r>
              <a:rPr lang="zh-CN" altLang="en-US" sz="2400" dirty="0"/>
              <a:t>共有</a:t>
            </a:r>
            <a:r>
              <a:rPr lang="en-US" altLang="zh-CN" sz="2400" dirty="0"/>
              <a:t>a</a:t>
            </a:r>
            <a:r>
              <a:rPr lang="zh-CN" altLang="en-US" sz="2400" dirty="0"/>
              <a:t>种选取方式，事件</a:t>
            </a:r>
            <a:r>
              <a:rPr lang="en-US" altLang="zh-CN" sz="2400" dirty="0"/>
              <a:t>B</a:t>
            </a:r>
            <a:r>
              <a:rPr lang="zh-CN" altLang="en-US" sz="2400" dirty="0"/>
              <a:t>共有</a:t>
            </a:r>
            <a:r>
              <a:rPr lang="en-US" altLang="zh-CN" sz="2400" dirty="0"/>
              <a:t>b</a:t>
            </a:r>
            <a:r>
              <a:rPr lang="zh-CN" altLang="en-US" sz="2400" dirty="0"/>
              <a:t>种选取方式，并且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互斥事件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不能同时选取，交集为空集），那么选</a:t>
            </a:r>
            <a:r>
              <a:rPr lang="en-US" altLang="zh-CN" sz="2400" dirty="0"/>
              <a:t>A</a:t>
            </a:r>
            <a:r>
              <a:rPr lang="zh-CN" altLang="en-US" sz="2400" dirty="0"/>
              <a:t>或者选</a:t>
            </a:r>
            <a:r>
              <a:rPr lang="en-US" altLang="zh-CN" sz="2400" dirty="0"/>
              <a:t>B</a:t>
            </a:r>
            <a:r>
              <a:rPr lang="zh-CN" altLang="en-US" sz="2400" dirty="0"/>
              <a:t>的方案数是</a:t>
            </a:r>
            <a:r>
              <a:rPr lang="en-US" altLang="zh-CN" sz="2400" dirty="0" err="1"/>
              <a:t>a+b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乘法原理：假设事件</a:t>
            </a:r>
            <a:r>
              <a:rPr lang="en-US" altLang="zh-CN" sz="2400" dirty="0"/>
              <a:t>A</a:t>
            </a:r>
            <a:r>
              <a:rPr lang="zh-CN" altLang="en-US" sz="2400" dirty="0"/>
              <a:t>共有</a:t>
            </a:r>
            <a:r>
              <a:rPr lang="en-US" altLang="zh-CN" sz="2400" dirty="0"/>
              <a:t>a</a:t>
            </a:r>
            <a:r>
              <a:rPr lang="zh-CN" altLang="en-US" sz="2400" dirty="0"/>
              <a:t>种选取方式，事件</a:t>
            </a:r>
            <a:r>
              <a:rPr lang="en-US" altLang="zh-CN" sz="2400" dirty="0"/>
              <a:t>B</a:t>
            </a:r>
            <a:r>
              <a:rPr lang="zh-CN" altLang="en-US" sz="2400" dirty="0"/>
              <a:t>共有</a:t>
            </a:r>
            <a:r>
              <a:rPr lang="en-US" altLang="zh-CN" sz="2400" dirty="0"/>
              <a:t>b</a:t>
            </a:r>
            <a:r>
              <a:rPr lang="zh-CN" altLang="en-US" sz="2400" dirty="0"/>
              <a:t>种选取方式，并且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的选取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  <a:r>
              <a:rPr lang="zh-CN" altLang="en-US" sz="2400" dirty="0"/>
              <a:t>（选</a:t>
            </a:r>
            <a:r>
              <a:rPr lang="en-US" altLang="zh-CN" sz="2400" dirty="0"/>
              <a:t>A</a:t>
            </a:r>
            <a:r>
              <a:rPr lang="zh-CN" altLang="en-US" sz="2400" dirty="0"/>
              <a:t>的结果不会对</a:t>
            </a:r>
            <a:r>
              <a:rPr lang="en-US" altLang="zh-CN" sz="2400" dirty="0"/>
              <a:t>B</a:t>
            </a:r>
            <a:r>
              <a:rPr lang="zh-CN" altLang="en-US" sz="2400" dirty="0"/>
              <a:t>的选取产生影响），那么选</a:t>
            </a:r>
            <a:r>
              <a:rPr lang="en-US" altLang="zh-CN" sz="2400" dirty="0"/>
              <a:t>A</a:t>
            </a:r>
            <a:r>
              <a:rPr lang="zh-CN" altLang="en-US" sz="2400" dirty="0"/>
              <a:t>之后再选</a:t>
            </a:r>
            <a:r>
              <a:rPr lang="en-US" altLang="zh-CN" sz="2400" dirty="0"/>
              <a:t>B</a:t>
            </a:r>
            <a:r>
              <a:rPr lang="zh-CN" altLang="en-US" sz="2400" dirty="0"/>
              <a:t>的方案数是</a:t>
            </a:r>
            <a:r>
              <a:rPr lang="en-US" altLang="zh-CN" sz="2400" dirty="0" err="1"/>
              <a:t>axb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8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组合数的应用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例题</a:t>
            </a:r>
            <a:r>
              <a:rPr lang="en-US" altLang="zh-CN" sz="2400" dirty="0"/>
              <a:t>1】</a:t>
            </a:r>
            <a:r>
              <a:rPr lang="zh-CN" altLang="en-US" sz="2400" dirty="0"/>
              <a:t>正整数拆分问题。已知正整数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，可以将它拆分为若干正整数之和，问共有多少种不同的拆法</a:t>
            </a:r>
            <a:r>
              <a:rPr lang="en-US" altLang="zh-CN" sz="2400" dirty="0"/>
              <a:t>?</a:t>
            </a:r>
          </a:p>
          <a:p>
            <a:r>
              <a:rPr lang="zh-CN" altLang="en-US" sz="2400" dirty="0"/>
              <a:t>例如</a:t>
            </a:r>
            <a:r>
              <a:rPr lang="en-US" altLang="zh-CN" sz="2400" dirty="0"/>
              <a:t>3</a:t>
            </a:r>
            <a:r>
              <a:rPr lang="zh-CN" altLang="en-US" sz="2400" dirty="0"/>
              <a:t>可以被拆成</a:t>
            </a:r>
            <a:r>
              <a:rPr lang="en-US" altLang="zh-CN" sz="2400" dirty="0"/>
              <a:t>1+1+1</a:t>
            </a:r>
            <a:r>
              <a:rPr lang="zh-CN" altLang="en-US" sz="2400" dirty="0"/>
              <a:t>、</a:t>
            </a:r>
            <a:r>
              <a:rPr lang="en-US" altLang="zh-CN" sz="2400" dirty="0"/>
              <a:t>1+2</a:t>
            </a:r>
            <a:r>
              <a:rPr lang="zh-CN" altLang="en-US" sz="2400" dirty="0"/>
              <a:t>、</a:t>
            </a:r>
            <a:r>
              <a:rPr lang="en-US" altLang="zh-CN" sz="2400" dirty="0"/>
              <a:t>2+1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。其中</a:t>
            </a:r>
            <a:r>
              <a:rPr lang="en-US" altLang="zh-CN" sz="2400" dirty="0"/>
              <a:t>1+2</a:t>
            </a:r>
            <a:r>
              <a:rPr lang="zh-CN" altLang="en-US" sz="2400" dirty="0"/>
              <a:t>和</a:t>
            </a:r>
            <a:r>
              <a:rPr lang="en-US" altLang="zh-CN" sz="2400" dirty="0"/>
              <a:t>2+1</a:t>
            </a:r>
            <a:r>
              <a:rPr lang="zh-CN" altLang="en-US" sz="2400" dirty="0"/>
              <a:t>是两种不同的拆法。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设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n,k</a:t>
            </a:r>
            <a:r>
              <a:rPr lang="en-US" altLang="zh-CN" sz="2400" dirty="0"/>
              <a:t>)</a:t>
            </a:r>
            <a:r>
              <a:rPr lang="zh-CN" altLang="en-US" sz="2400" dirty="0"/>
              <a:t>表示正整数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被拆成</a:t>
            </a:r>
            <a:r>
              <a:rPr lang="en-US" altLang="zh-CN" sz="2400" dirty="0"/>
              <a:t>k</a:t>
            </a:r>
            <a:r>
              <a:rPr lang="zh-CN" altLang="en-US" sz="2400" dirty="0"/>
              <a:t>个数的不同拆法。</a:t>
            </a:r>
            <a:endParaRPr lang="en-US" altLang="zh-CN" sz="2400" dirty="0"/>
          </a:p>
          <a:p>
            <a:r>
              <a:rPr lang="zh-CN" altLang="en-US" sz="2400" dirty="0"/>
              <a:t>使用挡板法，</a:t>
            </a:r>
            <a:r>
              <a:rPr lang="en-US" altLang="zh-CN" sz="2400" dirty="0"/>
              <a:t>f(</a:t>
            </a:r>
            <a:r>
              <a:rPr lang="en-US" altLang="zh-CN" sz="2400" dirty="0" err="1"/>
              <a:t>n,k</a:t>
            </a:r>
            <a:r>
              <a:rPr lang="en-US" altLang="zh-CN" sz="2400" dirty="0"/>
              <a:t>)=C(n-1,k-1)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所以</a:t>
            </a:r>
            <a:r>
              <a:rPr lang="en-US" altLang="zh-CN" sz="2400" dirty="0"/>
              <a:t>S(n)=</a:t>
            </a:r>
            <a:r>
              <a:rPr lang="en-US" altLang="zh-CN" sz="2400" dirty="0" err="1"/>
              <a:t>Σf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n,k</a:t>
            </a:r>
            <a:r>
              <a:rPr lang="en-US" altLang="zh-CN" sz="2400" dirty="0"/>
              <a:t>)=ΣC(n-1,k-1)=2^(n-1)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组合数的应用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556167"/>
            <a:ext cx="9692640" cy="48623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200" b="1" dirty="0"/>
              <a:t>当小球遇上盒子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球是否相同？盒子之间是否相同？是否可以有空盒？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3"/>
              </a:rPr>
              <a:t>https://www.luogu.org/blog/chengni5673/dang-xiao-qiu-yu-shang-he-zi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球为</a:t>
            </a:r>
            <a:r>
              <a:rPr lang="en-US" altLang="zh-CN" sz="2400" dirty="0"/>
              <a:t>n</a:t>
            </a:r>
            <a:r>
              <a:rPr lang="zh-CN" altLang="en-US" sz="2400" dirty="0"/>
              <a:t>，盒子为</a:t>
            </a:r>
            <a:r>
              <a:rPr lang="en-US" altLang="zh-CN" sz="2400" dirty="0"/>
              <a:t>m</a:t>
            </a:r>
          </a:p>
          <a:p>
            <a:pPr marL="0" indent="0">
              <a:buNone/>
            </a:pPr>
            <a:r>
              <a:rPr lang="zh-CN" altLang="en-US" sz="1400" dirty="0"/>
              <a:t>高中数学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1.</a:t>
            </a:r>
            <a:r>
              <a:rPr lang="zh-CN" altLang="en-US" sz="1400" dirty="0"/>
              <a:t>球相同盒子不同不可以有空盒 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2.</a:t>
            </a:r>
            <a:r>
              <a:rPr lang="zh-CN" altLang="en-US" sz="1400" dirty="0"/>
              <a:t>球相同盒子不同可以有空盒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3.</a:t>
            </a:r>
            <a:r>
              <a:rPr lang="zh-CN" altLang="en-US" sz="1400" dirty="0"/>
              <a:t>球不同盒子不同可以有空盒 </a:t>
            </a:r>
            <a:r>
              <a:rPr lang="en-US" altLang="zh-CN" sz="1400" dirty="0"/>
              <a:t>m</a:t>
            </a:r>
            <a:r>
              <a:rPr lang="zh-CN" altLang="en-US" sz="1400" dirty="0"/>
              <a:t>的</a:t>
            </a:r>
            <a:r>
              <a:rPr lang="en-US" altLang="zh-CN" sz="1400" dirty="0"/>
              <a:t>n</a:t>
            </a:r>
            <a:r>
              <a:rPr lang="zh-CN" altLang="en-US" sz="1400" dirty="0"/>
              <a:t>次方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第二类斯特林数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1.</a:t>
            </a:r>
            <a:r>
              <a:rPr lang="zh-CN" altLang="en-US" sz="1400" dirty="0"/>
              <a:t>球不同盒子相同不可以有空盒 递推、</a:t>
            </a:r>
            <a:r>
              <a:rPr lang="en-US" altLang="zh-CN" sz="1400" dirty="0" err="1"/>
              <a:t>dp</a:t>
            </a:r>
            <a:r>
              <a:rPr lang="en-US" altLang="zh-CN" sz="1400" dirty="0"/>
              <a:t> </a:t>
            </a:r>
          </a:p>
          <a:p>
            <a:pPr marL="0" indent="0">
              <a:buNone/>
            </a:pPr>
            <a:r>
              <a:rPr lang="en-US" altLang="zh-CN" sz="1400" dirty="0"/>
              <a:t>2.</a:t>
            </a:r>
            <a:r>
              <a:rPr lang="zh-CN" altLang="en-US" sz="1400" dirty="0"/>
              <a:t>球不同盒子不同不可以有空盒 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3.</a:t>
            </a:r>
            <a:r>
              <a:rPr lang="zh-CN" altLang="en-US" sz="1400" dirty="0"/>
              <a:t>球不同盒子相同可以有空盒 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递推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1.</a:t>
            </a:r>
            <a:r>
              <a:rPr lang="zh-CN" altLang="en-US" sz="1400" dirty="0"/>
              <a:t>球相同盒子相同可以有空盒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2.</a:t>
            </a:r>
            <a:r>
              <a:rPr lang="zh-CN" altLang="en-US" sz="1400" dirty="0"/>
              <a:t>球相同盒子相同不可以有空盒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67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错排问题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例题</a:t>
            </a:r>
            <a:r>
              <a:rPr lang="en-US" altLang="zh-CN" sz="2400" dirty="0"/>
              <a:t>3】</a:t>
            </a:r>
            <a:r>
              <a:rPr lang="zh-CN" altLang="en-US" sz="2400" dirty="0"/>
              <a:t>已知有</a:t>
            </a:r>
            <a:r>
              <a:rPr lang="en-US" altLang="zh-CN" sz="2400" dirty="0"/>
              <a:t>n</a:t>
            </a:r>
            <a:r>
              <a:rPr lang="zh-CN" altLang="en-US" sz="2400" dirty="0"/>
              <a:t>个人，每个人都有属于自己的一顶帽子。现在要重新分配这</a:t>
            </a:r>
            <a:r>
              <a:rPr lang="en-US" altLang="zh-CN" sz="2400" dirty="0"/>
              <a:t>n</a:t>
            </a:r>
            <a:r>
              <a:rPr lang="zh-CN" altLang="en-US" sz="2400" dirty="0"/>
              <a:t>顶帽子，问有多少种不同的分配方法，使得这</a:t>
            </a:r>
            <a:r>
              <a:rPr lang="en-US" altLang="zh-CN" sz="2400" dirty="0"/>
              <a:t>n</a:t>
            </a:r>
            <a:r>
              <a:rPr lang="zh-CN" altLang="en-US" sz="2400" dirty="0"/>
              <a:t>个人都没有拿到自己原来的那顶帽子</a:t>
            </a:r>
            <a:r>
              <a:rPr lang="en-US" altLang="zh-CN" sz="2400" dirty="0"/>
              <a:t>?</a:t>
            </a:r>
          </a:p>
          <a:p>
            <a:endParaRPr lang="en-US" altLang="zh-CN" sz="2400" dirty="0"/>
          </a:p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n=2</a:t>
            </a:r>
            <a:r>
              <a:rPr lang="zh-CN" altLang="en-US" sz="2400" dirty="0"/>
              <a:t>时，有</a:t>
            </a:r>
            <a:r>
              <a:rPr lang="en-US" altLang="zh-CN" sz="2400" dirty="0"/>
              <a:t>(a-&gt;</a:t>
            </a:r>
            <a:r>
              <a:rPr lang="en-US" altLang="zh-CN" sz="2400" dirty="0" err="1"/>
              <a:t>B,b</a:t>
            </a:r>
            <a:r>
              <a:rPr lang="en-US" altLang="zh-CN" sz="2400" dirty="0"/>
              <a:t>-&gt;A)</a:t>
            </a:r>
            <a:r>
              <a:rPr lang="zh-CN" altLang="en-US" sz="2400" dirty="0"/>
              <a:t>共</a:t>
            </a:r>
            <a:r>
              <a:rPr lang="en-US" altLang="zh-CN" sz="2400" dirty="0"/>
              <a:t>1</a:t>
            </a:r>
            <a:r>
              <a:rPr lang="zh-CN" altLang="en-US" sz="2400" dirty="0"/>
              <a:t>种分法。</a:t>
            </a:r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n=3</a:t>
            </a:r>
            <a:r>
              <a:rPr lang="zh-CN" altLang="en-US" sz="2400" dirty="0"/>
              <a:t>时，有</a:t>
            </a:r>
            <a:r>
              <a:rPr lang="en-US" altLang="zh-CN" sz="2400" dirty="0"/>
              <a:t>(a-&gt;</a:t>
            </a:r>
            <a:r>
              <a:rPr lang="en-US" altLang="zh-CN" sz="2400" dirty="0" err="1"/>
              <a:t>B,b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C,c</a:t>
            </a:r>
            <a:r>
              <a:rPr lang="en-US" altLang="zh-CN" sz="2400" dirty="0"/>
              <a:t>-&gt;A)</a:t>
            </a:r>
            <a:r>
              <a:rPr lang="zh-CN" altLang="en-US" sz="2400" dirty="0"/>
              <a:t>和</a:t>
            </a:r>
            <a:r>
              <a:rPr lang="en-US" altLang="zh-CN" sz="2400" dirty="0"/>
              <a:t>(a-&gt;</a:t>
            </a:r>
            <a:r>
              <a:rPr lang="en-US" altLang="zh-CN" sz="2400" dirty="0" err="1"/>
              <a:t>C,b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A,c</a:t>
            </a:r>
            <a:r>
              <a:rPr lang="en-US" altLang="zh-CN" sz="2400" dirty="0"/>
              <a:t>-&gt;B)</a:t>
            </a:r>
            <a:r>
              <a:rPr lang="zh-CN" altLang="en-US" sz="2400" dirty="0"/>
              <a:t>共</a:t>
            </a:r>
            <a:r>
              <a:rPr lang="en-US" altLang="zh-CN" sz="2400" dirty="0"/>
              <a:t>2</a:t>
            </a:r>
            <a:r>
              <a:rPr lang="zh-CN" altLang="en-US" sz="2400" dirty="0"/>
              <a:t>种分法。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5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矩阵快速幂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矩阵快速幂：与快速幂的原理完全相同，只不过将数值的乘法运算改为矩阵的乘法运算，时间复杂度为</a:t>
            </a:r>
            <a:r>
              <a:rPr lang="en-US" altLang="zh-CN" sz="2400" dirty="0"/>
              <a:t>O(m^3*log(n))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应用：由递推公式求数列的第</a:t>
            </a:r>
            <a:r>
              <a:rPr lang="en-US" altLang="zh-CN" sz="2400" dirty="0"/>
              <a:t>n</a:t>
            </a:r>
            <a:r>
              <a:rPr lang="zh-CN" altLang="en-US" sz="2400" dirty="0"/>
              <a:t>项。</a:t>
            </a:r>
            <a:endParaRPr lang="en-US" altLang="zh-CN" sz="2400" dirty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例题</a:t>
            </a:r>
            <a:r>
              <a:rPr lang="en-US" altLang="zh-CN" sz="2400" dirty="0"/>
              <a:t>1】</a:t>
            </a:r>
            <a:r>
              <a:rPr lang="zh-CN" altLang="en-US" sz="2400" dirty="0"/>
              <a:t>已知</a:t>
            </a:r>
            <a:r>
              <a:rPr lang="en-US" altLang="zh-CN" sz="2400" dirty="0"/>
              <a:t>f(0)=1,f(1)=2,</a:t>
            </a:r>
            <a:r>
              <a:rPr lang="zh-CN" altLang="en-US" sz="2400" dirty="0"/>
              <a:t>递推公式</a:t>
            </a:r>
            <a:r>
              <a:rPr lang="en-US" altLang="zh-CN" sz="2400" dirty="0"/>
              <a:t>f(n)=f(n-1)+2*f(n-2)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写成矩阵的形式：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这样可以将计算</a:t>
            </a:r>
            <a:r>
              <a:rPr lang="en-US" altLang="zh-CN" sz="2400" dirty="0"/>
              <a:t>f(n)</a:t>
            </a:r>
            <a:r>
              <a:rPr lang="zh-CN" altLang="en-US" sz="2400" dirty="0"/>
              <a:t>的时间复杂度从</a:t>
            </a:r>
            <a:r>
              <a:rPr lang="en-US" altLang="zh-CN" sz="2400" dirty="0"/>
              <a:t>O(n)</a:t>
            </a:r>
            <a:r>
              <a:rPr lang="zh-CN" altLang="en-US" sz="2400" dirty="0"/>
              <a:t>降为</a:t>
            </a:r>
            <a:r>
              <a:rPr lang="en-US" altLang="zh-CN" sz="2400" dirty="0"/>
              <a:t>O(8*log(n))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00668" y="4531749"/>
                <a:ext cx="5115888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668" y="4531749"/>
                <a:ext cx="5115888" cy="7838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38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错排问题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错排公式：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!(1−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递推形式：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证明：第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个人共有</a:t>
                </a:r>
                <a:r>
                  <a:rPr lang="en-US" altLang="zh-CN" sz="2400" dirty="0"/>
                  <a:t>(n-1)</a:t>
                </a:r>
                <a:r>
                  <a:rPr lang="zh-CN" altLang="en-US" sz="2400" dirty="0"/>
                  <a:t>种选法，不妨假设第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个人选中了第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个人的帽子。接下来考虑第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个人，如果他恰好选到了第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个人的帽子，则剩下的</a:t>
                </a:r>
                <a:r>
                  <a:rPr lang="en-US" altLang="zh-CN" sz="2400" dirty="0"/>
                  <a:t>(n-2)</a:t>
                </a:r>
                <a:r>
                  <a:rPr lang="zh-CN" altLang="en-US" sz="2400" dirty="0"/>
                  <a:t>个人的选法就是</a:t>
                </a:r>
                <a:r>
                  <a:rPr lang="en-US" altLang="zh-CN" sz="2400" dirty="0"/>
                  <a:t>D(n-2)</a:t>
                </a:r>
                <a:r>
                  <a:rPr lang="zh-CN" altLang="en-US" sz="2400" dirty="0"/>
                  <a:t>。如果他选到的是另外</a:t>
                </a:r>
                <a:r>
                  <a:rPr lang="en-US" altLang="zh-CN" sz="2400" dirty="0"/>
                  <a:t>(n-2)</a:t>
                </a:r>
                <a:r>
                  <a:rPr lang="zh-CN" altLang="en-US" sz="2400" dirty="0"/>
                  <a:t>个人的帽子，那么他可以把这顶帽子交给第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个人，换回自己的帽子，于是就转化为</a:t>
                </a:r>
                <a:r>
                  <a:rPr lang="en-US" altLang="zh-CN" sz="2400" dirty="0"/>
                  <a:t>(n-1)</a:t>
                </a:r>
                <a:r>
                  <a:rPr lang="zh-CN" altLang="en-US" sz="2400" dirty="0"/>
                  <a:t>个人的错排问题。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818" t="-980" r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卡特兰数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卡特兰数：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递推形式：</a:t>
                </a:r>
                <a:endParaRPr lang="en-US" altLang="zh-CN" sz="2400" dirty="0"/>
              </a:p>
              <a:p>
                <a:r>
                  <a:rPr lang="en-US" altLang="zh-CN" sz="2400" dirty="0"/>
                  <a:t>K(0)=0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K(1)=1</a:t>
                </a:r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r>
                  <a:rPr lang="zh-CN" altLang="en-US" sz="2400" dirty="0"/>
                  <a:t>当</a:t>
                </a:r>
                <a:r>
                  <a:rPr lang="en-US" altLang="zh-CN" sz="2400" dirty="0"/>
                  <a:t>n&gt;=2</a:t>
                </a:r>
                <a:r>
                  <a:rPr lang="zh-CN" altLang="en-US" sz="2400" dirty="0"/>
                  <a:t>时，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0&lt;=i&lt;=n-1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或者，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−2)/(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此外，还有另一种通项公式，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818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5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卡特兰数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应用：</a:t>
            </a:r>
            <a:endParaRPr lang="en-US" altLang="zh-CN" sz="2400" dirty="0"/>
          </a:p>
          <a:p>
            <a:r>
              <a:rPr lang="en-US" altLang="zh-CN" sz="2400" dirty="0"/>
              <a:t>(1) </a:t>
            </a:r>
            <a:r>
              <a:rPr lang="zh-CN" altLang="en-US" sz="2400" dirty="0"/>
              <a:t>有多少个由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n</a:t>
            </a:r>
            <a:r>
              <a:rPr lang="zh-CN" altLang="en-US" sz="2400" dirty="0"/>
              <a:t>个</a:t>
            </a:r>
            <a:r>
              <a:rPr lang="en-US" altLang="zh-CN" sz="2400" dirty="0"/>
              <a:t>1</a:t>
            </a:r>
            <a:r>
              <a:rPr lang="zh-CN" altLang="en-US" sz="2400" dirty="0"/>
              <a:t>组成的串，满足任意前缀中</a:t>
            </a:r>
            <a:r>
              <a:rPr lang="en-US" altLang="zh-CN" sz="2400" dirty="0"/>
              <a:t>1</a:t>
            </a:r>
            <a:r>
              <a:rPr lang="zh-CN" altLang="en-US" sz="2400" dirty="0"/>
              <a:t>的数量不少于</a:t>
            </a:r>
            <a:r>
              <a:rPr lang="en-US" altLang="zh-CN" sz="2400" dirty="0"/>
              <a:t>0</a:t>
            </a:r>
            <a:r>
              <a:rPr lang="zh-CN" altLang="en-US" sz="2400" dirty="0"/>
              <a:t>的数量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(2) </a:t>
            </a:r>
            <a:r>
              <a:rPr lang="zh-CN" altLang="en-US" sz="2400" dirty="0"/>
              <a:t>给定</a:t>
            </a:r>
            <a:r>
              <a:rPr lang="en-US" altLang="zh-CN" sz="2400" dirty="0"/>
              <a:t>n</a:t>
            </a:r>
            <a:r>
              <a:rPr lang="zh-CN" altLang="en-US" sz="2400" dirty="0"/>
              <a:t>对括号，有多少种正确配对的括号序列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(3) </a:t>
            </a:r>
            <a:r>
              <a:rPr lang="zh-CN" altLang="en-US" sz="2400" dirty="0"/>
              <a:t>在给定长度为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的进栈序列，有多少种不同的出栈序列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(4) </a:t>
            </a:r>
            <a:r>
              <a:rPr lang="zh-CN" altLang="en-US" sz="2400" dirty="0"/>
              <a:t>将一个有</a:t>
            </a:r>
            <a:r>
              <a:rPr lang="en-US" altLang="zh-CN" sz="2400" dirty="0"/>
              <a:t>n+2</a:t>
            </a:r>
            <a:r>
              <a:rPr lang="zh-CN" altLang="en-US" sz="2400" dirty="0"/>
              <a:t>条边的凸多边形用</a:t>
            </a:r>
            <a:r>
              <a:rPr lang="en-US" altLang="zh-CN" sz="2400" dirty="0"/>
              <a:t>n-1</a:t>
            </a:r>
            <a:r>
              <a:rPr lang="zh-CN" altLang="en-US" sz="2400" dirty="0"/>
              <a:t>条不相交的对角线划分成若干小三角形，共有多少种不同的划分方法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(5) </a:t>
            </a:r>
            <a:r>
              <a:rPr lang="zh-CN" altLang="en-US" sz="2400" dirty="0"/>
              <a:t>给定</a:t>
            </a:r>
            <a:r>
              <a:rPr lang="en-US" altLang="zh-CN" sz="2400" dirty="0"/>
              <a:t>n</a:t>
            </a:r>
            <a:r>
              <a:rPr lang="zh-CN" altLang="en-US" sz="2400" dirty="0"/>
              <a:t>个节点，能够组成多少种不同的二叉搜索树</a:t>
            </a:r>
            <a:r>
              <a:rPr lang="en-US" altLang="zh-CN" sz="2400" dirty="0"/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51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容斥原理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容斥原理：用于解决有重叠部分的计数问题，可以先不考虑重叠部分，将得到的方案数累加，最后再从结果中减去重复计算的部分。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从集合的角度来看：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818" t="-1961" r="-2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54" b="2945"/>
          <a:stretch/>
        </p:blipFill>
        <p:spPr>
          <a:xfrm>
            <a:off x="5809198" y="3400697"/>
            <a:ext cx="2483671" cy="1969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4621" y="3400482"/>
            <a:ext cx="2478139" cy="19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3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容斥原理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【</a:t>
                </a:r>
                <a:r>
                  <a:rPr lang="zh-CN" altLang="en-US" sz="2400" dirty="0"/>
                  <a:t>例题</a:t>
                </a:r>
                <a:r>
                  <a:rPr lang="en-US" altLang="zh-CN" sz="2400" dirty="0"/>
                  <a:t>4】</a:t>
                </a:r>
                <a:r>
                  <a:rPr lang="zh-CN" altLang="en-US" sz="2400" dirty="0"/>
                  <a:t>在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的范围内，有多少个正整数可以被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中的任意一个整除</a:t>
                </a:r>
                <a:r>
                  <a:rPr lang="en-US" altLang="zh-CN" sz="2400" dirty="0"/>
                  <a:t>?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用容斥原理解决这个问题：能被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整除的数有</a:t>
                </a:r>
                <a:r>
                  <a:rPr lang="en-US" altLang="zh-CN" sz="2400" dirty="0"/>
                  <a:t>N/2</a:t>
                </a:r>
                <a:r>
                  <a:rPr lang="zh-CN" altLang="en-US" sz="2400" dirty="0"/>
                  <a:t>个，能被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整除的数有</a:t>
                </a:r>
                <a:r>
                  <a:rPr lang="en-US" altLang="zh-CN" sz="2400" dirty="0"/>
                  <a:t>N/3</a:t>
                </a:r>
                <a:r>
                  <a:rPr lang="zh-CN" altLang="en-US" sz="2400" dirty="0"/>
                  <a:t>个，能被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整除的数有</a:t>
                </a:r>
                <a:r>
                  <a:rPr lang="en-US" altLang="zh-CN" sz="2400" dirty="0"/>
                  <a:t>N/5</a:t>
                </a:r>
                <a:r>
                  <a:rPr lang="zh-CN" altLang="en-US" sz="2400" dirty="0"/>
                  <a:t>个，然后考虑重叠部分。</a:t>
                </a:r>
                <a:endParaRPr lang="en-US" altLang="zh-CN" sz="2400" dirty="0"/>
              </a:p>
              <a:p>
                <a:r>
                  <a:rPr lang="zh-CN" altLang="en-US" sz="2400" dirty="0"/>
                  <a:t>能同时被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整除的有</a:t>
                </a:r>
                <a:r>
                  <a:rPr lang="en-US" altLang="zh-CN" sz="2400" dirty="0"/>
                  <a:t>N/6</a:t>
                </a:r>
                <a:r>
                  <a:rPr lang="zh-CN" altLang="en-US" sz="2400" dirty="0"/>
                  <a:t>个，能同时被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整除的有</a:t>
                </a:r>
                <a:r>
                  <a:rPr lang="en-US" altLang="zh-CN" sz="2400" dirty="0"/>
                  <a:t>N/10</a:t>
                </a:r>
                <a:r>
                  <a:rPr lang="zh-CN" altLang="en-US" sz="2400" dirty="0"/>
                  <a:t>个，能同时被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整除的有</a:t>
                </a:r>
                <a:r>
                  <a:rPr lang="en-US" altLang="zh-CN" sz="2400" dirty="0"/>
                  <a:t>N/15</a:t>
                </a:r>
                <a:r>
                  <a:rPr lang="zh-CN" altLang="en-US" sz="2400" dirty="0"/>
                  <a:t>个，能同时被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整除的有</a:t>
                </a:r>
                <a:r>
                  <a:rPr lang="en-US" altLang="zh-CN" sz="2400" dirty="0"/>
                  <a:t>N/30</a:t>
                </a:r>
                <a:r>
                  <a:rPr lang="zh-CN" altLang="en-US" sz="2400" dirty="0"/>
                  <a:t>个。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代入以下公式：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440" t="-2101" r="-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37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容斥原理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例题</a:t>
            </a:r>
            <a:r>
              <a:rPr lang="en-US" altLang="zh-CN" sz="2400" dirty="0"/>
              <a:t>5】</a:t>
            </a:r>
            <a:r>
              <a:rPr lang="zh-CN" altLang="en-US" sz="2400" dirty="0"/>
              <a:t>证明错排问题的通项公式。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思路：设集合</a:t>
            </a:r>
            <a:r>
              <a:rPr lang="en-US" altLang="zh-CN" sz="2400" dirty="0"/>
              <a:t>Ai</a:t>
            </a:r>
            <a:r>
              <a:rPr lang="zh-CN" altLang="en-US" sz="2400" dirty="0"/>
              <a:t>表示第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个人拿的恰好是自己的帽子的方案数，则</a:t>
            </a:r>
            <a:r>
              <a:rPr lang="en-US" altLang="zh-CN" sz="2400" dirty="0"/>
              <a:t>|Ai|=(n-1)!</a:t>
            </a:r>
            <a:r>
              <a:rPr lang="zh-CN" altLang="en-US" sz="2400" dirty="0"/>
              <a:t>需要计算的答案是</a:t>
            </a:r>
            <a:r>
              <a:rPr lang="en-US" altLang="zh-CN" sz="2400" dirty="0"/>
              <a:t>|~(A1∪A2∪……∪An)|</a:t>
            </a:r>
          </a:p>
          <a:p>
            <a:r>
              <a:rPr lang="en-US" altLang="zh-CN" sz="2400" dirty="0"/>
              <a:t>|Ai ∩ </a:t>
            </a:r>
            <a:r>
              <a:rPr lang="en-US" altLang="zh-CN" sz="2400" dirty="0" err="1"/>
              <a:t>Aj</a:t>
            </a:r>
            <a:r>
              <a:rPr lang="en-US" altLang="zh-CN" sz="2400" dirty="0"/>
              <a:t>|=(n-2)! </a:t>
            </a:r>
            <a:r>
              <a:rPr lang="zh-CN" altLang="en-US" sz="2400" dirty="0"/>
              <a:t>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!=j                   |Ai ∩ </a:t>
            </a:r>
            <a:r>
              <a:rPr lang="en-US" altLang="zh-CN" sz="2400" dirty="0" err="1"/>
              <a:t>Aj</a:t>
            </a:r>
            <a:r>
              <a:rPr lang="en-US" altLang="zh-CN" sz="2400" dirty="0"/>
              <a:t> ∩ </a:t>
            </a:r>
            <a:r>
              <a:rPr lang="en-US" altLang="zh-CN" sz="2400" dirty="0" err="1"/>
              <a:t>Ak</a:t>
            </a:r>
            <a:r>
              <a:rPr lang="en-US" altLang="zh-CN" sz="2400" dirty="0"/>
              <a:t>|=(n-3)!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!=j&amp;&amp;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!=k&amp;&amp;j!=k</a:t>
            </a:r>
          </a:p>
          <a:p>
            <a:r>
              <a:rPr lang="zh-CN" altLang="en-US" sz="2400" dirty="0"/>
              <a:t>依次类推</a:t>
            </a:r>
            <a:endParaRPr lang="en-US" altLang="zh-CN" sz="2400" dirty="0"/>
          </a:p>
          <a:p>
            <a:r>
              <a:rPr lang="zh-CN" altLang="en-US" sz="2400" dirty="0"/>
              <a:t>所以</a:t>
            </a:r>
            <a:r>
              <a:rPr lang="en-US" altLang="zh-CN" sz="2400" dirty="0" err="1"/>
              <a:t>Dn</a:t>
            </a:r>
            <a:r>
              <a:rPr lang="en-US" altLang="zh-CN" sz="2400" dirty="0"/>
              <a:t>= ∑(k=0..n) (-1)^k*n!/k!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71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鸽巢原理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鸽巢原理</a:t>
            </a:r>
            <a:r>
              <a:rPr lang="en-US" altLang="zh-CN" sz="2400" dirty="0"/>
              <a:t>(</a:t>
            </a:r>
            <a:r>
              <a:rPr lang="zh-CN" altLang="en-US" sz="2400" dirty="0"/>
              <a:t>抽屉原理</a:t>
            </a:r>
            <a:r>
              <a:rPr lang="en-US" altLang="zh-CN" sz="2400" dirty="0"/>
              <a:t>)</a:t>
            </a:r>
            <a:r>
              <a:rPr lang="zh-CN" altLang="en-US" sz="2400" dirty="0"/>
              <a:t>：把</a:t>
            </a:r>
            <a:r>
              <a:rPr lang="en-US" altLang="zh-CN" sz="2400" dirty="0"/>
              <a:t>(n+1)</a:t>
            </a:r>
            <a:r>
              <a:rPr lang="zh-CN" altLang="en-US" sz="2400" dirty="0"/>
              <a:t>个元素放到</a:t>
            </a:r>
            <a:r>
              <a:rPr lang="en-US" altLang="zh-CN" sz="2400" dirty="0"/>
              <a:t>n</a:t>
            </a:r>
            <a:r>
              <a:rPr lang="zh-CN" altLang="en-US" sz="2400" dirty="0"/>
              <a:t>个集合中去，必定会有两个元素属于同一个集合，也必定会有一个集合中至少有两个元素。</a:t>
            </a:r>
            <a:endParaRPr lang="en-US" altLang="zh-CN" sz="2400" dirty="0"/>
          </a:p>
          <a:p>
            <a:r>
              <a:rPr lang="zh-CN" altLang="en-US" sz="2400" dirty="0"/>
              <a:t>推论：把</a:t>
            </a:r>
            <a:r>
              <a:rPr lang="en-US" altLang="zh-CN" sz="2400" dirty="0"/>
              <a:t>(m*n+1)</a:t>
            </a:r>
            <a:r>
              <a:rPr lang="zh-CN" altLang="en-US" sz="2400" dirty="0"/>
              <a:t>个元素放到</a:t>
            </a:r>
            <a:r>
              <a:rPr lang="en-US" altLang="zh-CN" sz="2400" dirty="0"/>
              <a:t>n</a:t>
            </a:r>
            <a:r>
              <a:rPr lang="zh-CN" altLang="en-US" sz="2400" dirty="0"/>
              <a:t>个集合中去，则至少有一个集合中存在不少于</a:t>
            </a:r>
            <a:r>
              <a:rPr lang="en-US" altLang="zh-CN" sz="2400" dirty="0"/>
              <a:t>(m+1)</a:t>
            </a:r>
            <a:r>
              <a:rPr lang="zh-CN" altLang="en-US" sz="2400" dirty="0"/>
              <a:t>个元素。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拉姆塞定理：在</a:t>
            </a:r>
            <a:r>
              <a:rPr lang="en-US" altLang="zh-CN" sz="2400" dirty="0"/>
              <a:t>6</a:t>
            </a:r>
            <a:r>
              <a:rPr lang="zh-CN" altLang="en-US" sz="2400" dirty="0"/>
              <a:t>个人当中，至少有</a:t>
            </a:r>
            <a:r>
              <a:rPr lang="en-US" altLang="zh-CN" sz="2400" dirty="0"/>
              <a:t>3</a:t>
            </a:r>
            <a:r>
              <a:rPr lang="zh-CN" altLang="en-US" sz="2400" dirty="0"/>
              <a:t>个人互相认识或者互相不认识。</a:t>
            </a:r>
            <a:endParaRPr lang="en-US" altLang="zh-CN" sz="2400" dirty="0"/>
          </a:p>
          <a:p>
            <a:r>
              <a:rPr lang="zh-CN" altLang="en-US" sz="2400" dirty="0"/>
              <a:t>证明：把认识或不认识看成两个抽屉，则编号为</a:t>
            </a:r>
            <a:r>
              <a:rPr lang="en-US" altLang="zh-CN" sz="2400" dirty="0"/>
              <a:t>1</a:t>
            </a:r>
            <a:r>
              <a:rPr lang="zh-CN" altLang="en-US" sz="2400" dirty="0"/>
              <a:t>的人至少会认识</a:t>
            </a:r>
            <a:r>
              <a:rPr lang="en-US" altLang="zh-CN" sz="2400" dirty="0"/>
              <a:t>(</a:t>
            </a:r>
            <a:r>
              <a:rPr lang="zh-CN" altLang="en-US" sz="2400" dirty="0"/>
              <a:t>或者不认识</a:t>
            </a:r>
            <a:r>
              <a:rPr lang="en-US" altLang="zh-CN" sz="2400" dirty="0"/>
              <a:t>)</a:t>
            </a:r>
            <a:r>
              <a:rPr lang="zh-CN" altLang="en-US" sz="2400" dirty="0"/>
              <a:t>其余</a:t>
            </a:r>
            <a:r>
              <a:rPr lang="en-US" altLang="zh-CN" sz="2400" dirty="0"/>
              <a:t>5</a:t>
            </a:r>
            <a:r>
              <a:rPr lang="zh-CN" altLang="en-US" sz="2400" dirty="0"/>
              <a:t>个人中的</a:t>
            </a:r>
            <a:r>
              <a:rPr lang="en-US" altLang="zh-CN" sz="2400" dirty="0"/>
              <a:t>3</a:t>
            </a:r>
            <a:r>
              <a:rPr lang="zh-CN" altLang="en-US" sz="2400" dirty="0"/>
              <a:t>个人，然后考虑这</a:t>
            </a:r>
            <a:r>
              <a:rPr lang="en-US" altLang="zh-CN" sz="2400" dirty="0"/>
              <a:t>3</a:t>
            </a:r>
            <a:r>
              <a:rPr lang="zh-CN" altLang="en-US" sz="2400" dirty="0"/>
              <a:t>个人是否互相认识。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1-1】</a:t>
            </a:r>
            <a:r>
              <a:rPr lang="zh-CN" altLang="en-US" sz="2400" dirty="0"/>
              <a:t>矩阵的定义。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40493"/>
            <a:ext cx="8411366" cy="49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/>
              <a:t>1-2】</a:t>
            </a:r>
            <a:r>
              <a:rPr lang="zh-CN" altLang="en-US" sz="2400" dirty="0"/>
              <a:t>矩阵快速幂。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542" y="1067103"/>
            <a:ext cx="10030970" cy="54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II : </a:t>
            </a:r>
            <a:r>
              <a:rPr lang="zh-CN" altLang="en-US" dirty="0"/>
              <a:t>概率期望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期望的性质</a:t>
            </a:r>
            <a:r>
              <a:rPr lang="en-US" altLang="zh-CN" dirty="0"/>
              <a:t>|</a:t>
            </a:r>
            <a:r>
              <a:rPr lang="zh-CN" altLang="en-US" dirty="0"/>
              <a:t>期望的线性性</a:t>
            </a:r>
            <a:r>
              <a:rPr lang="en-US" altLang="zh-CN" dirty="0"/>
              <a:t>|</a:t>
            </a:r>
            <a:r>
              <a:rPr lang="zh-CN" altLang="en-US" dirty="0"/>
              <a:t>期望的等价性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63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/>
              <a:t>数学期望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数学期望：每种可能结果的概率乘以其结果值的总和。</a:t>
            </a:r>
            <a:endParaRPr lang="en-US" altLang="zh-CN" sz="2400" dirty="0"/>
          </a:p>
          <a:p>
            <a:r>
              <a:rPr lang="zh-CN" altLang="en-US" sz="2400" dirty="0"/>
              <a:t>计算方法：</a:t>
            </a:r>
            <a:r>
              <a:rPr lang="en-US" altLang="zh-CN" sz="2400" dirty="0"/>
              <a:t>E(X)=Σ[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*P(X=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数学期望的性质：</a:t>
            </a:r>
            <a:endParaRPr lang="en-US" altLang="zh-CN" sz="2400" dirty="0"/>
          </a:p>
          <a:p>
            <a:r>
              <a:rPr lang="en-US" altLang="zh-CN" sz="2400" dirty="0"/>
              <a:t>(1) E(c)=0</a:t>
            </a:r>
            <a:r>
              <a:rPr lang="zh-CN" altLang="en-US" sz="2400" dirty="0"/>
              <a:t>，其中</a:t>
            </a:r>
            <a:r>
              <a:rPr lang="en-US" altLang="zh-CN" sz="2400" dirty="0"/>
              <a:t>c</a:t>
            </a:r>
            <a:r>
              <a:rPr lang="zh-CN" altLang="en-US" sz="2400" dirty="0"/>
              <a:t>为任意常数。</a:t>
            </a:r>
            <a:endParaRPr lang="en-US" altLang="zh-CN" sz="2400" dirty="0"/>
          </a:p>
          <a:p>
            <a:r>
              <a:rPr lang="en-US" altLang="zh-CN" sz="2400" dirty="0"/>
              <a:t>(2) E(a*X)=a*E(X)</a:t>
            </a:r>
            <a:r>
              <a:rPr lang="zh-CN" altLang="en-US" sz="2400" dirty="0"/>
              <a:t>，其中</a:t>
            </a:r>
            <a:r>
              <a:rPr lang="en-US" altLang="zh-CN" sz="2400" dirty="0"/>
              <a:t>a</a:t>
            </a:r>
            <a:r>
              <a:rPr lang="zh-CN" altLang="en-US" sz="2400" dirty="0"/>
              <a:t>为任意常数。</a:t>
            </a:r>
            <a:endParaRPr lang="en-US" altLang="zh-CN" sz="2400" dirty="0"/>
          </a:p>
          <a:p>
            <a:r>
              <a:rPr lang="en-US" altLang="zh-CN" sz="2400" dirty="0"/>
              <a:t>(3) </a:t>
            </a:r>
            <a:r>
              <a:rPr lang="en-US" altLang="zh-CN" sz="2400" dirty="0">
                <a:solidFill>
                  <a:srgbClr val="FF0000"/>
                </a:solidFill>
              </a:rPr>
              <a:t>E(a*</a:t>
            </a:r>
            <a:r>
              <a:rPr lang="en-US" altLang="zh-CN" sz="2400" dirty="0" err="1">
                <a:solidFill>
                  <a:srgbClr val="FF0000"/>
                </a:solidFill>
              </a:rPr>
              <a:t>X+b</a:t>
            </a:r>
            <a:r>
              <a:rPr lang="en-US" altLang="zh-CN" sz="2400" dirty="0">
                <a:solidFill>
                  <a:srgbClr val="FF0000"/>
                </a:solidFill>
              </a:rPr>
              <a:t>*Y)=a*E(X)+b*E(Y)</a:t>
            </a:r>
            <a:r>
              <a:rPr lang="zh-CN" altLang="en-US" sz="2400" dirty="0">
                <a:solidFill>
                  <a:srgbClr val="FF0000"/>
                </a:solidFill>
              </a:rPr>
              <a:t>，期望的线性性  求数学期望的关键性质！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0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>
            <a:normAutofit/>
          </a:bodyPr>
          <a:lstStyle/>
          <a:p>
            <a:r>
              <a:rPr lang="zh-CN" altLang="en-US" dirty="0"/>
              <a:t>期望的线性性</a:t>
            </a:r>
            <a:br>
              <a:rPr lang="en-US" altLang="zh-CN" dirty="0"/>
            </a:br>
            <a:r>
              <a:rPr lang="en-US" altLang="zh-CN" sz="2000" dirty="0"/>
              <a:t>E(</a:t>
            </a:r>
            <a:r>
              <a:rPr lang="en-US" altLang="zh-CN" sz="2000" dirty="0" err="1"/>
              <a:t>x+y</a:t>
            </a:r>
            <a:r>
              <a:rPr lang="en-US" altLang="zh-CN" sz="2000" dirty="0"/>
              <a:t>)=E(x)+E(y)</a:t>
            </a:r>
            <a:r>
              <a:rPr lang="zh-CN" altLang="en-US" sz="2000" dirty="0"/>
              <a:t>随机变量直接求难求，拆成若干个阶段求（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转移问题）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例题</a:t>
            </a:r>
            <a:r>
              <a:rPr lang="en-US" altLang="zh-CN" sz="2400" dirty="0"/>
              <a:t>3】</a:t>
            </a:r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/>
              <a:t>堆卡片，其中第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堆有无限多张数字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的卡片。小</a:t>
            </a:r>
            <a:r>
              <a:rPr lang="en-US" altLang="zh-CN" sz="2400" dirty="0"/>
              <a:t>M</a:t>
            </a:r>
            <a:r>
              <a:rPr lang="zh-CN" altLang="en-US" sz="2400" dirty="0"/>
              <a:t>同学每天都会从</a:t>
            </a:r>
            <a:r>
              <a:rPr lang="en-US" altLang="zh-CN" sz="2400" dirty="0"/>
              <a:t>n</a:t>
            </a:r>
            <a:r>
              <a:rPr lang="zh-CN" altLang="en-US" sz="2400" dirty="0"/>
              <a:t>堆卡片中随机抽取一堆，然后从这一堆中拿出一张卡片。</a:t>
            </a:r>
            <a:endParaRPr lang="en-US" altLang="zh-CN" sz="2400" dirty="0"/>
          </a:p>
          <a:p>
            <a:r>
              <a:rPr lang="zh-CN" altLang="en-US" sz="2400" dirty="0"/>
              <a:t>问小</a:t>
            </a:r>
            <a:r>
              <a:rPr lang="en-US" altLang="zh-CN" sz="2400" dirty="0"/>
              <a:t>M</a:t>
            </a:r>
            <a:r>
              <a:rPr lang="zh-CN" altLang="en-US" sz="2400" dirty="0"/>
              <a:t>同学集齐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/>
              <a:t>全部数字卡片的期望天数是多少</a:t>
            </a:r>
            <a:r>
              <a:rPr lang="en-US" altLang="zh-CN" sz="2400" dirty="0"/>
              <a:t>?</a:t>
            </a:r>
          </a:p>
          <a:p>
            <a:endParaRPr lang="en-US" altLang="zh-CN" sz="2400" dirty="0"/>
          </a:p>
          <a:p>
            <a:r>
              <a:rPr lang="zh-CN" altLang="en-US" sz="2400" dirty="0"/>
              <a:t>思路：设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[k]</a:t>
            </a:r>
            <a:r>
              <a:rPr lang="zh-CN" altLang="en-US" sz="2400" dirty="0"/>
              <a:t>表示在已经拥有</a:t>
            </a:r>
            <a:r>
              <a:rPr lang="en-US" altLang="zh-CN" sz="2400" dirty="0"/>
              <a:t>k</a:t>
            </a:r>
            <a:r>
              <a:rPr lang="zh-CN" altLang="en-US" sz="2400" dirty="0"/>
              <a:t>种不同数字卡片的情况下，集齐全部卡片的期望天数。</a:t>
            </a:r>
            <a:endParaRPr lang="en-US" altLang="zh-CN" sz="2400" dirty="0"/>
          </a:p>
          <a:p>
            <a:r>
              <a:rPr lang="zh-CN" altLang="en-US" sz="2400" dirty="0"/>
              <a:t>显然，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[n]=0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[0]</a:t>
            </a:r>
            <a:r>
              <a:rPr lang="zh-CN" altLang="en-US" sz="2400" dirty="0"/>
              <a:t>就是所求的答案。</a:t>
            </a:r>
            <a:endParaRPr lang="en-US" altLang="zh-CN" sz="2400" dirty="0"/>
          </a:p>
          <a:p>
            <a:r>
              <a:rPr lang="zh-CN" altLang="en-US" sz="2400" dirty="0"/>
              <a:t>这个问题满足单调性，可以递推。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chemeClr val="accent1"/>
                </a:solidFill>
              </a:rPr>
              <a:t>dp</a:t>
            </a:r>
            <a:r>
              <a:rPr lang="en-US" altLang="zh-CN" sz="2400" dirty="0">
                <a:solidFill>
                  <a:schemeClr val="accent1"/>
                </a:solidFill>
              </a:rPr>
              <a:t>[k]=k/n*</a:t>
            </a:r>
            <a:r>
              <a:rPr lang="en-US" altLang="zh-CN" sz="2400" dirty="0" err="1">
                <a:solidFill>
                  <a:schemeClr val="accent1"/>
                </a:solidFill>
              </a:rPr>
              <a:t>dp</a:t>
            </a:r>
            <a:r>
              <a:rPr lang="en-US" altLang="zh-CN" sz="2400" dirty="0">
                <a:solidFill>
                  <a:schemeClr val="accent1"/>
                </a:solidFill>
              </a:rPr>
              <a:t>[k]+((n-k)/n)*</a:t>
            </a:r>
            <a:r>
              <a:rPr lang="en-US" altLang="zh-CN" sz="2400" dirty="0" err="1">
                <a:solidFill>
                  <a:schemeClr val="accent1"/>
                </a:solidFill>
              </a:rPr>
              <a:t>dp</a:t>
            </a:r>
            <a:r>
              <a:rPr lang="en-US" altLang="zh-CN" sz="2400" dirty="0">
                <a:solidFill>
                  <a:schemeClr val="accent1"/>
                </a:solidFill>
              </a:rPr>
              <a:t>[k+1]+1 </a:t>
            </a:r>
            <a:r>
              <a:rPr lang="zh-CN" altLang="en-US" sz="2400" dirty="0">
                <a:solidFill>
                  <a:schemeClr val="accent1"/>
                </a:solidFill>
              </a:rPr>
              <a:t>花了一天的时间去抽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在拥有</a:t>
            </a:r>
            <a:r>
              <a:rPr lang="en-US" altLang="zh-CN" sz="2400" dirty="0"/>
              <a:t>k</a:t>
            </a:r>
            <a:r>
              <a:rPr lang="zh-CN" altLang="en-US" sz="2400" dirty="0"/>
              <a:t>种卡片的情况下，有</a:t>
            </a:r>
            <a:r>
              <a:rPr lang="en-US" altLang="zh-CN" sz="2400" dirty="0"/>
              <a:t>k/n</a:t>
            </a:r>
            <a:r>
              <a:rPr lang="zh-CN" altLang="en-US" sz="2400" dirty="0"/>
              <a:t>的概率又抽到</a:t>
            </a:r>
            <a:r>
              <a:rPr lang="en-US" altLang="zh-CN" sz="2400" dirty="0"/>
              <a:t>k</a:t>
            </a:r>
            <a:r>
              <a:rPr lang="zh-CN" altLang="en-US" sz="2400" dirty="0"/>
              <a:t>种卡片中的一种，此时状态不变。还有</a:t>
            </a:r>
            <a:r>
              <a:rPr lang="en-US" altLang="zh-CN" sz="2400" dirty="0"/>
              <a:t>(n-k)/n</a:t>
            </a:r>
            <a:r>
              <a:rPr lang="zh-CN" altLang="en-US" sz="2400" dirty="0"/>
              <a:t>的概率抽到新的卡片，转移到</a:t>
            </a:r>
            <a:r>
              <a:rPr lang="en-US" altLang="zh-CN" sz="2400" dirty="0"/>
              <a:t>k+1</a:t>
            </a:r>
            <a:r>
              <a:rPr lang="zh-CN" altLang="en-US" sz="2400" dirty="0"/>
              <a:t>状态。</a:t>
            </a:r>
            <a:endParaRPr lang="en-US" altLang="zh-CN" sz="2400" dirty="0"/>
          </a:p>
          <a:p>
            <a:r>
              <a:rPr lang="zh-CN" altLang="en-US" sz="2400" dirty="0"/>
              <a:t>由此得到反向递推式：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[k]=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[k+1]+n/(n-k)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绘制状态转移图如下：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709" y="3985137"/>
            <a:ext cx="7286000" cy="25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4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3425</Words>
  <Application>Microsoft Office PowerPoint</Application>
  <PresentationFormat>宽屏</PresentationFormat>
  <Paragraphs>310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Arial</vt:lpstr>
      <vt:lpstr>Calibri</vt:lpstr>
      <vt:lpstr>Calibri Light</vt:lpstr>
      <vt:lpstr>Cambria Math</vt:lpstr>
      <vt:lpstr>Office 主题</vt:lpstr>
      <vt:lpstr>组合数学</vt:lpstr>
      <vt:lpstr>Part I : 矩阵快速幂</vt:lpstr>
      <vt:lpstr>1.矩阵快速幂</vt:lpstr>
      <vt:lpstr>PowerPoint 演示文稿</vt:lpstr>
      <vt:lpstr>PowerPoint 演示文稿</vt:lpstr>
      <vt:lpstr>Part II : 概率期望</vt:lpstr>
      <vt:lpstr>数学期望</vt:lpstr>
      <vt:lpstr>期望的线性性 E(x+y)=E(x)+E(y)随机变量直接求难求，拆成若干个阶段求（dp转移问题）</vt:lpstr>
      <vt:lpstr>PowerPoint 演示文稿</vt:lpstr>
      <vt:lpstr>期望的线性性</vt:lpstr>
      <vt:lpstr>期望的线性性</vt:lpstr>
      <vt:lpstr>期望的等价性</vt:lpstr>
      <vt:lpstr>Part III : 组合数学</vt:lpstr>
      <vt:lpstr>1.组合数的性质</vt:lpstr>
      <vt:lpstr>1.组合数的性质</vt:lpstr>
      <vt:lpstr>2.组合数的计算</vt:lpstr>
      <vt:lpstr>2.组合数的计算</vt:lpstr>
      <vt:lpstr>PowerPoint 演示文稿</vt:lpstr>
      <vt:lpstr>2.组合数的计算</vt:lpstr>
      <vt:lpstr>PowerPoint 演示文稿</vt:lpstr>
      <vt:lpstr>2.组合数的计算</vt:lpstr>
      <vt:lpstr>PowerPoint 演示文稿</vt:lpstr>
      <vt:lpstr>2.组合数的计算</vt:lpstr>
      <vt:lpstr>PowerPoint 演示文稿</vt:lpstr>
      <vt:lpstr>PowerPoint 演示文稿</vt:lpstr>
      <vt:lpstr>3.组合数的应用</vt:lpstr>
      <vt:lpstr>3.组合数的应用</vt:lpstr>
      <vt:lpstr>3.组合数的应用</vt:lpstr>
      <vt:lpstr>4.错排问题</vt:lpstr>
      <vt:lpstr>4.错排问题</vt:lpstr>
      <vt:lpstr>5.卡特兰数</vt:lpstr>
      <vt:lpstr>5.卡特兰数</vt:lpstr>
      <vt:lpstr>6.容斥原理</vt:lpstr>
      <vt:lpstr>6.容斥原理</vt:lpstr>
      <vt:lpstr>6.容斥原理</vt:lpstr>
      <vt:lpstr>7.鸽巢原理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C-force</dc:creator>
  <cp:lastModifiedBy>赵 紫如</cp:lastModifiedBy>
  <cp:revision>646</cp:revision>
  <dcterms:created xsi:type="dcterms:W3CDTF">2018-07-30T03:13:10Z</dcterms:created>
  <dcterms:modified xsi:type="dcterms:W3CDTF">2019-10-16T10:45:15Z</dcterms:modified>
</cp:coreProperties>
</file>